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0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2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1461" r:id="rId5"/>
    <p:sldId id="2145706154" r:id="rId6"/>
    <p:sldId id="2145705456" r:id="rId7"/>
    <p:sldId id="2145705463" r:id="rId8"/>
    <p:sldId id="257" r:id="rId9"/>
    <p:sldId id="2145706151" r:id="rId10"/>
    <p:sldId id="2145705798" r:id="rId11"/>
    <p:sldId id="2145705247" r:id="rId12"/>
    <p:sldId id="2145706155" r:id="rId13"/>
    <p:sldId id="3263" r:id="rId14"/>
    <p:sldId id="2145704457" r:id="rId15"/>
    <p:sldId id="2145704451" r:id="rId16"/>
    <p:sldId id="281" r:id="rId17"/>
    <p:sldId id="597" r:id="rId18"/>
    <p:sldId id="645" r:id="rId19"/>
    <p:sldId id="646" r:id="rId20"/>
    <p:sldId id="344" r:id="rId21"/>
    <p:sldId id="448" r:id="rId22"/>
    <p:sldId id="491" r:id="rId23"/>
    <p:sldId id="214570615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C7F1"/>
    <a:srgbClr val="66FFFF"/>
    <a:srgbClr val="2FB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8E21F6-AD7B-4B41-AB9C-BE236A04F373}" v="223" dt="2020-07-29T06:55:33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2" autoAdjust="0"/>
    <p:restoredTop sz="82927" autoAdjust="0"/>
  </p:normalViewPr>
  <p:slideViewPr>
    <p:cSldViewPr snapToGrid="0">
      <p:cViewPr varScale="1">
        <p:scale>
          <a:sx n="105" d="100"/>
          <a:sy n="105" d="100"/>
        </p:scale>
        <p:origin x="17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698537682789651E-2"/>
          <c:y val="2.5717111770524232E-2"/>
          <c:w val="0.97660292463442067"/>
          <c:h val="0.94856577645895146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diamond"/>
            <c:size val="8"/>
            <c:spPr>
              <a:solidFill>
                <a:srgbClr val="8CB7C7"/>
              </a:solidFill>
              <a:ln w="9525" algn="ctr">
                <a:solidFill>
                  <a:srgbClr val="8CB7C7"/>
                </a:solidFill>
                <a:prstDash val="solid"/>
              </a:ln>
            </c:spPr>
          </c:marker>
          <c:xVal>
            <c:numRef>
              <c:f>Sheet1!$A$1:$A$13</c:f>
              <c:numCache>
                <c:formatCode>General</c:formatCode>
                <c:ptCount val="13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1</c:v>
                </c:pt>
              </c:numCache>
            </c:numRef>
          </c:xVal>
          <c:yVal>
            <c:numRef>
              <c:f>Sheet1!$B$1:$B$13</c:f>
              <c:numCache>
                <c:formatCode>General</c:formatCode>
                <c:ptCount val="13"/>
                <c:pt idx="0">
                  <c:v>7</c:v>
                </c:pt>
                <c:pt idx="1">
                  <c:v>2</c:v>
                </c:pt>
                <c:pt idx="2">
                  <c:v>2</c:v>
                </c:pt>
                <c:pt idx="3">
                  <c:v>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7C-4418-913B-FA62381488E4}"/>
            </c:ext>
          </c:extLst>
        </c:ser>
        <c:ser>
          <c:idx val="1"/>
          <c:order val="1"/>
          <c:spPr>
            <a:ln>
              <a:noFill/>
            </a:ln>
          </c:spPr>
          <c:marker>
            <c:symbol val="square"/>
            <c:size val="8"/>
            <c:spPr>
              <a:solidFill>
                <a:srgbClr val="B2B2B2"/>
              </a:solidFill>
              <a:ln w="9525" algn="ctr">
                <a:solidFill>
                  <a:srgbClr val="B2B2B2"/>
                </a:solidFill>
                <a:prstDash val="solid"/>
              </a:ln>
            </c:spPr>
          </c:marker>
          <c:xVal>
            <c:numRef>
              <c:f>Sheet1!$A$1:$A$13</c:f>
              <c:numCache>
                <c:formatCode>General</c:formatCode>
                <c:ptCount val="13"/>
                <c:pt idx="4">
                  <c:v>5</c:v>
                </c:pt>
                <c:pt idx="5">
                  <c:v>1</c:v>
                </c:pt>
                <c:pt idx="6">
                  <c:v>5</c:v>
                </c:pt>
                <c:pt idx="7">
                  <c:v>1</c:v>
                </c:pt>
                <c:pt idx="8">
                  <c:v>1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</c:numCache>
            </c:numRef>
          </c:xVal>
          <c:yVal>
            <c:numRef>
              <c:f>Sheet1!$C$1:$C$13</c:f>
              <c:numCache>
                <c:formatCode>General</c:formatCode>
                <c:ptCount val="13"/>
                <c:pt idx="4">
                  <c:v>6</c:v>
                </c:pt>
                <c:pt idx="5">
                  <c:v>7</c:v>
                </c:pt>
                <c:pt idx="6">
                  <c:v>7</c:v>
                </c:pt>
                <c:pt idx="7">
                  <c:v>6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C7C-4418-913B-FA6238148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8049496"/>
        <c:axId val="1"/>
      </c:scatterChart>
      <c:valAx>
        <c:axId val="818049496"/>
        <c:scaling>
          <c:orientation val="minMax"/>
          <c:max val="9.5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rgbClr val="FFFFFF"/>
            </a:solidFill>
            <a:prstDash val="solid"/>
          </a:ln>
        </c:spPr>
        <c:crossAx val="1"/>
        <c:crosses val="min"/>
        <c:crossBetween val="midCat"/>
      </c:valAx>
      <c:valAx>
        <c:axId val="1"/>
        <c:scaling>
          <c:orientation val="minMax"/>
          <c:max val="8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rgbClr val="FFFFFF"/>
            </a:solidFill>
            <a:prstDash val="solid"/>
          </a:ln>
        </c:spPr>
        <c:crossAx val="818049496"/>
        <c:crosses val="min"/>
        <c:crossBetween val="midCat"/>
        <c:majorUnit val="2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20EE8-A118-4C14-B312-09C650DBE215}" type="datetimeFigureOut">
              <a:rPr lang="en-US" smtClean="0"/>
              <a:t>7/29/20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9ADF9-FCDA-44DD-83CC-4B6DE2BEED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7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31CAF595-1B84-43D6-8E76-3FDFDE2ACB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3863" y="1243013"/>
            <a:ext cx="5961062" cy="3354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5753D6CE-BE6D-491B-A151-27ED6731B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2DB2E65A-40CA-47CD-98AD-46992AEDF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E2658F-ACF0-43DD-948E-0A17DD950E92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69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07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Notes view: </a:t>
            </a:r>
            <a:fld id="{128CEAFE-FA94-43E5-B0FF-D47E1CCDD1B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64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9ADF9-FCDA-44DD-83CC-4B6DE2BEED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83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3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ClrTx/>
              <a:buNone/>
            </a:pPr>
            <a:r>
              <a:rPr lang="en-GB" sz="1800" dirty="0">
                <a:solidFill>
                  <a:schemeClr val="bg1"/>
                </a:solidFill>
              </a:rPr>
              <a:t>Testing is essential at every stage of the pandemic response from the first diagnosed patient to the last confirmed infection. </a:t>
            </a:r>
          </a:p>
          <a:p>
            <a:pPr marL="0" lvl="1" indent="0">
              <a:buClrTx/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0" lvl="1" indent="0">
              <a:buClrTx/>
              <a:buNone/>
            </a:pPr>
            <a:r>
              <a:rPr lang="en-GB" sz="1800" dirty="0">
                <a:solidFill>
                  <a:schemeClr val="bg1"/>
                </a:solidFill>
              </a:rPr>
              <a:t>Until a vaccine has been developed and produced for global use, effective diagnostics are the most important medical technology available to limit the spread of COVID-19.</a:t>
            </a:r>
          </a:p>
          <a:p>
            <a:pPr marL="0" lvl="1" indent="0">
              <a:buClrTx/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0" lvl="1" indent="0">
              <a:buClrTx/>
              <a:buNone/>
            </a:pPr>
            <a:r>
              <a:rPr lang="en-GB" sz="1800" dirty="0">
                <a:solidFill>
                  <a:schemeClr val="bg1"/>
                </a:solidFill>
              </a:rPr>
              <a:t>We know that aggressive testing – implemented as early as possible and sustained over time – is what helps to contain the virus. Many countries have shown that “test, trace and isolate” works.</a:t>
            </a:r>
          </a:p>
          <a:p>
            <a:pPr marL="0" lvl="1" indent="0">
              <a:buClrTx/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0" lvl="1" indent="0">
              <a:buClrTx/>
              <a:buNone/>
            </a:pPr>
            <a:r>
              <a:rPr lang="en-GB" sz="1800" dirty="0">
                <a:solidFill>
                  <a:schemeClr val="bg1"/>
                </a:solidFill>
              </a:rPr>
              <a:t>ALSO</a:t>
            </a:r>
          </a:p>
          <a:p>
            <a:pPr marL="0" lvl="1" indent="0">
              <a:buClrTx/>
              <a:buNone/>
            </a:pPr>
            <a:r>
              <a:rPr lang="en-US" sz="1800" dirty="0"/>
              <a:t>Conventional PCR testing is complex to perform, and most testing laboratories are in centralized locations, leading to long turnaround times.</a:t>
            </a:r>
          </a:p>
          <a:p>
            <a:pPr marL="0" lvl="1" indent="0">
              <a:buClrTx/>
              <a:buNone/>
            </a:pPr>
            <a:endParaRPr lang="en-US" sz="1800" dirty="0"/>
          </a:p>
          <a:p>
            <a:pPr marL="0" lvl="1" indent="0">
              <a:buClrTx/>
              <a:buNone/>
            </a:pPr>
            <a:r>
              <a:rPr lang="en-US" sz="1800" dirty="0"/>
              <a:t>Ideally testing would be inexpensive enough and simple enough to make it widely accessible to communities, allowing early, minimally symptomatic cases to be detected, interrupting transmission.</a:t>
            </a:r>
          </a:p>
          <a:p>
            <a:pPr marL="0" lvl="1" indent="0">
              <a:buClrTx/>
              <a:buNone/>
            </a:pPr>
            <a:endParaRPr lang="en-US" sz="1800" dirty="0"/>
          </a:p>
          <a:p>
            <a:pPr marL="0" lvl="1" indent="0">
              <a:buClrTx/>
              <a:buNone/>
            </a:pPr>
            <a:r>
              <a:rPr lang="en-US" sz="1800" dirty="0"/>
              <a:t>The only widely-available simple rapid tests detect antibodies only 2</a:t>
            </a:r>
            <a:r>
              <a:rPr lang="en-US" sz="1800" baseline="30000" dirty="0"/>
              <a:t> </a:t>
            </a:r>
            <a:r>
              <a:rPr lang="en-US" sz="1800" dirty="0"/>
              <a:t>to 4 weeks into illness, too late for clinical decision-making. As the number of people infected over time in the community rises, the specificity of </a:t>
            </a:r>
            <a:r>
              <a:rPr lang="en-US" sz="1800" dirty="0" err="1"/>
              <a:t>Ab</a:t>
            </a:r>
            <a:r>
              <a:rPr lang="en-US" sz="1800" dirty="0"/>
              <a:t> testing falls.</a:t>
            </a:r>
          </a:p>
          <a:p>
            <a:pPr marL="0" lvl="1" indent="0">
              <a:buClrTx/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</a:rPr>
              <a:t>Notes view: </a:t>
            </a:r>
            <a:fld id="{128CEAFE-FA94-43E5-B0FF-D47E1CCDD1B4}" type="slidenum">
              <a:rPr lang="en-US" smtClean="0">
                <a:latin typeface="Arial" panose="020B0604020202020204" pitchFamily="34" charset="0"/>
              </a:rPr>
              <a:pPr/>
              <a:t>14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83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</a:t>
            </a:r>
          </a:p>
          <a:p>
            <a:endParaRPr lang="en-US" dirty="0"/>
          </a:p>
          <a:p>
            <a:pPr marL="0" lvl="1" indent="0">
              <a:spcAft>
                <a:spcPts val="1200"/>
              </a:spcAft>
              <a:buClrTx/>
              <a:buNone/>
            </a:pPr>
            <a:r>
              <a:rPr lang="en-US" sz="2400" dirty="0"/>
              <a:t>PCR only recommended assay for case confirmation. </a:t>
            </a:r>
          </a:p>
          <a:p>
            <a:pPr marL="0" lvl="1" indent="0">
              <a:spcAft>
                <a:spcPts val="1200"/>
              </a:spcAft>
              <a:buClrTx/>
              <a:buNone/>
            </a:pPr>
            <a:r>
              <a:rPr lang="en-US" sz="2400" dirty="0"/>
              <a:t>Access limited, shortages common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/>
              <a:t>Costs high, turnaround times too long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/>
              <a:t>POC molecular tests either underperforming, unavailable, or unfamiliar (young technologies)</a:t>
            </a:r>
          </a:p>
          <a:p>
            <a:pPr marL="0" lvl="1" indent="0">
              <a:spcAft>
                <a:spcPts val="1200"/>
              </a:spcAft>
              <a:buClrTx/>
              <a:buNone/>
            </a:pPr>
            <a:r>
              <a:rPr lang="en-US" sz="2400" dirty="0"/>
              <a:t>Touching on the regulatory process</a:t>
            </a:r>
          </a:p>
          <a:p>
            <a:pPr marL="0" lvl="1" indent="0">
              <a:spcAft>
                <a:spcPts val="1200"/>
              </a:spcAft>
              <a:buClrTx/>
              <a:buNone/>
            </a:pPr>
            <a:r>
              <a:rPr lang="en-US" sz="2400" dirty="0"/>
              <a:t>Increasing use of serology tests for surveillance</a:t>
            </a:r>
          </a:p>
          <a:p>
            <a:pPr marL="0" lvl="1" indent="0">
              <a:spcAft>
                <a:spcPts val="1200"/>
              </a:spcAft>
              <a:buClrTx/>
              <a:buNone/>
            </a:pPr>
            <a:r>
              <a:rPr lang="en-US" sz="2400" dirty="0"/>
              <a:t>Growing number of PCR labs: 2500 lab EQA in progress by WHO</a:t>
            </a:r>
          </a:p>
          <a:p>
            <a:pPr marL="0" lvl="1" indent="0">
              <a:spcAft>
                <a:spcPts val="1200"/>
              </a:spcAft>
              <a:buClrTx/>
              <a:buNone/>
            </a:pPr>
            <a:r>
              <a:rPr lang="en-US" sz="2400" dirty="0"/>
              <a:t>Significant and diverse pipeline</a:t>
            </a:r>
            <a:r>
              <a:rPr lang="en-US" sz="2400" baseline="0" dirty="0"/>
              <a:t> of new tests under development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</a:rPr>
              <a:t>Notes view: </a:t>
            </a:r>
            <a:fld id="{128CEAFE-FA94-43E5-B0FF-D47E1CCDD1B4}" type="slidenum">
              <a:rPr lang="en-US" smtClean="0">
                <a:latin typeface="Arial" panose="020B0604020202020204" pitchFamily="34" charset="0"/>
              </a:rPr>
              <a:pPr/>
              <a:t>15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01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</a:rPr>
              <a:t>Notes view: </a:t>
            </a:r>
            <a:fld id="{128CEAFE-FA94-43E5-B0FF-D47E1CCDD1B4}" type="slidenum">
              <a:rPr lang="en-US" smtClean="0">
                <a:latin typeface="Arial" panose="020B0604020202020204" pitchFamily="34" charset="0"/>
              </a:rPr>
              <a:pPr/>
              <a:t>16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83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81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51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6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3063" y="592138"/>
            <a:ext cx="5922962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163" y="4751033"/>
            <a:ext cx="5288763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7776E-C090-4EDB-90BE-90579EB71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365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9ADF9-FCDA-44DD-83CC-4B6DE2BEED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19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9ADF9-FCDA-44DD-83CC-4B6DE2BEED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34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9ADF9-FCDA-44DD-83CC-4B6DE2BEED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24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3063" y="592138"/>
            <a:ext cx="5922962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163" y="4751033"/>
            <a:ext cx="5288763" cy="21852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7776E-C090-4EDB-90BE-90579EB71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107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3063" y="592138"/>
            <a:ext cx="5922962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163" y="4751033"/>
            <a:ext cx="5288763" cy="16927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400" b="1" dirty="0"/>
              <a:t>Vaccine characteristics affect deployment:</a:t>
            </a:r>
          </a:p>
          <a:p>
            <a:pPr lvl="1">
              <a:spcBef>
                <a:spcPts val="300"/>
              </a:spcBef>
              <a:buClr>
                <a:schemeClr val="bg1"/>
              </a:buClr>
            </a:pPr>
            <a:r>
              <a:rPr lang="en-GB" sz="1400" dirty="0"/>
              <a:t>Immunogenicity (e.g. sub-optimal effect on elderly populations)</a:t>
            </a:r>
          </a:p>
          <a:p>
            <a:pPr lvl="1">
              <a:spcBef>
                <a:spcPts val="300"/>
              </a:spcBef>
              <a:buClr>
                <a:schemeClr val="bg1"/>
              </a:buClr>
            </a:pPr>
            <a:r>
              <a:rPr lang="en-GB" sz="1400" dirty="0"/>
              <a:t>Safety profile (e.g. women of childbearing age)</a:t>
            </a:r>
          </a:p>
          <a:p>
            <a:pPr lvl="1">
              <a:spcBef>
                <a:spcPts val="300"/>
              </a:spcBef>
              <a:buClr>
                <a:schemeClr val="bg1"/>
              </a:buClr>
            </a:pPr>
            <a:r>
              <a:rPr lang="en-GB" sz="1400" dirty="0"/>
              <a:t>Ability to scale-up manufacturing</a:t>
            </a:r>
          </a:p>
          <a:p>
            <a:pPr lvl="1">
              <a:spcBef>
                <a:spcPts val="300"/>
              </a:spcBef>
              <a:buClr>
                <a:schemeClr val="bg1"/>
              </a:buClr>
            </a:pPr>
            <a:r>
              <a:rPr lang="en-GB" sz="1400" dirty="0"/>
              <a:t>Cold chain requirement (e.g. -70C)</a:t>
            </a:r>
          </a:p>
          <a:p>
            <a:pPr lvl="1">
              <a:spcBef>
                <a:spcPts val="300"/>
              </a:spcBef>
              <a:buClr>
                <a:schemeClr val="bg1"/>
              </a:buClr>
            </a:pPr>
            <a:r>
              <a:rPr lang="en-GB" sz="1400" dirty="0"/>
              <a:t>…</a:t>
            </a:r>
          </a:p>
          <a:p>
            <a:pPr lvl="1">
              <a:spcBef>
                <a:spcPts val="300"/>
              </a:spcBef>
              <a:buClr>
                <a:schemeClr val="bg1"/>
              </a:buClr>
            </a:pPr>
            <a:endParaRPr lang="en-GB" sz="1400" dirty="0"/>
          </a:p>
          <a:p>
            <a:pPr lvl="1">
              <a:spcBef>
                <a:spcPts val="300"/>
              </a:spcBef>
              <a:buClr>
                <a:schemeClr val="bg1"/>
              </a:buClr>
            </a:pPr>
            <a:endParaRPr lang="en-GB" sz="1400" dirty="0"/>
          </a:p>
          <a:p>
            <a:pPr lvl="1">
              <a:spcBef>
                <a:spcPts val="300"/>
              </a:spcBef>
              <a:buClr>
                <a:schemeClr val="bg1"/>
              </a:buClr>
            </a:pPr>
            <a:endParaRPr lang="en-GB" sz="1400" dirty="0"/>
          </a:p>
          <a:p>
            <a:pPr>
              <a:spcBef>
                <a:spcPts val="600"/>
              </a:spcBef>
            </a:pPr>
            <a:r>
              <a:rPr lang="en-GB" sz="1400" b="1" dirty="0"/>
              <a:t>One vaccine may be more suitable for a target group / country type than another</a:t>
            </a:r>
          </a:p>
          <a:p>
            <a:pPr>
              <a:spcBef>
                <a:spcPts val="600"/>
              </a:spcBef>
            </a:pPr>
            <a:r>
              <a:rPr lang="en-GB" sz="1400" b="1" dirty="0"/>
              <a:t>Vaccines are unlikely to be interchangeable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7776E-C090-4EDB-90BE-90579EB71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14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9ADF9-FCDA-44DD-83CC-4B6DE2BEED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92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F0247-19CC-42F5-BB99-9D7E82AB599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01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9ADF9-FCDA-44DD-83CC-4B6DE2BEED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7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11" Type="http://schemas.openxmlformats.org/officeDocument/2006/relationships/oleObject" Target="../embeddings/oleObject2.bin"/><Relationship Id="rId5" Type="http://schemas.openxmlformats.org/officeDocument/2006/relationships/tags" Target="../tags/tag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tags" Target="../tags/tag15.xml"/><Relationship Id="rId11" Type="http://schemas.openxmlformats.org/officeDocument/2006/relationships/image" Target="../media/image2.emf"/><Relationship Id="rId5" Type="http://schemas.openxmlformats.org/officeDocument/2006/relationships/tags" Target="../tags/tag14.xml"/><Relationship Id="rId10" Type="http://schemas.openxmlformats.org/officeDocument/2006/relationships/oleObject" Target="../embeddings/oleObject3.bin"/><Relationship Id="rId4" Type="http://schemas.openxmlformats.org/officeDocument/2006/relationships/tags" Target="../tags/tag13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4.v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10" Type="http://schemas.openxmlformats.org/officeDocument/2006/relationships/image" Target="../media/image2.emf"/><Relationship Id="rId4" Type="http://schemas.openxmlformats.org/officeDocument/2006/relationships/tags" Target="../tags/tag20.xml"/><Relationship Id="rId9" Type="http://schemas.openxmlformats.org/officeDocument/2006/relationships/oleObject" Target="../embeddings/oleObject4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2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C662D-7547-400A-AC10-0F6079374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DE9B22-37BD-4F47-B029-693259899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15831-ACE5-4BFA-84E4-B48956E87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2B02-FBAE-41A6-9126-617AF292488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01495-FB07-46CE-9E02-5854C26C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C9E05-53A5-4EF2-B62E-EF025A0C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A219-F8C2-49BD-A633-8ED979DCCE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5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59FC7-49AB-49B1-AF86-EC88B6B3B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0E2E4-0670-4DE9-AA39-38A09F59A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E2093-F038-4AF7-90E5-31ABCEE9A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2B02-FBAE-41A6-9126-617AF292488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44918-F85A-47FA-AB1C-B16991C14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815E8-C1AA-4E18-91FE-B3C890CE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A219-F8C2-49BD-A633-8ED979DCCE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1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1E895E-6063-4902-83BD-1A7AF01F2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3BAA5-AA76-48CE-B81B-B91564E5C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67A75-8E64-4BB6-B74C-A5C8BD46C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2B02-FBAE-41A6-9126-617AF292488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FFB14-EAA8-459F-9BB7-E54579E5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B823C-6C0D-420E-9A0F-150A26DB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A219-F8C2-49BD-A633-8ED979DCCE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06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3B7FAEA-0A01-45D9-8673-43B58F39FC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3B7FAEA-0A01-45D9-8673-43B58F39FC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8AE6E69C-8790-4DEA-9B23-1A37D628C7C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Ebrima" panose="02000000000000000000" pitchFamily="2" charset="0"/>
              <a:ea typeface="+mj-ea"/>
              <a:cs typeface="+mj-cs"/>
              <a:sym typeface="Ebrima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05BBC43-C024-4A03-8D2A-F839647AD632}" type="datetime1">
              <a:rPr lang="en-US" noProof="0" smtClean="0"/>
              <a:t>7/29/20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4CE0EA-F3B5-4684-BA10-C594598FDB9C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Source:</a:t>
            </a:r>
            <a:endParaRPr lang="en-US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One line Subtitle (optional)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132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578" b="1" i="0" baseline="0">
              <a:solidFill>
                <a:schemeClr val="bg1"/>
              </a:solidFill>
              <a:latin typeface="Carnero Semibold"/>
              <a:ea typeface="+mj-ea"/>
              <a:cs typeface="+mj-cs"/>
              <a:sym typeface="Carnero Semibold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172212"/>
            <a:ext cx="11082528" cy="369332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7" y="572142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587340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688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solidFill>
                  <a:schemeClr val="bg1"/>
                </a:solidFill>
                <a:cs typeface="Arial" panose="020B0604020202020204" pitchFamily="34" charset="0"/>
              </a:rPr>
              <a:pPr lvl="0" algn="ctr" defTabSz="610688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 sz="900" b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0CC39C66-1ED1-4BBF-87FB-6C74C9A461B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6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9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730D10CA-A096-4BFA-8977-4B55AEA6132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154348" y="6535621"/>
            <a:ext cx="945014" cy="112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8" b="0" i="0">
                <a:solidFill>
                  <a:schemeClr val="bg1"/>
                </a:solidFill>
                <a:latin typeface="Carnero Light"/>
                <a:cs typeface="Carnero Light"/>
              </a:defRPr>
            </a:lvl1pPr>
          </a:lstStyle>
          <a:p>
            <a:pPr marL="7701">
              <a:spcBef>
                <a:spcPts val="49"/>
              </a:spcBef>
            </a:pPr>
            <a:r>
              <a:rPr lang="en-US" spc="9"/>
              <a:t>Speed, Scale,</a:t>
            </a:r>
            <a:r>
              <a:rPr lang="en-US" spc="-30"/>
              <a:t> </a:t>
            </a:r>
            <a:r>
              <a:rPr lang="en-US" spc="9"/>
              <a:t>Access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BEAC78EC-EE36-4E64-835B-C9D9724D83C9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587340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610716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61071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Holder 5">
            <a:extLst>
              <a:ext uri="{FF2B5EF4-FFF2-40B4-BE49-F238E27FC236}">
                <a16:creationId xmlns:a16="http://schemas.microsoft.com/office/drawing/2014/main" id="{CB48ECDB-B2FE-4247-A111-DF49DB89CF1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89979" y="6535621"/>
            <a:ext cx="144409" cy="112018"/>
          </a:xfrm>
        </p:spPr>
        <p:txBody>
          <a:bodyPr lIns="0" tIns="0" rIns="0" bIns="0"/>
          <a:lstStyle>
            <a:lvl1pPr>
              <a:defRPr sz="728" b="0" i="0">
                <a:solidFill>
                  <a:schemeClr val="bg1"/>
                </a:solidFill>
                <a:latin typeface="Carnero Light"/>
                <a:cs typeface="Carnero Light"/>
              </a:defRPr>
            </a:lvl1pPr>
          </a:lstStyle>
          <a:p>
            <a:pPr marL="23104">
              <a:spcBef>
                <a:spcPts val="49"/>
              </a:spcBef>
            </a:pPr>
            <a:fld id="{81D60167-4931-47E6-BA6A-407CBD079E47}" type="slidenum">
              <a:rPr lang="en-US" spc="9" smtClean="0"/>
              <a:pPr marL="23104">
                <a:spcBef>
                  <a:spcPts val="49"/>
                </a:spcBef>
              </a:pPr>
              <a:t>‹nº›</a:t>
            </a:fld>
            <a:endParaRPr lang="en-US" spc="9"/>
          </a:p>
        </p:txBody>
      </p:sp>
    </p:spTree>
    <p:extLst>
      <p:ext uri="{BB962C8B-B14F-4D97-AF65-F5344CB8AC3E}">
        <p14:creationId xmlns:p14="http://schemas.microsoft.com/office/powerpoint/2010/main" val="1800951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578" b="1" i="0" baseline="0">
              <a:solidFill>
                <a:schemeClr val="bg1"/>
              </a:solidFill>
              <a:latin typeface="Carnero Semibold"/>
              <a:ea typeface="+mj-ea"/>
              <a:cs typeface="+mj-cs"/>
              <a:sym typeface="Carnero Semibold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172212"/>
            <a:ext cx="11082528" cy="369332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7" y="572142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587340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610716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61071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8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45F7ABB6-8454-41AE-B521-8F0DE98C681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154348" y="6535621"/>
            <a:ext cx="945014" cy="112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8" b="0" i="0">
                <a:solidFill>
                  <a:schemeClr val="bg1"/>
                </a:solidFill>
                <a:latin typeface="Carnero Light"/>
                <a:cs typeface="Carnero Light"/>
              </a:defRPr>
            </a:lvl1pPr>
          </a:lstStyle>
          <a:p>
            <a:pPr marL="7701">
              <a:spcBef>
                <a:spcPts val="49"/>
              </a:spcBef>
            </a:pPr>
            <a:r>
              <a:rPr lang="en-US" spc="9"/>
              <a:t>Speed, Scale,</a:t>
            </a:r>
            <a:r>
              <a:rPr lang="en-US" spc="-30"/>
              <a:t> </a:t>
            </a:r>
            <a:r>
              <a:rPr lang="en-US" spc="9"/>
              <a:t>Access</a:t>
            </a:r>
          </a:p>
        </p:txBody>
      </p:sp>
      <p:sp>
        <p:nvSpPr>
          <p:cNvPr id="12" name="Holder 5">
            <a:extLst>
              <a:ext uri="{FF2B5EF4-FFF2-40B4-BE49-F238E27FC236}">
                <a16:creationId xmlns:a16="http://schemas.microsoft.com/office/drawing/2014/main" id="{944B1545-C530-450F-A1F3-13670C38779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89979" y="6535621"/>
            <a:ext cx="144409" cy="112018"/>
          </a:xfrm>
        </p:spPr>
        <p:txBody>
          <a:bodyPr lIns="0" tIns="0" rIns="0" bIns="0"/>
          <a:lstStyle>
            <a:lvl1pPr>
              <a:defRPr sz="728" b="0" i="0">
                <a:solidFill>
                  <a:schemeClr val="bg1"/>
                </a:solidFill>
                <a:latin typeface="Carnero Light"/>
                <a:cs typeface="Carnero Light"/>
              </a:defRPr>
            </a:lvl1pPr>
          </a:lstStyle>
          <a:p>
            <a:pPr marL="23104">
              <a:spcBef>
                <a:spcPts val="49"/>
              </a:spcBef>
            </a:pPr>
            <a:fld id="{81D60167-4931-47E6-BA6A-407CBD079E47}" type="slidenum">
              <a:rPr lang="en-US" spc="9" smtClean="0"/>
              <a:pPr marL="23104">
                <a:spcBef>
                  <a:spcPts val="49"/>
                </a:spcBef>
              </a:pPr>
              <a:t>‹nº›</a:t>
            </a:fld>
            <a:endParaRPr lang="en-US" spc="9"/>
          </a:p>
        </p:txBody>
      </p:sp>
    </p:spTree>
    <p:extLst>
      <p:ext uri="{BB962C8B-B14F-4D97-AF65-F5344CB8AC3E}">
        <p14:creationId xmlns:p14="http://schemas.microsoft.com/office/powerpoint/2010/main" val="368719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bIns="122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5184"/>
            <a:ext cx="7344000" cy="1119158"/>
          </a:xfrm>
          <a:noFill/>
        </p:spPr>
        <p:txBody>
          <a:bodyPr lIns="360000" tIns="72000" rIns="450000" bIns="180000" anchor="t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/>
          </p:nvPr>
        </p:nvSpPr>
        <p:spPr>
          <a:xfrm>
            <a:off x="480000" y="6507006"/>
            <a:ext cx="5971600" cy="247650"/>
          </a:xfrm>
        </p:spPr>
        <p:txBody>
          <a:bodyPr lIns="0" anchor="ctr"/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9495913" y="6476048"/>
            <a:ext cx="2195259" cy="247650"/>
          </a:xfrm>
        </p:spPr>
        <p:txBody>
          <a:bodyPr rIns="0" anchor="ctr"/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" y="4482001"/>
            <a:ext cx="12191999" cy="1656000"/>
          </a:xfrm>
          <a:solidFill>
            <a:schemeClr val="tx2"/>
          </a:solidFill>
        </p:spPr>
        <p:txBody>
          <a:bodyPr lIns="360000" tIns="360000" rIns="360000" bIns="828000" anchor="b"/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79999" y="5440855"/>
            <a:ext cx="11211172" cy="288000"/>
          </a:xfrm>
          <a:noFill/>
        </p:spPr>
        <p:txBody>
          <a:bodyPr lIns="0" rIns="90000"/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7460678" y="485184"/>
            <a:ext cx="4230495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559557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i="0" baseline="0" dirty="0">
              <a:solidFill>
                <a:schemeClr val="bg1"/>
              </a:solidFill>
              <a:latin typeface="Ebrima" panose="02000000000000000000" pitchFamily="2" charset="0"/>
              <a:ea typeface="+mj-ea"/>
              <a:cs typeface="+mj-cs"/>
              <a:sym typeface="Ebrima" panose="02000000000000000000" pitchFamily="2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501671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6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104035"/>
            <a:ext cx="4480560" cy="93680"/>
          </a:xfrm>
        </p:spPr>
        <p:txBody>
          <a:bodyPr anchor="ctr" anchorCtr="0">
            <a:spAutoFit/>
          </a:bodyPr>
          <a:lstStyle>
            <a:lvl1pPr algn="r">
              <a:defRPr sz="6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A1A06D84-F445-42D2-9FDF-365CBADB196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226801" y="6588208"/>
            <a:ext cx="479564" cy="180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74CE0EA-F3B5-4684-BA10-C594598FDB9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33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accent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TextBox 3"/>
          <p:cNvSpPr txBox="1"/>
          <p:nvPr userDrawn="1"/>
        </p:nvSpPr>
        <p:spPr>
          <a:xfrm>
            <a:off x="630000" y="6405036"/>
            <a:ext cx="100668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000" b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#GlobalGoalUnite</a:t>
            </a:r>
          </a:p>
        </p:txBody>
      </p:sp>
    </p:spTree>
    <p:extLst>
      <p:ext uri="{BB962C8B-B14F-4D97-AF65-F5344CB8AC3E}">
        <p14:creationId xmlns:p14="http://schemas.microsoft.com/office/powerpoint/2010/main" val="206505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70898"/>
          </a:xfrm>
        </p:spPr>
        <p:txBody>
          <a:bodyPr/>
          <a:lstStyle>
            <a:lvl1pPr algn="l">
              <a:defRPr sz="3400">
                <a:solidFill>
                  <a:schemeClr val="accent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399" y="2085628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3"/>
          <p:cNvSpPr txBox="1"/>
          <p:nvPr userDrawn="1"/>
        </p:nvSpPr>
        <p:spPr>
          <a:xfrm>
            <a:off x="630000" y="6405036"/>
            <a:ext cx="100668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000" b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#GlobalGoalUnite</a:t>
            </a:r>
          </a:p>
        </p:txBody>
      </p:sp>
    </p:spTree>
    <p:extLst>
      <p:ext uri="{BB962C8B-B14F-4D97-AF65-F5344CB8AC3E}">
        <p14:creationId xmlns:p14="http://schemas.microsoft.com/office/powerpoint/2010/main" val="31503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10367779" y="4472317"/>
            <a:ext cx="3255328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 userDrawn="1"/>
        </p:nvSpPr>
        <p:spPr bwMode="auto">
          <a:xfrm>
            <a:off x="11373268" y="6531518"/>
            <a:ext cx="190082" cy="15559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r" defTabSz="889000" fontAlgn="base">
              <a:spcBef>
                <a:spcPct val="0"/>
              </a:spcBef>
            </a:pPr>
            <a:fld id="{0AAE6F06-DF1F-4AFE-8A52-B806E3E9D437}" type="slidenum">
              <a:rPr lang="en-US" sz="600" smtClean="0">
                <a:solidFill>
                  <a:srgbClr val="59452A"/>
                </a:solidFill>
                <a:cs typeface="Arial" pitchFamily="34" charset="0"/>
              </a:rPr>
              <a:pPr algn="r" defTabSz="889000" fontAlgn="base">
                <a:spcBef>
                  <a:spcPct val="0"/>
                </a:spcBef>
              </a:pPr>
              <a:t>‹nº›</a:t>
            </a:fld>
            <a:endParaRPr lang="en-US" sz="600" dirty="0">
              <a:solidFill>
                <a:srgbClr val="59452A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9311"/>
            <a:ext cx="268224" cy="268437"/>
          </a:xfrm>
          <a:prstGeom prst="rect">
            <a:avLst/>
          </a:prstGeom>
          <a:solidFill>
            <a:srgbClr val="9B242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8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22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F42F2-9AC5-44A3-ADA0-1D913584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E1447-48A3-4C53-8078-26D0EDB9C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A39D5-B107-460A-BF42-8F747330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2B02-FBAE-41A6-9126-617AF292488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66E4D-A3EA-4E33-88F8-D01D3BADA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1E508-FBE7-46F0-90D7-F459A596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A219-F8C2-49BD-A633-8ED979DCCE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01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29/07/2020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‹nº›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3806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16" y="1767632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‹nº›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672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1916-9BC9-4583-B4B7-6085E41C8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5604D-979E-469A-99C7-078682A6F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9CA4B-4AE0-4B2A-83CC-718A00083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2B02-FBAE-41A6-9126-617AF292488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8FCFD-412D-4CAE-BBCD-E35DBF77D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9E532-33F5-4105-B958-27E120F0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A219-F8C2-49BD-A633-8ED979DCCE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4DA9-EA3A-4FFF-88A4-81E89314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541E2-56C8-47D8-B996-75219EB2B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66B43-DF76-4936-A28F-737346C5E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47805-BD35-49D1-85CE-DA3205D3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2B02-FBAE-41A6-9126-617AF292488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D050A-2EB4-45C8-A721-D982CFF25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8DA2D-0558-410B-86F7-24391AA6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A219-F8C2-49BD-A633-8ED979DCCE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8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D18EE-6234-4631-908A-8D10A2505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7742B-7700-45CA-AC23-A9170D543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D5C5F-AE9E-4421-A419-C3FFA8FB8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B05CA4-8A47-4418-984A-48B9661C95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EA3673-F3F6-4AC4-B3A4-168B3FFC9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3839B5-3C84-4F96-B0F4-00C148D44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2B02-FBAE-41A6-9126-617AF292488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C3795D-F94B-4056-933D-1673AFB06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071388-609D-4A44-B2B2-2F8949B4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A219-F8C2-49BD-A633-8ED979DCCE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7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ADAA-5199-4491-8600-1125D76E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336A8-59C8-45C6-9FFB-A3250D8D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2B02-FBAE-41A6-9126-617AF292488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29D75-D6F2-43CD-883F-1C397D20A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1047-9B46-47A1-830D-CA29945B6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A219-F8C2-49BD-A633-8ED979DCCE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6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513B1C-83EA-4995-A4D2-96BC735D5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2B02-FBAE-41A6-9126-617AF292488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F3D75-6F64-4693-AC65-B78EA1DC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0DBA5-E8A8-4CF4-8A59-07D9B8E34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A219-F8C2-49BD-A633-8ED979DCCE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8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1D44-1976-4173-B802-0ADE21412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98624-3213-4868-88CB-0A42FB528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08BCD-82E3-44D1-B068-2E5F39519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639C3-0314-431E-8F04-274D6E84D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2B02-FBAE-41A6-9126-617AF292488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FB65A-B845-47D5-AB56-79122142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F8089-9782-4F1C-8862-07A99ADE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A219-F8C2-49BD-A633-8ED979DCCE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9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CE11D-270C-4E77-8972-812EBABAB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07A13A-FE9B-477F-B5F2-FDCDA1190B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3CE7D-7CA1-4816-BF87-1B57DEED2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87E51-F9CA-4D83-A850-C6CD797F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2B02-FBAE-41A6-9126-617AF292488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91407-A9FB-448E-B9D2-D37DC7FD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7F55A-A224-41F2-85BC-506550C1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A219-F8C2-49BD-A633-8ED979DCCE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3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293B3E-E37A-415A-9499-F7D1B15B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4B9A2-361C-4706-834B-1E54AE3F8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D9B5F-9497-4CDF-B5A3-495E3970E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A2B02-FBAE-41A6-9126-617AF292488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C5609-FAF0-4E8C-A7FC-430BA9A37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CCB99-4015-457A-918B-4B8193C8F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1A219-F8C2-49BD-A633-8ED979DCCE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2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tags" Target="../tags/tag77.xml"/><Relationship Id="rId7" Type="http://schemas.openxmlformats.org/officeDocument/2006/relationships/oleObject" Target="../embeddings/oleObject14.bin"/><Relationship Id="rId2" Type="http://schemas.openxmlformats.org/officeDocument/2006/relationships/tags" Target="../tags/tag76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8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tags" Target="../tags/tag103.xml"/><Relationship Id="rId39" Type="http://schemas.openxmlformats.org/officeDocument/2006/relationships/slideLayout" Target="../slideLayouts/slideLayout19.xml"/><Relationship Id="rId21" Type="http://schemas.openxmlformats.org/officeDocument/2006/relationships/tags" Target="../tags/tag98.xml"/><Relationship Id="rId34" Type="http://schemas.openxmlformats.org/officeDocument/2006/relationships/tags" Target="../tags/tag111.xml"/><Relationship Id="rId42" Type="http://schemas.openxmlformats.org/officeDocument/2006/relationships/image" Target="../media/image41.emf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9" Type="http://schemas.openxmlformats.org/officeDocument/2006/relationships/tags" Target="../tags/tag106.xml"/><Relationship Id="rId1" Type="http://schemas.openxmlformats.org/officeDocument/2006/relationships/vmlDrawing" Target="../drawings/vmlDrawing15.v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tags" Target="../tags/tag101.xml"/><Relationship Id="rId32" Type="http://schemas.openxmlformats.org/officeDocument/2006/relationships/tags" Target="../tags/tag109.xml"/><Relationship Id="rId37" Type="http://schemas.openxmlformats.org/officeDocument/2006/relationships/tags" Target="../tags/tag114.xml"/><Relationship Id="rId40" Type="http://schemas.openxmlformats.org/officeDocument/2006/relationships/notesSlide" Target="../notesSlides/notesSlide11.xml"/><Relationship Id="rId45" Type="http://schemas.openxmlformats.org/officeDocument/2006/relationships/image" Target="../media/image43.emf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tags" Target="../tags/tag100.xml"/><Relationship Id="rId28" Type="http://schemas.openxmlformats.org/officeDocument/2006/relationships/tags" Target="../tags/tag105.xml"/><Relationship Id="rId36" Type="http://schemas.openxmlformats.org/officeDocument/2006/relationships/tags" Target="../tags/tag113.xml"/><Relationship Id="rId10" Type="http://schemas.openxmlformats.org/officeDocument/2006/relationships/tags" Target="../tags/tag87.xml"/><Relationship Id="rId19" Type="http://schemas.openxmlformats.org/officeDocument/2006/relationships/tags" Target="../tags/tag96.xml"/><Relationship Id="rId31" Type="http://schemas.openxmlformats.org/officeDocument/2006/relationships/tags" Target="../tags/tag108.xml"/><Relationship Id="rId44" Type="http://schemas.openxmlformats.org/officeDocument/2006/relationships/oleObject" Target="../embeddings/oleObject16.bin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tags" Target="../tags/tag99.xml"/><Relationship Id="rId27" Type="http://schemas.openxmlformats.org/officeDocument/2006/relationships/tags" Target="../tags/tag104.xml"/><Relationship Id="rId30" Type="http://schemas.openxmlformats.org/officeDocument/2006/relationships/tags" Target="../tags/tag107.xml"/><Relationship Id="rId35" Type="http://schemas.openxmlformats.org/officeDocument/2006/relationships/tags" Target="../tags/tag112.xml"/><Relationship Id="rId43" Type="http://schemas.openxmlformats.org/officeDocument/2006/relationships/chart" Target="../charts/chart1.xml"/><Relationship Id="rId8" Type="http://schemas.openxmlformats.org/officeDocument/2006/relationships/tags" Target="../tags/tag85.xml"/><Relationship Id="rId3" Type="http://schemas.openxmlformats.org/officeDocument/2006/relationships/tags" Target="../tags/tag80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tags" Target="../tags/tag102.xml"/><Relationship Id="rId33" Type="http://schemas.openxmlformats.org/officeDocument/2006/relationships/tags" Target="../tags/tag110.xml"/><Relationship Id="rId38" Type="http://schemas.openxmlformats.org/officeDocument/2006/relationships/tags" Target="../tags/tag115.xml"/><Relationship Id="rId20" Type="http://schemas.openxmlformats.org/officeDocument/2006/relationships/tags" Target="../tags/tag97.xml"/><Relationship Id="rId41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notesSlide" Target="../notesSlides/notesSlide12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20" Type="http://schemas.openxmlformats.org/officeDocument/2006/relationships/image" Target="../media/image9.emf"/><Relationship Id="rId1" Type="http://schemas.openxmlformats.org/officeDocument/2006/relationships/vmlDrawing" Target="../drawings/vmlDrawing16.v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5" Type="http://schemas.openxmlformats.org/officeDocument/2006/relationships/tags" Target="../tags/tag119.xml"/><Relationship Id="rId15" Type="http://schemas.openxmlformats.org/officeDocument/2006/relationships/tags" Target="../tags/tag129.xml"/><Relationship Id="rId10" Type="http://schemas.openxmlformats.org/officeDocument/2006/relationships/tags" Target="../tags/tag124.xml"/><Relationship Id="rId19" Type="http://schemas.openxmlformats.org/officeDocument/2006/relationships/oleObject" Target="../embeddings/oleObject17.bin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tags" Target="../tags/tag132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31.xml"/><Relationship Id="rId1" Type="http://schemas.openxmlformats.org/officeDocument/2006/relationships/vmlDrawing" Target="../drawings/vmlDrawing17.v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8.vml"/><Relationship Id="rId6" Type="http://schemas.openxmlformats.org/officeDocument/2006/relationships/tags" Target="../tags/tag31.xml"/><Relationship Id="rId11" Type="http://schemas.openxmlformats.org/officeDocument/2006/relationships/image" Target="../media/image8.png"/><Relationship Id="rId5" Type="http://schemas.openxmlformats.org/officeDocument/2006/relationships/tags" Target="../tags/tag30.xml"/><Relationship Id="rId10" Type="http://schemas.openxmlformats.org/officeDocument/2006/relationships/image" Target="../media/image1.emf"/><Relationship Id="rId4" Type="http://schemas.openxmlformats.org/officeDocument/2006/relationships/tags" Target="../tags/tag29.xml"/><Relationship Id="rId9" Type="http://schemas.openxmlformats.org/officeDocument/2006/relationships/oleObject" Target="../embeddings/oleObject8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3.xml"/><Relationship Id="rId7" Type="http://schemas.openxmlformats.org/officeDocument/2006/relationships/image" Target="../media/image9.emf"/><Relationship Id="rId2" Type="http://schemas.openxmlformats.org/officeDocument/2006/relationships/tags" Target="../tags/tag3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11.emf"/><Relationship Id="rId18" Type="http://schemas.openxmlformats.org/officeDocument/2006/relationships/image" Target="../media/image16.png"/><Relationship Id="rId3" Type="http://schemas.openxmlformats.org/officeDocument/2006/relationships/tags" Target="../tags/tag35.xml"/><Relationship Id="rId21" Type="http://schemas.openxmlformats.org/officeDocument/2006/relationships/image" Target="../media/image19.png"/><Relationship Id="rId7" Type="http://schemas.openxmlformats.org/officeDocument/2006/relationships/tags" Target="../tags/tag39.xml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5.jpeg"/><Relationship Id="rId2" Type="http://schemas.openxmlformats.org/officeDocument/2006/relationships/tags" Target="../tags/tag34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10.vml"/><Relationship Id="rId6" Type="http://schemas.openxmlformats.org/officeDocument/2006/relationships/tags" Target="../tags/tag38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37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17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tags" Target="../tags/tag44.xml"/><Relationship Id="rId21" Type="http://schemas.openxmlformats.org/officeDocument/2006/relationships/image" Target="../media/image29.png"/><Relationship Id="rId7" Type="http://schemas.openxmlformats.org/officeDocument/2006/relationships/tags" Target="../tags/tag48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tags" Target="../tags/tag4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vmlDrawing" Target="../drawings/vmlDrawing12.vml"/><Relationship Id="rId6" Type="http://schemas.openxmlformats.org/officeDocument/2006/relationships/tags" Target="../tags/tag47.xml"/><Relationship Id="rId11" Type="http://schemas.openxmlformats.org/officeDocument/2006/relationships/image" Target="../media/image1.emf"/><Relationship Id="rId24" Type="http://schemas.openxmlformats.org/officeDocument/2006/relationships/image" Target="../media/image32.svg"/><Relationship Id="rId32" Type="http://schemas.openxmlformats.org/officeDocument/2006/relationships/image" Target="../media/image40.png"/><Relationship Id="rId5" Type="http://schemas.openxmlformats.org/officeDocument/2006/relationships/tags" Target="../tags/tag46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jpeg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7.svg"/><Relationship Id="rId31" Type="http://schemas.openxmlformats.org/officeDocument/2006/relationships/image" Target="../media/image39.jpeg"/><Relationship Id="rId4" Type="http://schemas.openxmlformats.org/officeDocument/2006/relationships/tags" Target="../tags/tag45.xm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32" Type="http://schemas.openxmlformats.org/officeDocument/2006/relationships/image" Target="../media/image41.emf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tags" Target="../tags/tag75.xml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31" Type="http://schemas.openxmlformats.org/officeDocument/2006/relationships/oleObject" Target="../embeddings/oleObject13.bin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tags" Target="../tags/tag74.xml"/><Relationship Id="rId3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vid-nma.com/datavi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paho.org/en/documents/ongoing-living-update-potential-covid-19-therapeutics-summary-rapid-systematic-reviews" TargetMode="External"/><Relationship Id="rId5" Type="http://schemas.openxmlformats.org/officeDocument/2006/relationships/hyperlink" Target="https://www.who.int/publications-detail/covid-19-landscape-of-experimental-treatments" TargetMode="External"/><Relationship Id="rId4" Type="http://schemas.openxmlformats.org/officeDocument/2006/relationships/hyperlink" Target="https://covid-nma.com/living_data/index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Placeholder 20">
            <a:extLst>
              <a:ext uri="{FF2B5EF4-FFF2-40B4-BE49-F238E27FC236}">
                <a16:creationId xmlns:a16="http://schemas.microsoft.com/office/drawing/2014/main" id="{3AF5F8F4-7DBF-4B83-98F1-A8EB87B628AA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2536" y="115888"/>
            <a:ext cx="8695426" cy="5543040"/>
          </a:xfrm>
        </p:spPr>
      </p:pic>
      <p:sp>
        <p:nvSpPr>
          <p:cNvPr id="74755" name="Text Placeholder 3">
            <a:extLst>
              <a:ext uri="{FF2B5EF4-FFF2-40B4-BE49-F238E27FC236}">
                <a16:creationId xmlns:a16="http://schemas.microsoft.com/office/drawing/2014/main" id="{502D5811-98AF-4B46-9FBC-41249F16926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5735639" y="6597650"/>
            <a:ext cx="4478337" cy="247650"/>
          </a:xfrm>
        </p:spPr>
        <p:txBody>
          <a:bodyPr wrap="square" numCol="1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r"/>
            <a:r>
              <a:rPr lang="en-GB" altLang="en-US" sz="1400"/>
              <a:t>Mariângela Simão - WHO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9043B3-6091-4B9F-8AA0-BAEF45083D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5498933"/>
            <a:ext cx="12191999" cy="1371438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3200" b="1" dirty="0"/>
              <a:t>Improving access to effective solutions against COVID-19 pandemic</a:t>
            </a:r>
          </a:p>
          <a:p>
            <a:pPr marL="0" indent="0" algn="ctr">
              <a:buNone/>
              <a:defRPr/>
            </a:pPr>
            <a:br>
              <a:rPr lang="en-US" dirty="0"/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Mariângela Simão – 29 July 2020</a:t>
            </a:r>
          </a:p>
          <a:p>
            <a:pPr algn="ctr">
              <a:defRPr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2800" dirty="0"/>
          </a:p>
        </p:txBody>
      </p:sp>
      <p:sp>
        <p:nvSpPr>
          <p:cNvPr id="74757" name="Picture Placeholder 1">
            <a:extLst>
              <a:ext uri="{FF2B5EF4-FFF2-40B4-BE49-F238E27FC236}">
                <a16:creationId xmlns:a16="http://schemas.microsoft.com/office/drawing/2014/main" id="{0E9708A7-F904-4732-9529-5E746E0AB40A}"/>
              </a:ext>
            </a:extLst>
          </p:cNvPr>
          <p:cNvSpPr>
            <a:spLocks noGrp="1" noChangeArrowheads="1" noTextEdit="1"/>
          </p:cNvSpPr>
          <p:nvPr>
            <p:ph type="pic" sz="quarter" idx="22"/>
          </p:nvPr>
        </p:nvSpPr>
        <p:spPr>
          <a:xfrm>
            <a:off x="10015267" y="4830146"/>
            <a:ext cx="2035834" cy="772305"/>
          </a:xfrm>
        </p:spPr>
      </p:sp>
    </p:spTree>
    <p:extLst>
      <p:ext uri="{BB962C8B-B14F-4D97-AF65-F5344CB8AC3E}">
        <p14:creationId xmlns:p14="http://schemas.microsoft.com/office/powerpoint/2010/main" val="316252290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2048" y="184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8" y="184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A04C61F-1B10-4B06-8DE7-1D6CE0E7370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259"/>
            <a:ext cx="165360" cy="165360"/>
          </a:xfrm>
          <a:prstGeom prst="rect">
            <a:avLst/>
          </a:prstGeom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</a:pPr>
            <a:endParaRPr lang="en-US" sz="28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4134E3A-025A-47AB-AB98-5049A7892D45}"/>
              </a:ext>
            </a:extLst>
          </p:cNvPr>
          <p:cNvCxnSpPr/>
          <p:nvPr/>
        </p:nvCxnSpPr>
        <p:spPr>
          <a:xfrm>
            <a:off x="1945103" y="1513357"/>
            <a:ext cx="9744798" cy="0"/>
          </a:xfrm>
          <a:prstGeom prst="line">
            <a:avLst/>
          </a:prstGeom>
          <a:ln w="19050" cap="rnd" cmpd="sng" algn="ctr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652" y="16726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ACT-A Therapeutics Partnership Workstream Structure </a:t>
            </a:r>
          </a:p>
        </p:txBody>
      </p:sp>
      <p:sp>
        <p:nvSpPr>
          <p:cNvPr id="5" name="ee4pHeader1">
            <a:extLst>
              <a:ext uri="{FF2B5EF4-FFF2-40B4-BE49-F238E27FC236}">
                <a16:creationId xmlns:a16="http://schemas.microsoft.com/office/drawing/2014/main" id="{2A1BFD89-D9D2-4A20-8E02-65816B143516}"/>
              </a:ext>
            </a:extLst>
          </p:cNvPr>
          <p:cNvSpPr txBox="1"/>
          <p:nvPr/>
        </p:nvSpPr>
        <p:spPr>
          <a:xfrm>
            <a:off x="6985121" y="2764003"/>
            <a:ext cx="2206862" cy="533296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buSzPct val="100000"/>
              <a:buFont typeface="Trebuchet MS" panose="020B0603020202020204" pitchFamily="34" charset="0"/>
              <a:buChar char="​"/>
            </a:pPr>
            <a:r>
              <a:rPr lang="en-GB" sz="1600" b="1" dirty="0">
                <a:solidFill>
                  <a:schemeClr val="tx2"/>
                </a:solidFill>
              </a:rPr>
              <a:t>Adequate deployment in all countries</a:t>
            </a:r>
          </a:p>
        </p:txBody>
      </p:sp>
      <p:sp>
        <p:nvSpPr>
          <p:cNvPr id="6" name="ee4pHeader2">
            <a:extLst>
              <a:ext uri="{FF2B5EF4-FFF2-40B4-BE49-F238E27FC236}">
                <a16:creationId xmlns:a16="http://schemas.microsoft.com/office/drawing/2014/main" id="{D544A0C9-0C29-4787-B4D6-761BF5F81A6F}"/>
              </a:ext>
            </a:extLst>
          </p:cNvPr>
          <p:cNvSpPr txBox="1"/>
          <p:nvPr/>
        </p:nvSpPr>
        <p:spPr>
          <a:xfrm>
            <a:off x="4432373" y="2764003"/>
            <a:ext cx="2206862" cy="533296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buSzPct val="100000"/>
              <a:buFont typeface="Trebuchet MS" panose="020B0603020202020204" pitchFamily="34" charset="0"/>
              <a:buChar char="​"/>
            </a:pPr>
            <a:r>
              <a:rPr lang="en-GB" sz="1600" b="1" dirty="0">
                <a:solidFill>
                  <a:schemeClr val="tx2"/>
                </a:solidFill>
              </a:rPr>
              <a:t>Market preparedness </a:t>
            </a:r>
          </a:p>
        </p:txBody>
      </p:sp>
      <p:sp>
        <p:nvSpPr>
          <p:cNvPr id="7" name="ee4pHeader3">
            <a:extLst>
              <a:ext uri="{FF2B5EF4-FFF2-40B4-BE49-F238E27FC236}">
                <a16:creationId xmlns:a16="http://schemas.microsoft.com/office/drawing/2014/main" id="{D642DD81-D964-4426-8C04-B3A417108851}"/>
              </a:ext>
            </a:extLst>
          </p:cNvPr>
          <p:cNvSpPr txBox="1"/>
          <p:nvPr/>
        </p:nvSpPr>
        <p:spPr>
          <a:xfrm>
            <a:off x="1879625" y="2764003"/>
            <a:ext cx="2206862" cy="533296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buSzPct val="100000"/>
              <a:buFont typeface="Trebuchet MS" panose="020B0603020202020204" pitchFamily="34" charset="0"/>
              <a:buChar char="​"/>
            </a:pPr>
            <a:r>
              <a:rPr lang="en-US" sz="1600" b="1" dirty="0">
                <a:solidFill>
                  <a:schemeClr val="tx2"/>
                </a:solidFill>
              </a:rPr>
              <a:t>Rapid evidence assessment of candidates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8" name="ee4pHeader4">
            <a:extLst>
              <a:ext uri="{FF2B5EF4-FFF2-40B4-BE49-F238E27FC236}">
                <a16:creationId xmlns:a16="http://schemas.microsoft.com/office/drawing/2014/main" id="{779CDBCA-7CC4-4906-96CE-3B053B97D413}"/>
              </a:ext>
            </a:extLst>
          </p:cNvPr>
          <p:cNvSpPr txBox="1"/>
          <p:nvPr/>
        </p:nvSpPr>
        <p:spPr>
          <a:xfrm>
            <a:off x="9422108" y="2764003"/>
            <a:ext cx="2206862" cy="533296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algn="ctr" defTabSz="648188">
              <a:lnSpc>
                <a:spcPct val="90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7F7F7F"/>
                </a:solidFill>
              </a:rPr>
              <a:t>Costing / financing  </a:t>
            </a:r>
          </a:p>
          <a:p>
            <a:pPr algn="ctr" defTabSz="648188">
              <a:lnSpc>
                <a:spcPct val="90000"/>
              </a:lnSpc>
              <a:spcBef>
                <a:spcPct val="0"/>
              </a:spcBef>
            </a:pPr>
            <a:r>
              <a:rPr lang="en-US" sz="1200" b="1" i="1" dirty="0">
                <a:solidFill>
                  <a:srgbClr val="7F7F7F"/>
                </a:solidFill>
              </a:rPr>
              <a:t>(cross-cutting)</a:t>
            </a:r>
            <a:endParaRPr lang="en-GB" sz="1600" b="1" i="1" dirty="0">
              <a:solidFill>
                <a:srgbClr val="7F7F7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FFE352-AADB-4D2E-8736-3F052FFE9FF2}"/>
              </a:ext>
            </a:extLst>
          </p:cNvPr>
          <p:cNvSpPr/>
          <p:nvPr/>
        </p:nvSpPr>
        <p:spPr>
          <a:xfrm>
            <a:off x="9422108" y="4406677"/>
            <a:ext cx="2206862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>
              <a:buSzPct val="100000"/>
            </a:pPr>
            <a:r>
              <a:rPr lang="en-US" sz="125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Unitaid</a:t>
            </a:r>
            <a:r>
              <a:rPr lang="en-US" sz="1250" b="1" dirty="0">
                <a:solidFill>
                  <a:schemeClr val="accent5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F5883E-5A17-48AC-B974-05334E03810F}"/>
              </a:ext>
            </a:extLst>
          </p:cNvPr>
          <p:cNvSpPr/>
          <p:nvPr/>
        </p:nvSpPr>
        <p:spPr>
          <a:xfrm>
            <a:off x="652345" y="3399265"/>
            <a:ext cx="1148747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1250" b="1" dirty="0">
                <a:solidFill>
                  <a:schemeClr val="accent5"/>
                </a:solidFill>
                <a:latin typeface="Arial" panose="020B0604020202020204" pitchFamily="34" charset="0"/>
              </a:rPr>
              <a:t>Description</a:t>
            </a:r>
            <a:endParaRPr lang="en-US" sz="1250" b="1" dirty="0">
              <a:solidFill>
                <a:schemeClr val="accent5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9EAC42-025D-49D9-970B-FF87E0A97F65}"/>
              </a:ext>
            </a:extLst>
          </p:cNvPr>
          <p:cNvSpPr/>
          <p:nvPr/>
        </p:nvSpPr>
        <p:spPr>
          <a:xfrm>
            <a:off x="595603" y="4185196"/>
            <a:ext cx="1585969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endParaRPr lang="en-US" sz="1250" b="1" dirty="0">
              <a:solidFill>
                <a:schemeClr val="accent5"/>
              </a:solidFill>
              <a:latin typeface="Arial" panose="020B0604020202020204" pitchFamily="34" charset="0"/>
            </a:endParaRPr>
          </a:p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1250" b="1" dirty="0">
                <a:solidFill>
                  <a:schemeClr val="accent5"/>
                </a:solidFill>
                <a:latin typeface="Arial" panose="020B0604020202020204" pitchFamily="34" charset="0"/>
              </a:rPr>
              <a:t> Workstream Lead</a:t>
            </a:r>
            <a:endParaRPr lang="en-US" sz="1250" b="1" dirty="0">
              <a:solidFill>
                <a:schemeClr val="accent5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E043F5-4C4C-44D9-B617-0809B26DB455}"/>
              </a:ext>
            </a:extLst>
          </p:cNvPr>
          <p:cNvSpPr/>
          <p:nvPr/>
        </p:nvSpPr>
        <p:spPr>
          <a:xfrm>
            <a:off x="657875" y="4849642"/>
            <a:ext cx="1342057" cy="961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1250" b="1" dirty="0">
                <a:solidFill>
                  <a:schemeClr val="accent5"/>
                </a:solidFill>
                <a:latin typeface="Arial" panose="020B0604020202020204" pitchFamily="34" charset="0"/>
              </a:rPr>
              <a:t>Initial thoughts on workstream membership </a:t>
            </a:r>
          </a:p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1250" b="1" i="1" dirty="0">
                <a:solidFill>
                  <a:schemeClr val="accent5"/>
                </a:solidFill>
                <a:latin typeface="Arial" panose="020B0604020202020204" pitchFamily="34" charset="0"/>
              </a:rPr>
              <a:t>(Full list being developed)</a:t>
            </a:r>
            <a:endParaRPr lang="en-US" sz="1250" b="1" i="1" dirty="0">
              <a:solidFill>
                <a:schemeClr val="accent5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EA3AE8-5628-400D-B419-6665330BE597}"/>
              </a:ext>
            </a:extLst>
          </p:cNvPr>
          <p:cNvCxnSpPr/>
          <p:nvPr/>
        </p:nvCxnSpPr>
        <p:spPr>
          <a:xfrm>
            <a:off x="2160894" y="4185195"/>
            <a:ext cx="9458585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484BF2-43A7-482E-AC26-AEFCBC0EDC17}"/>
              </a:ext>
            </a:extLst>
          </p:cNvPr>
          <p:cNvCxnSpPr/>
          <p:nvPr/>
        </p:nvCxnSpPr>
        <p:spPr>
          <a:xfrm>
            <a:off x="2170385" y="4783141"/>
            <a:ext cx="9458585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3C79A9B-5092-405B-8812-74960B5D6E1B}"/>
              </a:ext>
            </a:extLst>
          </p:cNvPr>
          <p:cNvSpPr/>
          <p:nvPr/>
        </p:nvSpPr>
        <p:spPr>
          <a:xfrm>
            <a:off x="2716408" y="1246708"/>
            <a:ext cx="8202189" cy="533298"/>
          </a:xfrm>
          <a:prstGeom prst="rect">
            <a:avLst/>
          </a:prstGeom>
          <a:solidFill>
            <a:schemeClr val="bg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3" tIns="45716" rIns="91433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58" b="1" dirty="0">
                <a:solidFill>
                  <a:schemeClr val="accent5"/>
                </a:solidFill>
              </a:rPr>
              <a:t>Therapeutics Partnership Leads: </a:t>
            </a:r>
            <a:r>
              <a:rPr lang="en-US" sz="1458" dirty="0">
                <a:solidFill>
                  <a:schemeClr val="accent5"/>
                </a:solidFill>
              </a:rPr>
              <a:t>Paul Schreier (Wellcome, Co-Chair), Philippe </a:t>
            </a:r>
            <a:r>
              <a:rPr lang="en-US" sz="1458" dirty="0" err="1">
                <a:solidFill>
                  <a:schemeClr val="accent5"/>
                </a:solidFill>
              </a:rPr>
              <a:t>Duneton</a:t>
            </a:r>
            <a:r>
              <a:rPr lang="en-US" sz="1458" dirty="0">
                <a:solidFill>
                  <a:schemeClr val="accent5"/>
                </a:solidFill>
              </a:rPr>
              <a:t> (</a:t>
            </a:r>
            <a:r>
              <a:rPr lang="en-US" sz="1458" dirty="0" err="1">
                <a:solidFill>
                  <a:schemeClr val="accent5"/>
                </a:solidFill>
              </a:rPr>
              <a:t>Unitaid</a:t>
            </a:r>
            <a:r>
              <a:rPr lang="en-US" sz="1458" dirty="0">
                <a:solidFill>
                  <a:schemeClr val="accent5"/>
                </a:solidFill>
              </a:rPr>
              <a:t>, Co-Chair)</a:t>
            </a:r>
          </a:p>
          <a:p>
            <a:pPr algn="ctr"/>
            <a:r>
              <a:rPr lang="en-US" sz="1458" b="1" dirty="0">
                <a:solidFill>
                  <a:schemeClr val="accent5"/>
                </a:solidFill>
              </a:rPr>
              <a:t>Process management: </a:t>
            </a:r>
            <a:r>
              <a:rPr lang="en-US" sz="1458" dirty="0">
                <a:solidFill>
                  <a:schemeClr val="accent5"/>
                </a:solidFill>
              </a:rPr>
              <a:t>BCG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55DA3D-9D6B-4D88-AE96-C033381CA529}"/>
              </a:ext>
            </a:extLst>
          </p:cNvPr>
          <p:cNvSpPr/>
          <p:nvPr/>
        </p:nvSpPr>
        <p:spPr>
          <a:xfrm>
            <a:off x="6899678" y="4406677"/>
            <a:ext cx="2206862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>
              <a:buSzPct val="100000"/>
            </a:pPr>
            <a:r>
              <a:rPr lang="en-US" sz="1250" b="1" dirty="0">
                <a:solidFill>
                  <a:schemeClr val="accent5"/>
                </a:solidFill>
                <a:latin typeface="Arial" panose="020B0604020202020204" pitchFamily="34" charset="0"/>
              </a:rPr>
              <a:t>Global Fund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CCA62A-7E35-4289-ADA6-A13D72C20725}"/>
              </a:ext>
            </a:extLst>
          </p:cNvPr>
          <p:cNvSpPr/>
          <p:nvPr/>
        </p:nvSpPr>
        <p:spPr>
          <a:xfrm>
            <a:off x="4432373" y="4406677"/>
            <a:ext cx="2206862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>
              <a:buSzPct val="100000"/>
            </a:pPr>
            <a:r>
              <a:rPr lang="en-US" sz="125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Unitaid</a:t>
            </a:r>
            <a:r>
              <a:rPr lang="en-US" sz="1250" b="1" dirty="0">
                <a:solidFill>
                  <a:schemeClr val="accent5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CCC76D-4748-41F6-9E92-510B77DA9CB2}"/>
              </a:ext>
            </a:extLst>
          </p:cNvPr>
          <p:cNvSpPr/>
          <p:nvPr/>
        </p:nvSpPr>
        <p:spPr>
          <a:xfrm>
            <a:off x="1879625" y="4406677"/>
            <a:ext cx="2206862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>
              <a:buSzPct val="100000"/>
            </a:pPr>
            <a:r>
              <a:rPr lang="en-US" sz="1250" b="1" dirty="0">
                <a:solidFill>
                  <a:schemeClr val="accent5"/>
                </a:solidFill>
                <a:latin typeface="Arial" panose="020B0604020202020204" pitchFamily="34" charset="0"/>
              </a:rPr>
              <a:t>Gates/Wellcome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EBB0CB-E6B1-4D10-A3AC-51C832A36DFA}"/>
              </a:ext>
            </a:extLst>
          </p:cNvPr>
          <p:cNvSpPr/>
          <p:nvPr/>
        </p:nvSpPr>
        <p:spPr>
          <a:xfrm>
            <a:off x="1879625" y="4820514"/>
            <a:ext cx="2206862" cy="1154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>
              <a:buSzPct val="100000"/>
            </a:pPr>
            <a:r>
              <a:rPr lang="en-US" sz="1250" dirty="0">
                <a:solidFill>
                  <a:schemeClr val="accent5"/>
                </a:solidFill>
                <a:latin typeface="Arial" panose="020B0604020202020204" pitchFamily="34" charset="0"/>
              </a:rPr>
              <a:t>WHO;</a:t>
            </a:r>
          </a:p>
          <a:p>
            <a:pPr marL="0" lvl="1" algn="ctr">
              <a:buSzPct val="100000"/>
            </a:pPr>
            <a:r>
              <a:rPr lang="en-US" sz="1250" dirty="0" err="1">
                <a:solidFill>
                  <a:schemeClr val="accent5"/>
                </a:solidFill>
                <a:latin typeface="Arial" panose="020B0604020202020204" pitchFamily="34" charset="0"/>
              </a:rPr>
              <a:t>GHIT</a:t>
            </a:r>
            <a:r>
              <a:rPr lang="en-US" sz="1250" dirty="0">
                <a:solidFill>
                  <a:schemeClr val="accent5"/>
                </a:solidFill>
                <a:latin typeface="Arial" panose="020B0604020202020204" pitchFamily="34" charset="0"/>
              </a:rPr>
              <a:t>;</a:t>
            </a:r>
          </a:p>
          <a:p>
            <a:pPr marL="0" lvl="1" algn="ctr">
              <a:buSzPct val="100000"/>
            </a:pPr>
            <a:r>
              <a:rPr lang="en-US" sz="1250" dirty="0">
                <a:solidFill>
                  <a:schemeClr val="accent5"/>
                </a:solidFill>
                <a:latin typeface="Arial" panose="020B0604020202020204" pitchFamily="34" charset="0"/>
              </a:rPr>
              <a:t>Industry and </a:t>
            </a:r>
          </a:p>
          <a:p>
            <a:pPr marL="0" lvl="1" algn="ctr">
              <a:buSzPct val="100000"/>
            </a:pPr>
            <a:r>
              <a:rPr lang="en-US" sz="1250" dirty="0">
                <a:solidFill>
                  <a:schemeClr val="accent5"/>
                </a:solidFill>
                <a:latin typeface="Arial" panose="020B0604020202020204" pitchFamily="34" charset="0"/>
              </a:rPr>
              <a:t>others conducting R&amp;D; </a:t>
            </a:r>
          </a:p>
          <a:p>
            <a:pPr marL="0" lvl="1" algn="ctr">
              <a:buSzPct val="100000"/>
            </a:pPr>
            <a:r>
              <a:rPr lang="en-US" sz="1250" dirty="0">
                <a:solidFill>
                  <a:schemeClr val="accent5"/>
                </a:solidFill>
                <a:latin typeface="Arial" panose="020B0604020202020204" pitchFamily="34" charset="0"/>
              </a:rPr>
              <a:t>R&amp;D funders</a:t>
            </a:r>
          </a:p>
          <a:p>
            <a:pPr marL="0" lvl="1" algn="ctr">
              <a:buSzPct val="100000"/>
            </a:pPr>
            <a:endParaRPr lang="en-US" sz="1250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E690E5-B4C5-4D9E-BD16-8286D151AB4B}"/>
              </a:ext>
            </a:extLst>
          </p:cNvPr>
          <p:cNvSpPr/>
          <p:nvPr/>
        </p:nvSpPr>
        <p:spPr>
          <a:xfrm>
            <a:off x="4432373" y="4820515"/>
            <a:ext cx="2206862" cy="1154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>
              <a:buSzPct val="100000"/>
            </a:pPr>
            <a:r>
              <a:rPr lang="en-US" sz="1250" dirty="0">
                <a:solidFill>
                  <a:schemeClr val="accent5"/>
                </a:solidFill>
                <a:latin typeface="Arial" panose="020B0604020202020204" pitchFamily="34" charset="0"/>
              </a:rPr>
              <a:t>WHO PQ;</a:t>
            </a:r>
          </a:p>
          <a:p>
            <a:pPr marL="0" lvl="1" algn="ctr">
              <a:buSzPct val="100000"/>
            </a:pPr>
            <a:r>
              <a:rPr lang="en-US" sz="1250" dirty="0" err="1">
                <a:solidFill>
                  <a:schemeClr val="accent5"/>
                </a:solidFill>
                <a:latin typeface="Arial" panose="020B0604020202020204" pitchFamily="34" charset="0"/>
              </a:rPr>
              <a:t>CSOs</a:t>
            </a:r>
            <a:r>
              <a:rPr lang="en-US" sz="1250" dirty="0">
                <a:solidFill>
                  <a:schemeClr val="accent5"/>
                </a:solidFill>
                <a:latin typeface="Arial" panose="020B0604020202020204" pitchFamily="34" charset="0"/>
              </a:rPr>
              <a:t>;</a:t>
            </a:r>
          </a:p>
          <a:p>
            <a:pPr marL="0" lvl="1" algn="ctr">
              <a:buSzPct val="100000"/>
            </a:pPr>
            <a:r>
              <a:rPr lang="en-US" sz="1250" dirty="0">
                <a:solidFill>
                  <a:schemeClr val="accent5"/>
                </a:solidFill>
                <a:latin typeface="Arial" panose="020B0604020202020204" pitchFamily="34" charset="0"/>
              </a:rPr>
              <a:t>Market and access expertise;</a:t>
            </a:r>
          </a:p>
          <a:p>
            <a:pPr marL="0" lvl="1" algn="ctr">
              <a:buSzPct val="100000"/>
            </a:pPr>
            <a:r>
              <a:rPr lang="en-US" sz="1250" dirty="0">
                <a:solidFill>
                  <a:schemeClr val="accent5"/>
                </a:solidFill>
                <a:latin typeface="Arial" panose="020B0604020202020204" pitchFamily="34" charset="0"/>
              </a:rPr>
              <a:t>Industry associations;</a:t>
            </a:r>
          </a:p>
          <a:p>
            <a:pPr marL="0" lvl="1" algn="ctr">
              <a:buSzPct val="100000"/>
            </a:pPr>
            <a:r>
              <a:rPr lang="en-US" sz="1250" dirty="0" err="1">
                <a:solidFill>
                  <a:schemeClr val="accent5"/>
                </a:solidFill>
                <a:latin typeface="Arial" panose="020B0604020202020204" pitchFamily="34" charset="0"/>
              </a:rPr>
              <a:t>GHIT</a:t>
            </a:r>
            <a:r>
              <a:rPr lang="en-US" sz="1250" dirty="0">
                <a:solidFill>
                  <a:schemeClr val="accent5"/>
                </a:solidFill>
                <a:latin typeface="Arial" panose="020B0604020202020204" pitchFamily="34" charset="0"/>
              </a:rPr>
              <a:t>;</a:t>
            </a:r>
          </a:p>
          <a:p>
            <a:pPr marL="0" lvl="1" algn="ctr">
              <a:buSzPct val="100000"/>
            </a:pPr>
            <a:r>
              <a:rPr lang="en-US" sz="1250" dirty="0">
                <a:solidFill>
                  <a:schemeClr val="accent5"/>
                </a:solidFill>
                <a:latin typeface="Arial" panose="020B0604020202020204" pitchFamily="34" charset="0"/>
              </a:rPr>
              <a:t>Reps from workstreams 1,3,4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79840E-3533-45C7-B6AA-EBF5AEF8AD86}"/>
              </a:ext>
            </a:extLst>
          </p:cNvPr>
          <p:cNvSpPr/>
          <p:nvPr/>
        </p:nvSpPr>
        <p:spPr>
          <a:xfrm>
            <a:off x="6899678" y="4790920"/>
            <a:ext cx="2206862" cy="1154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>
              <a:buSzPct val="100000"/>
            </a:pPr>
            <a:r>
              <a:rPr lang="en-US" sz="1250" dirty="0">
                <a:solidFill>
                  <a:schemeClr val="accent5"/>
                </a:solidFill>
                <a:latin typeface="Arial" panose="020B0604020202020204" pitchFamily="34" charset="0"/>
              </a:rPr>
              <a:t>Implementing partners; </a:t>
            </a:r>
          </a:p>
          <a:p>
            <a:pPr marL="0" lvl="1" algn="ctr">
              <a:buSzPct val="100000"/>
            </a:pPr>
            <a:r>
              <a:rPr lang="en-US" sz="1250" dirty="0">
                <a:solidFill>
                  <a:schemeClr val="accent5"/>
                </a:solidFill>
                <a:latin typeface="Arial" panose="020B0604020202020204" pitchFamily="34" charset="0"/>
              </a:rPr>
              <a:t>CSOs; communities; </a:t>
            </a:r>
          </a:p>
          <a:p>
            <a:pPr marL="0" lvl="1" algn="ctr">
              <a:buSzPct val="100000"/>
            </a:pPr>
            <a:r>
              <a:rPr lang="en-US" sz="1250" dirty="0">
                <a:solidFill>
                  <a:schemeClr val="accent5"/>
                </a:solidFill>
                <a:latin typeface="Arial" panose="020B0604020202020204" pitchFamily="34" charset="0"/>
              </a:rPr>
              <a:t>UNICEF;</a:t>
            </a:r>
          </a:p>
          <a:p>
            <a:pPr marL="0" lvl="1" algn="ctr">
              <a:buSzPct val="100000"/>
            </a:pPr>
            <a:r>
              <a:rPr lang="en-US" sz="1250" dirty="0">
                <a:solidFill>
                  <a:schemeClr val="accent5"/>
                </a:solidFill>
                <a:latin typeface="Arial" panose="020B0604020202020204" pitchFamily="34" charset="0"/>
              </a:rPr>
              <a:t>Unitaid;</a:t>
            </a:r>
          </a:p>
          <a:p>
            <a:pPr marL="0" lvl="1" algn="ctr">
              <a:buSzPct val="100000"/>
            </a:pPr>
            <a:r>
              <a:rPr lang="en-US" sz="1250" dirty="0">
                <a:solidFill>
                  <a:schemeClr val="accent5"/>
                </a:solidFill>
                <a:latin typeface="Arial" panose="020B0604020202020204" pitchFamily="34" charset="0"/>
              </a:rPr>
              <a:t>World Bank;</a:t>
            </a:r>
          </a:p>
          <a:p>
            <a:pPr marL="0" lvl="1" algn="ctr">
              <a:buSzPct val="100000"/>
            </a:pPr>
            <a:r>
              <a:rPr lang="en-US" sz="1250" dirty="0">
                <a:solidFill>
                  <a:schemeClr val="accent5"/>
                </a:solidFill>
                <a:latin typeface="Arial" panose="020B0604020202020204" pitchFamily="34" charset="0"/>
              </a:rPr>
              <a:t>WHO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1AAD94-765A-4007-9A20-3090B58E12B5}"/>
              </a:ext>
            </a:extLst>
          </p:cNvPr>
          <p:cNvSpPr/>
          <p:nvPr/>
        </p:nvSpPr>
        <p:spPr>
          <a:xfrm>
            <a:off x="9422108" y="4789942"/>
            <a:ext cx="2206862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>
              <a:buSzPct val="100000"/>
            </a:pPr>
            <a:r>
              <a:rPr lang="en-US" sz="1250" dirty="0">
                <a:solidFill>
                  <a:schemeClr val="accent5"/>
                </a:solidFill>
                <a:latin typeface="Arial" panose="020B0604020202020204" pitchFamily="34" charset="0"/>
              </a:rPr>
              <a:t>Reps from workstreams 1-3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52169E-8768-4CB4-AC98-BA292D68CB81}"/>
              </a:ext>
            </a:extLst>
          </p:cNvPr>
          <p:cNvSpPr/>
          <p:nvPr/>
        </p:nvSpPr>
        <p:spPr>
          <a:xfrm>
            <a:off x="1835554" y="3280727"/>
            <a:ext cx="2206862" cy="90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33"/>
              </a:spcAft>
            </a:pPr>
            <a:r>
              <a:rPr lang="en-GB" sz="1250" dirty="0">
                <a:solidFill>
                  <a:schemeClr val="accent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Coordinate clinical trials portfolio, scientific direction and selection of candidates for development at scale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D6AD8D-8253-4E31-9E03-F3707C6DE619}"/>
              </a:ext>
            </a:extLst>
          </p:cNvPr>
          <p:cNvSpPr/>
          <p:nvPr/>
        </p:nvSpPr>
        <p:spPr>
          <a:xfrm>
            <a:off x="4432373" y="3268293"/>
            <a:ext cx="2206862" cy="70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33"/>
              </a:spcAft>
            </a:pPr>
            <a:r>
              <a:rPr lang="en-GB" sz="1250" dirty="0">
                <a:solidFill>
                  <a:schemeClr val="accent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Facilitate market entry and supply at scale (</a:t>
            </a:r>
            <a:r>
              <a:rPr lang="en-GB" sz="1250" dirty="0" err="1">
                <a:solidFill>
                  <a:schemeClr val="accent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inc.</a:t>
            </a:r>
            <a:r>
              <a:rPr lang="en-GB" sz="1250" dirty="0">
                <a:solidFill>
                  <a:schemeClr val="accent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regulation, production capacity, pricing)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D3C0A-02F7-4ADA-A1BF-3FCFE41A2482}"/>
              </a:ext>
            </a:extLst>
          </p:cNvPr>
          <p:cNvSpPr/>
          <p:nvPr/>
        </p:nvSpPr>
        <p:spPr>
          <a:xfrm>
            <a:off x="9455527" y="3266881"/>
            <a:ext cx="2140024" cy="70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33"/>
              </a:spcAft>
            </a:pPr>
            <a:r>
              <a:rPr lang="en-GB" sz="1250" dirty="0">
                <a:solidFill>
                  <a:schemeClr val="accent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Identify resource needs for successful delivery of partnership work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2E51FB-C83E-4541-80DB-7E432E07637C}"/>
              </a:ext>
            </a:extLst>
          </p:cNvPr>
          <p:cNvSpPr/>
          <p:nvPr/>
        </p:nvSpPr>
        <p:spPr>
          <a:xfrm>
            <a:off x="6960659" y="3279295"/>
            <a:ext cx="2206862" cy="70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33"/>
              </a:spcAft>
            </a:pPr>
            <a:r>
              <a:rPr lang="en-GB" sz="1250" dirty="0">
                <a:solidFill>
                  <a:schemeClr val="accent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Ensure procurement, equitable distribution and delivery at scale and in all settings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9FADB0-B8D1-4801-885C-32BA3A4E3810}"/>
              </a:ext>
            </a:extLst>
          </p:cNvPr>
          <p:cNvGrpSpPr>
            <a:grpSpLocks noChangeAspect="1"/>
          </p:cNvGrpSpPr>
          <p:nvPr/>
        </p:nvGrpSpPr>
        <p:grpSpPr>
          <a:xfrm>
            <a:off x="2716408" y="2222505"/>
            <a:ext cx="533296" cy="533296"/>
            <a:chOff x="5273400" y="2606400"/>
            <a:chExt cx="1645200" cy="1645200"/>
          </a:xfrm>
        </p:grpSpPr>
        <p:sp>
          <p:nvSpPr>
            <p:cNvPr id="32" name="AutoShape 11">
              <a:extLst>
                <a:ext uri="{FF2B5EF4-FFF2-40B4-BE49-F238E27FC236}">
                  <a16:creationId xmlns:a16="http://schemas.microsoft.com/office/drawing/2014/main" id="{B5195BD7-B12C-452F-B5DE-7114F0A1837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400" y="2606400"/>
              <a:ext cx="1645200" cy="164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75757"/>
                </a:solidFill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6E12FA3-0056-46C8-8638-BDD44210BD9E}"/>
                </a:ext>
              </a:extLst>
            </p:cNvPr>
            <p:cNvGrpSpPr/>
            <p:nvPr/>
          </p:nvGrpSpPr>
          <p:grpSpPr>
            <a:xfrm>
              <a:off x="5674798" y="2854323"/>
              <a:ext cx="813079" cy="1121555"/>
              <a:chOff x="5674798" y="2854323"/>
              <a:chExt cx="813079" cy="1121555"/>
            </a:xfrm>
          </p:grpSpPr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F16C664D-1B42-44B0-B04A-F35C85348B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02599" y="2854323"/>
                <a:ext cx="785278" cy="1121555"/>
              </a:xfrm>
              <a:custGeom>
                <a:avLst/>
                <a:gdLst>
                  <a:gd name="T0" fmla="*/ 1100 w 1100"/>
                  <a:gd name="T1" fmla="*/ 1446 h 1571"/>
                  <a:gd name="T2" fmla="*/ 1100 w 1100"/>
                  <a:gd name="T3" fmla="*/ 1549 h 1571"/>
                  <a:gd name="T4" fmla="*/ 1078 w 1100"/>
                  <a:gd name="T5" fmla="*/ 1571 h 1571"/>
                  <a:gd name="T6" fmla="*/ 22 w 1100"/>
                  <a:gd name="T7" fmla="*/ 1571 h 1571"/>
                  <a:gd name="T8" fmla="*/ 0 w 1100"/>
                  <a:gd name="T9" fmla="*/ 1549 h 1571"/>
                  <a:gd name="T10" fmla="*/ 0 w 1100"/>
                  <a:gd name="T11" fmla="*/ 1446 h 1571"/>
                  <a:gd name="T12" fmla="*/ 22 w 1100"/>
                  <a:gd name="T13" fmla="*/ 1424 h 1571"/>
                  <a:gd name="T14" fmla="*/ 83 w 1100"/>
                  <a:gd name="T15" fmla="*/ 1424 h 1571"/>
                  <a:gd name="T16" fmla="*/ 380 w 1100"/>
                  <a:gd name="T17" fmla="*/ 1424 h 1571"/>
                  <a:gd name="T18" fmla="*/ 497 w 1100"/>
                  <a:gd name="T19" fmla="*/ 1424 h 1571"/>
                  <a:gd name="T20" fmla="*/ 501 w 1100"/>
                  <a:gd name="T21" fmla="*/ 1424 h 1571"/>
                  <a:gd name="T22" fmla="*/ 786 w 1100"/>
                  <a:gd name="T23" fmla="*/ 1058 h 1571"/>
                  <a:gd name="T24" fmla="*/ 710 w 1100"/>
                  <a:gd name="T25" fmla="*/ 832 h 1571"/>
                  <a:gd name="T26" fmla="*/ 794 w 1100"/>
                  <a:gd name="T27" fmla="*/ 717 h 1571"/>
                  <a:gd name="T28" fmla="*/ 924 w 1100"/>
                  <a:gd name="T29" fmla="*/ 1058 h 1571"/>
                  <a:gd name="T30" fmla="*/ 771 w 1100"/>
                  <a:gd name="T31" fmla="*/ 1424 h 1571"/>
                  <a:gd name="T32" fmla="*/ 794 w 1100"/>
                  <a:gd name="T33" fmla="*/ 1424 h 1571"/>
                  <a:gd name="T34" fmla="*/ 1078 w 1100"/>
                  <a:gd name="T35" fmla="*/ 1424 h 1571"/>
                  <a:gd name="T36" fmla="*/ 1100 w 1100"/>
                  <a:gd name="T37" fmla="*/ 1446 h 1571"/>
                  <a:gd name="T38" fmla="*/ 150 w 1100"/>
                  <a:gd name="T39" fmla="*/ 916 h 1571"/>
                  <a:gd name="T40" fmla="*/ 176 w 1100"/>
                  <a:gd name="T41" fmla="*/ 927 h 1571"/>
                  <a:gd name="T42" fmla="*/ 174 w 1100"/>
                  <a:gd name="T43" fmla="*/ 931 h 1571"/>
                  <a:gd name="T44" fmla="*/ 186 w 1100"/>
                  <a:gd name="T45" fmla="*/ 960 h 1571"/>
                  <a:gd name="T46" fmla="*/ 250 w 1100"/>
                  <a:gd name="T47" fmla="*/ 987 h 1571"/>
                  <a:gd name="T48" fmla="*/ 279 w 1100"/>
                  <a:gd name="T49" fmla="*/ 975 h 1571"/>
                  <a:gd name="T50" fmla="*/ 280 w 1100"/>
                  <a:gd name="T51" fmla="*/ 972 h 1571"/>
                  <a:gd name="T52" fmla="*/ 310 w 1100"/>
                  <a:gd name="T53" fmla="*/ 984 h 1571"/>
                  <a:gd name="T54" fmla="*/ 339 w 1100"/>
                  <a:gd name="T55" fmla="*/ 973 h 1571"/>
                  <a:gd name="T56" fmla="*/ 417 w 1100"/>
                  <a:gd name="T57" fmla="*/ 789 h 1571"/>
                  <a:gd name="T58" fmla="*/ 369 w 1100"/>
                  <a:gd name="T59" fmla="*/ 654 h 1571"/>
                  <a:gd name="T60" fmla="*/ 566 w 1100"/>
                  <a:gd name="T61" fmla="*/ 437 h 1571"/>
                  <a:gd name="T62" fmla="*/ 702 w 1100"/>
                  <a:gd name="T63" fmla="*/ 118 h 1571"/>
                  <a:gd name="T64" fmla="*/ 648 w 1100"/>
                  <a:gd name="T65" fmla="*/ 94 h 1571"/>
                  <a:gd name="T66" fmla="*/ 670 w 1100"/>
                  <a:gd name="T67" fmla="*/ 41 h 1571"/>
                  <a:gd name="T68" fmla="*/ 574 w 1100"/>
                  <a:gd name="T69" fmla="*/ 0 h 1571"/>
                  <a:gd name="T70" fmla="*/ 552 w 1100"/>
                  <a:gd name="T71" fmla="*/ 54 h 1571"/>
                  <a:gd name="T72" fmla="*/ 501 w 1100"/>
                  <a:gd name="T73" fmla="*/ 32 h 1571"/>
                  <a:gd name="T74" fmla="*/ 138 w 1100"/>
                  <a:gd name="T75" fmla="*/ 887 h 1571"/>
                  <a:gd name="T76" fmla="*/ 150 w 1100"/>
                  <a:gd name="T77" fmla="*/ 916 h 1571"/>
                  <a:gd name="T78" fmla="*/ 586 w 1100"/>
                  <a:gd name="T79" fmla="*/ 568 h 1571"/>
                  <a:gd name="T80" fmla="*/ 672 w 1100"/>
                  <a:gd name="T81" fmla="*/ 654 h 1571"/>
                  <a:gd name="T82" fmla="*/ 586 w 1100"/>
                  <a:gd name="T83" fmla="*/ 739 h 1571"/>
                  <a:gd name="T84" fmla="*/ 501 w 1100"/>
                  <a:gd name="T85" fmla="*/ 654 h 1571"/>
                  <a:gd name="T86" fmla="*/ 586 w 1100"/>
                  <a:gd name="T87" fmla="*/ 568 h 1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00" h="1571">
                    <a:moveTo>
                      <a:pt x="1100" y="1446"/>
                    </a:moveTo>
                    <a:cubicBezTo>
                      <a:pt x="1100" y="1549"/>
                      <a:pt x="1100" y="1549"/>
                      <a:pt x="1100" y="1549"/>
                    </a:cubicBezTo>
                    <a:cubicBezTo>
                      <a:pt x="1100" y="1561"/>
                      <a:pt x="1090" y="1571"/>
                      <a:pt x="1078" y="1571"/>
                    </a:cubicBezTo>
                    <a:cubicBezTo>
                      <a:pt x="22" y="1571"/>
                      <a:pt x="22" y="1571"/>
                      <a:pt x="22" y="1571"/>
                    </a:cubicBezTo>
                    <a:cubicBezTo>
                      <a:pt x="10" y="1571"/>
                      <a:pt x="0" y="1561"/>
                      <a:pt x="0" y="1549"/>
                    </a:cubicBezTo>
                    <a:cubicBezTo>
                      <a:pt x="0" y="1446"/>
                      <a:pt x="0" y="1446"/>
                      <a:pt x="0" y="1446"/>
                    </a:cubicBezTo>
                    <a:cubicBezTo>
                      <a:pt x="0" y="1434"/>
                      <a:pt x="10" y="1424"/>
                      <a:pt x="22" y="1424"/>
                    </a:cubicBezTo>
                    <a:cubicBezTo>
                      <a:pt x="83" y="1424"/>
                      <a:pt x="83" y="1424"/>
                      <a:pt x="83" y="1424"/>
                    </a:cubicBezTo>
                    <a:cubicBezTo>
                      <a:pt x="380" y="1424"/>
                      <a:pt x="380" y="1424"/>
                      <a:pt x="380" y="1424"/>
                    </a:cubicBezTo>
                    <a:cubicBezTo>
                      <a:pt x="497" y="1424"/>
                      <a:pt x="497" y="1424"/>
                      <a:pt x="497" y="1424"/>
                    </a:cubicBezTo>
                    <a:cubicBezTo>
                      <a:pt x="501" y="1424"/>
                      <a:pt x="501" y="1424"/>
                      <a:pt x="501" y="1424"/>
                    </a:cubicBezTo>
                    <a:cubicBezTo>
                      <a:pt x="665" y="1383"/>
                      <a:pt x="786" y="1235"/>
                      <a:pt x="786" y="1058"/>
                    </a:cubicBezTo>
                    <a:cubicBezTo>
                      <a:pt x="786" y="973"/>
                      <a:pt x="758" y="895"/>
                      <a:pt x="710" y="832"/>
                    </a:cubicBezTo>
                    <a:cubicBezTo>
                      <a:pt x="750" y="805"/>
                      <a:pt x="780" y="764"/>
                      <a:pt x="794" y="717"/>
                    </a:cubicBezTo>
                    <a:cubicBezTo>
                      <a:pt x="875" y="808"/>
                      <a:pt x="924" y="927"/>
                      <a:pt x="924" y="1058"/>
                    </a:cubicBezTo>
                    <a:cubicBezTo>
                      <a:pt x="924" y="1201"/>
                      <a:pt x="866" y="1331"/>
                      <a:pt x="771" y="1424"/>
                    </a:cubicBezTo>
                    <a:cubicBezTo>
                      <a:pt x="794" y="1424"/>
                      <a:pt x="794" y="1424"/>
                      <a:pt x="794" y="1424"/>
                    </a:cubicBezTo>
                    <a:cubicBezTo>
                      <a:pt x="1078" y="1424"/>
                      <a:pt x="1078" y="1424"/>
                      <a:pt x="1078" y="1424"/>
                    </a:cubicBezTo>
                    <a:cubicBezTo>
                      <a:pt x="1090" y="1424"/>
                      <a:pt x="1100" y="1434"/>
                      <a:pt x="1100" y="1446"/>
                    </a:cubicBezTo>
                    <a:close/>
                    <a:moveTo>
                      <a:pt x="150" y="916"/>
                    </a:moveTo>
                    <a:cubicBezTo>
                      <a:pt x="176" y="927"/>
                      <a:pt x="176" y="927"/>
                      <a:pt x="176" y="927"/>
                    </a:cubicBezTo>
                    <a:cubicBezTo>
                      <a:pt x="174" y="931"/>
                      <a:pt x="174" y="931"/>
                      <a:pt x="174" y="931"/>
                    </a:cubicBezTo>
                    <a:cubicBezTo>
                      <a:pt x="170" y="942"/>
                      <a:pt x="175" y="955"/>
                      <a:pt x="186" y="960"/>
                    </a:cubicBezTo>
                    <a:cubicBezTo>
                      <a:pt x="250" y="987"/>
                      <a:pt x="250" y="987"/>
                      <a:pt x="250" y="987"/>
                    </a:cubicBezTo>
                    <a:cubicBezTo>
                      <a:pt x="261" y="992"/>
                      <a:pt x="274" y="986"/>
                      <a:pt x="279" y="975"/>
                    </a:cubicBezTo>
                    <a:cubicBezTo>
                      <a:pt x="280" y="972"/>
                      <a:pt x="280" y="972"/>
                      <a:pt x="280" y="972"/>
                    </a:cubicBezTo>
                    <a:cubicBezTo>
                      <a:pt x="310" y="984"/>
                      <a:pt x="310" y="984"/>
                      <a:pt x="310" y="984"/>
                    </a:cubicBezTo>
                    <a:cubicBezTo>
                      <a:pt x="321" y="989"/>
                      <a:pt x="334" y="984"/>
                      <a:pt x="339" y="973"/>
                    </a:cubicBezTo>
                    <a:cubicBezTo>
                      <a:pt x="417" y="789"/>
                      <a:pt x="417" y="789"/>
                      <a:pt x="417" y="789"/>
                    </a:cubicBezTo>
                    <a:cubicBezTo>
                      <a:pt x="387" y="752"/>
                      <a:pt x="369" y="705"/>
                      <a:pt x="369" y="654"/>
                    </a:cubicBezTo>
                    <a:cubicBezTo>
                      <a:pt x="369" y="540"/>
                      <a:pt x="456" y="447"/>
                      <a:pt x="566" y="437"/>
                    </a:cubicBezTo>
                    <a:cubicBezTo>
                      <a:pt x="702" y="118"/>
                      <a:pt x="702" y="118"/>
                      <a:pt x="702" y="118"/>
                    </a:cubicBezTo>
                    <a:cubicBezTo>
                      <a:pt x="648" y="94"/>
                      <a:pt x="648" y="94"/>
                      <a:pt x="648" y="94"/>
                    </a:cubicBezTo>
                    <a:cubicBezTo>
                      <a:pt x="670" y="41"/>
                      <a:pt x="670" y="41"/>
                      <a:pt x="670" y="41"/>
                    </a:cubicBezTo>
                    <a:cubicBezTo>
                      <a:pt x="574" y="0"/>
                      <a:pt x="574" y="0"/>
                      <a:pt x="574" y="0"/>
                    </a:cubicBezTo>
                    <a:cubicBezTo>
                      <a:pt x="552" y="54"/>
                      <a:pt x="552" y="54"/>
                      <a:pt x="552" y="54"/>
                    </a:cubicBezTo>
                    <a:cubicBezTo>
                      <a:pt x="501" y="32"/>
                      <a:pt x="501" y="32"/>
                      <a:pt x="501" y="32"/>
                    </a:cubicBezTo>
                    <a:cubicBezTo>
                      <a:pt x="138" y="887"/>
                      <a:pt x="138" y="887"/>
                      <a:pt x="138" y="887"/>
                    </a:cubicBezTo>
                    <a:cubicBezTo>
                      <a:pt x="133" y="899"/>
                      <a:pt x="138" y="912"/>
                      <a:pt x="150" y="916"/>
                    </a:cubicBezTo>
                    <a:close/>
                    <a:moveTo>
                      <a:pt x="586" y="568"/>
                    </a:moveTo>
                    <a:cubicBezTo>
                      <a:pt x="634" y="568"/>
                      <a:pt x="672" y="606"/>
                      <a:pt x="672" y="654"/>
                    </a:cubicBezTo>
                    <a:cubicBezTo>
                      <a:pt x="672" y="701"/>
                      <a:pt x="634" y="739"/>
                      <a:pt x="586" y="739"/>
                    </a:cubicBezTo>
                    <a:cubicBezTo>
                      <a:pt x="539" y="739"/>
                      <a:pt x="501" y="701"/>
                      <a:pt x="501" y="654"/>
                    </a:cubicBezTo>
                    <a:cubicBezTo>
                      <a:pt x="501" y="606"/>
                      <a:pt x="539" y="568"/>
                      <a:pt x="586" y="568"/>
                    </a:cubicBezTo>
                    <a:close/>
                  </a:path>
                </a:pathLst>
              </a:custGeom>
              <a:solidFill>
                <a:schemeClr val="tx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75757"/>
                  </a:solidFill>
                </a:endParaRPr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392A2166-EF06-41DE-AB62-BB9495AB66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74798" y="3197072"/>
                <a:ext cx="570489" cy="526693"/>
              </a:xfrm>
              <a:custGeom>
                <a:avLst/>
                <a:gdLst>
                  <a:gd name="T0" fmla="*/ 625 w 799"/>
                  <a:gd name="T1" fmla="*/ 0 h 738"/>
                  <a:gd name="T2" fmla="*/ 452 w 799"/>
                  <a:gd name="T3" fmla="*/ 174 h 738"/>
                  <a:gd name="T4" fmla="*/ 625 w 799"/>
                  <a:gd name="T5" fmla="*/ 347 h 738"/>
                  <a:gd name="T6" fmla="*/ 799 w 799"/>
                  <a:gd name="T7" fmla="*/ 174 h 738"/>
                  <a:gd name="T8" fmla="*/ 625 w 799"/>
                  <a:gd name="T9" fmla="*/ 0 h 738"/>
                  <a:gd name="T10" fmla="*/ 625 w 799"/>
                  <a:gd name="T11" fmla="*/ 303 h 738"/>
                  <a:gd name="T12" fmla="*/ 496 w 799"/>
                  <a:gd name="T13" fmla="*/ 174 h 738"/>
                  <a:gd name="T14" fmla="*/ 625 w 799"/>
                  <a:gd name="T15" fmla="*/ 44 h 738"/>
                  <a:gd name="T16" fmla="*/ 755 w 799"/>
                  <a:gd name="T17" fmla="*/ 174 h 738"/>
                  <a:gd name="T18" fmla="*/ 625 w 799"/>
                  <a:gd name="T19" fmla="*/ 303 h 738"/>
                  <a:gd name="T20" fmla="*/ 408 w 799"/>
                  <a:gd name="T21" fmla="*/ 605 h 738"/>
                  <a:gd name="T22" fmla="*/ 71 w 799"/>
                  <a:gd name="T23" fmla="*/ 462 h 738"/>
                  <a:gd name="T24" fmla="*/ 42 w 799"/>
                  <a:gd name="T25" fmla="*/ 473 h 738"/>
                  <a:gd name="T26" fmla="*/ 5 w 799"/>
                  <a:gd name="T27" fmla="*/ 561 h 738"/>
                  <a:gd name="T28" fmla="*/ 16 w 799"/>
                  <a:gd name="T29" fmla="*/ 590 h 738"/>
                  <a:gd name="T30" fmla="*/ 353 w 799"/>
                  <a:gd name="T31" fmla="*/ 733 h 738"/>
                  <a:gd name="T32" fmla="*/ 382 w 799"/>
                  <a:gd name="T33" fmla="*/ 721 h 738"/>
                  <a:gd name="T34" fmla="*/ 419 w 799"/>
                  <a:gd name="T35" fmla="*/ 634 h 738"/>
                  <a:gd name="T36" fmla="*/ 408 w 799"/>
                  <a:gd name="T37" fmla="*/ 605 h 738"/>
                  <a:gd name="T38" fmla="*/ 366 w 799"/>
                  <a:gd name="T39" fmla="*/ 642 h 738"/>
                  <a:gd name="T40" fmla="*/ 354 w 799"/>
                  <a:gd name="T41" fmla="*/ 671 h 738"/>
                  <a:gd name="T42" fmla="*/ 341 w 799"/>
                  <a:gd name="T43" fmla="*/ 676 h 738"/>
                  <a:gd name="T44" fmla="*/ 63 w 799"/>
                  <a:gd name="T45" fmla="*/ 558 h 738"/>
                  <a:gd name="T46" fmla="*/ 58 w 799"/>
                  <a:gd name="T47" fmla="*/ 545 h 738"/>
                  <a:gd name="T48" fmla="*/ 70 w 799"/>
                  <a:gd name="T49" fmla="*/ 516 h 738"/>
                  <a:gd name="T50" fmla="*/ 83 w 799"/>
                  <a:gd name="T51" fmla="*/ 511 h 738"/>
                  <a:gd name="T52" fmla="*/ 361 w 799"/>
                  <a:gd name="T53" fmla="*/ 629 h 738"/>
                  <a:gd name="T54" fmla="*/ 366 w 799"/>
                  <a:gd name="T55" fmla="*/ 642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99" h="738">
                    <a:moveTo>
                      <a:pt x="625" y="0"/>
                    </a:moveTo>
                    <a:cubicBezTo>
                      <a:pt x="530" y="0"/>
                      <a:pt x="452" y="78"/>
                      <a:pt x="452" y="174"/>
                    </a:cubicBezTo>
                    <a:cubicBezTo>
                      <a:pt x="452" y="269"/>
                      <a:pt x="530" y="347"/>
                      <a:pt x="625" y="347"/>
                    </a:cubicBezTo>
                    <a:cubicBezTo>
                      <a:pt x="721" y="347"/>
                      <a:pt x="799" y="269"/>
                      <a:pt x="799" y="174"/>
                    </a:cubicBezTo>
                    <a:cubicBezTo>
                      <a:pt x="799" y="78"/>
                      <a:pt x="721" y="0"/>
                      <a:pt x="625" y="0"/>
                    </a:cubicBezTo>
                    <a:close/>
                    <a:moveTo>
                      <a:pt x="625" y="303"/>
                    </a:moveTo>
                    <a:cubicBezTo>
                      <a:pt x="554" y="303"/>
                      <a:pt x="496" y="245"/>
                      <a:pt x="496" y="174"/>
                    </a:cubicBezTo>
                    <a:cubicBezTo>
                      <a:pt x="496" y="102"/>
                      <a:pt x="554" y="44"/>
                      <a:pt x="625" y="44"/>
                    </a:cubicBezTo>
                    <a:cubicBezTo>
                      <a:pt x="697" y="44"/>
                      <a:pt x="755" y="102"/>
                      <a:pt x="755" y="174"/>
                    </a:cubicBezTo>
                    <a:cubicBezTo>
                      <a:pt x="755" y="245"/>
                      <a:pt x="697" y="303"/>
                      <a:pt x="625" y="303"/>
                    </a:cubicBezTo>
                    <a:close/>
                    <a:moveTo>
                      <a:pt x="408" y="605"/>
                    </a:moveTo>
                    <a:cubicBezTo>
                      <a:pt x="71" y="462"/>
                      <a:pt x="71" y="462"/>
                      <a:pt x="71" y="462"/>
                    </a:cubicBezTo>
                    <a:cubicBezTo>
                      <a:pt x="59" y="457"/>
                      <a:pt x="46" y="462"/>
                      <a:pt x="42" y="473"/>
                    </a:cubicBezTo>
                    <a:cubicBezTo>
                      <a:pt x="5" y="561"/>
                      <a:pt x="5" y="561"/>
                      <a:pt x="5" y="561"/>
                    </a:cubicBezTo>
                    <a:cubicBezTo>
                      <a:pt x="0" y="572"/>
                      <a:pt x="5" y="585"/>
                      <a:pt x="16" y="590"/>
                    </a:cubicBezTo>
                    <a:cubicBezTo>
                      <a:pt x="353" y="733"/>
                      <a:pt x="353" y="733"/>
                      <a:pt x="353" y="733"/>
                    </a:cubicBezTo>
                    <a:cubicBezTo>
                      <a:pt x="364" y="738"/>
                      <a:pt x="377" y="732"/>
                      <a:pt x="382" y="721"/>
                    </a:cubicBezTo>
                    <a:cubicBezTo>
                      <a:pt x="419" y="634"/>
                      <a:pt x="419" y="634"/>
                      <a:pt x="419" y="634"/>
                    </a:cubicBezTo>
                    <a:cubicBezTo>
                      <a:pt x="424" y="622"/>
                      <a:pt x="419" y="609"/>
                      <a:pt x="408" y="605"/>
                    </a:cubicBezTo>
                    <a:close/>
                    <a:moveTo>
                      <a:pt x="366" y="642"/>
                    </a:moveTo>
                    <a:cubicBezTo>
                      <a:pt x="354" y="671"/>
                      <a:pt x="354" y="671"/>
                      <a:pt x="354" y="671"/>
                    </a:cubicBezTo>
                    <a:cubicBezTo>
                      <a:pt x="352" y="676"/>
                      <a:pt x="346" y="678"/>
                      <a:pt x="341" y="676"/>
                    </a:cubicBezTo>
                    <a:cubicBezTo>
                      <a:pt x="63" y="558"/>
                      <a:pt x="63" y="558"/>
                      <a:pt x="63" y="558"/>
                    </a:cubicBezTo>
                    <a:cubicBezTo>
                      <a:pt x="58" y="555"/>
                      <a:pt x="55" y="550"/>
                      <a:pt x="58" y="545"/>
                    </a:cubicBezTo>
                    <a:cubicBezTo>
                      <a:pt x="70" y="516"/>
                      <a:pt x="70" y="516"/>
                      <a:pt x="70" y="516"/>
                    </a:cubicBezTo>
                    <a:cubicBezTo>
                      <a:pt x="72" y="511"/>
                      <a:pt x="78" y="508"/>
                      <a:pt x="83" y="511"/>
                    </a:cubicBezTo>
                    <a:cubicBezTo>
                      <a:pt x="361" y="629"/>
                      <a:pt x="361" y="629"/>
                      <a:pt x="361" y="629"/>
                    </a:cubicBezTo>
                    <a:cubicBezTo>
                      <a:pt x="366" y="631"/>
                      <a:pt x="368" y="637"/>
                      <a:pt x="366" y="642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75757"/>
                  </a:solidFill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38AFB85-D7F9-4E57-81F3-3306967C2D61}"/>
              </a:ext>
            </a:extLst>
          </p:cNvPr>
          <p:cNvGrpSpPr>
            <a:grpSpLocks noChangeAspect="1"/>
          </p:cNvGrpSpPr>
          <p:nvPr/>
        </p:nvGrpSpPr>
        <p:grpSpPr>
          <a:xfrm>
            <a:off x="5269156" y="2222505"/>
            <a:ext cx="533296" cy="533296"/>
            <a:chOff x="5273675" y="2514600"/>
            <a:chExt cx="1646238" cy="1646238"/>
          </a:xfrm>
        </p:grpSpPr>
        <p:sp>
          <p:nvSpPr>
            <p:cNvPr id="37" name="AutoShape 25">
              <a:extLst>
                <a:ext uri="{FF2B5EF4-FFF2-40B4-BE49-F238E27FC236}">
                  <a16:creationId xmlns:a16="http://schemas.microsoft.com/office/drawing/2014/main" id="{BF7F43B4-9496-4F0B-B3C0-84B7C1D7B61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514600"/>
              <a:ext cx="1646238" cy="164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87AC8BC-D1C4-4760-8DF3-5B8C013B8358}"/>
                </a:ext>
              </a:extLst>
            </p:cNvPr>
            <p:cNvGrpSpPr/>
            <p:nvPr/>
          </p:nvGrpSpPr>
          <p:grpSpPr>
            <a:xfrm>
              <a:off x="5793582" y="2790032"/>
              <a:ext cx="606425" cy="1095375"/>
              <a:chOff x="5792788" y="2789238"/>
              <a:chExt cx="606425" cy="1095375"/>
            </a:xfrm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4D2D8D81-FDC3-461C-B252-F180F47E6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138" y="3184525"/>
                <a:ext cx="341313" cy="431800"/>
              </a:xfrm>
              <a:custGeom>
                <a:avLst/>
                <a:gdLst>
                  <a:gd name="connsiteX0" fmla="*/ 143431 w 341313"/>
                  <a:gd name="connsiteY0" fmla="*/ 115888 h 431800"/>
                  <a:gd name="connsiteX1" fmla="*/ 131286 w 341313"/>
                  <a:gd name="connsiteY1" fmla="*/ 127989 h 431800"/>
                  <a:gd name="connsiteX2" fmla="*/ 131286 w 341313"/>
                  <a:gd name="connsiteY2" fmla="*/ 177106 h 431800"/>
                  <a:gd name="connsiteX3" fmla="*/ 81280 w 341313"/>
                  <a:gd name="connsiteY3" fmla="*/ 177106 h 431800"/>
                  <a:gd name="connsiteX4" fmla="*/ 69850 w 341313"/>
                  <a:gd name="connsiteY4" fmla="*/ 189207 h 431800"/>
                  <a:gd name="connsiteX5" fmla="*/ 69850 w 341313"/>
                  <a:gd name="connsiteY5" fmla="*/ 242594 h 431800"/>
                  <a:gd name="connsiteX6" fmla="*/ 81280 w 341313"/>
                  <a:gd name="connsiteY6" fmla="*/ 254696 h 431800"/>
                  <a:gd name="connsiteX7" fmla="*/ 131286 w 341313"/>
                  <a:gd name="connsiteY7" fmla="*/ 254696 h 431800"/>
                  <a:gd name="connsiteX8" fmla="*/ 131286 w 341313"/>
                  <a:gd name="connsiteY8" fmla="*/ 304524 h 431800"/>
                  <a:gd name="connsiteX9" fmla="*/ 143431 w 341313"/>
                  <a:gd name="connsiteY9" fmla="*/ 315913 h 431800"/>
                  <a:gd name="connsiteX10" fmla="*/ 196295 w 341313"/>
                  <a:gd name="connsiteY10" fmla="*/ 315913 h 431800"/>
                  <a:gd name="connsiteX11" fmla="*/ 208439 w 341313"/>
                  <a:gd name="connsiteY11" fmla="*/ 304524 h 431800"/>
                  <a:gd name="connsiteX12" fmla="*/ 208439 w 341313"/>
                  <a:gd name="connsiteY12" fmla="*/ 254696 h 431800"/>
                  <a:gd name="connsiteX13" fmla="*/ 258445 w 341313"/>
                  <a:gd name="connsiteY13" fmla="*/ 254696 h 431800"/>
                  <a:gd name="connsiteX14" fmla="*/ 269875 w 341313"/>
                  <a:gd name="connsiteY14" fmla="*/ 242594 h 431800"/>
                  <a:gd name="connsiteX15" fmla="*/ 269875 w 341313"/>
                  <a:gd name="connsiteY15" fmla="*/ 189207 h 431800"/>
                  <a:gd name="connsiteX16" fmla="*/ 258445 w 341313"/>
                  <a:gd name="connsiteY16" fmla="*/ 177106 h 431800"/>
                  <a:gd name="connsiteX17" fmla="*/ 208439 w 341313"/>
                  <a:gd name="connsiteY17" fmla="*/ 177106 h 431800"/>
                  <a:gd name="connsiteX18" fmla="*/ 208439 w 341313"/>
                  <a:gd name="connsiteY18" fmla="*/ 127989 h 431800"/>
                  <a:gd name="connsiteX19" fmla="*/ 196295 w 341313"/>
                  <a:gd name="connsiteY19" fmla="*/ 115888 h 431800"/>
                  <a:gd name="connsiteX20" fmla="*/ 143431 w 341313"/>
                  <a:gd name="connsiteY20" fmla="*/ 115888 h 431800"/>
                  <a:gd name="connsiteX21" fmla="*/ 15709 w 341313"/>
                  <a:gd name="connsiteY21" fmla="*/ 0 h 431800"/>
                  <a:gd name="connsiteX22" fmla="*/ 325604 w 341313"/>
                  <a:gd name="connsiteY22" fmla="*/ 0 h 431800"/>
                  <a:gd name="connsiteX23" fmla="*/ 341313 w 341313"/>
                  <a:gd name="connsiteY23" fmla="*/ 15754 h 431800"/>
                  <a:gd name="connsiteX24" fmla="*/ 341313 w 341313"/>
                  <a:gd name="connsiteY24" fmla="*/ 416046 h 431800"/>
                  <a:gd name="connsiteX25" fmla="*/ 325604 w 341313"/>
                  <a:gd name="connsiteY25" fmla="*/ 431800 h 431800"/>
                  <a:gd name="connsiteX26" fmla="*/ 15709 w 341313"/>
                  <a:gd name="connsiteY26" fmla="*/ 431800 h 431800"/>
                  <a:gd name="connsiteX27" fmla="*/ 0 w 341313"/>
                  <a:gd name="connsiteY27" fmla="*/ 416046 h 431800"/>
                  <a:gd name="connsiteX28" fmla="*/ 0 w 341313"/>
                  <a:gd name="connsiteY28" fmla="*/ 15754 h 431800"/>
                  <a:gd name="connsiteX29" fmla="*/ 15709 w 341313"/>
                  <a:gd name="connsiteY29" fmla="*/ 0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41313" h="431800">
                    <a:moveTo>
                      <a:pt x="143431" y="115888"/>
                    </a:moveTo>
                    <a:cubicBezTo>
                      <a:pt x="137001" y="115888"/>
                      <a:pt x="131286" y="120871"/>
                      <a:pt x="131286" y="127989"/>
                    </a:cubicBezTo>
                    <a:cubicBezTo>
                      <a:pt x="131286" y="127989"/>
                      <a:pt x="131286" y="127989"/>
                      <a:pt x="131286" y="177106"/>
                    </a:cubicBezTo>
                    <a:cubicBezTo>
                      <a:pt x="131286" y="177106"/>
                      <a:pt x="131286" y="177106"/>
                      <a:pt x="81280" y="177106"/>
                    </a:cubicBezTo>
                    <a:cubicBezTo>
                      <a:pt x="74851" y="177106"/>
                      <a:pt x="69850" y="182800"/>
                      <a:pt x="69850" y="189207"/>
                    </a:cubicBezTo>
                    <a:cubicBezTo>
                      <a:pt x="69850" y="189207"/>
                      <a:pt x="69850" y="189207"/>
                      <a:pt x="69850" y="242594"/>
                    </a:cubicBezTo>
                    <a:cubicBezTo>
                      <a:pt x="69850" y="249713"/>
                      <a:pt x="74851" y="254696"/>
                      <a:pt x="81280" y="254696"/>
                    </a:cubicBezTo>
                    <a:cubicBezTo>
                      <a:pt x="81280" y="254696"/>
                      <a:pt x="81280" y="254696"/>
                      <a:pt x="131286" y="254696"/>
                    </a:cubicBezTo>
                    <a:cubicBezTo>
                      <a:pt x="131286" y="254696"/>
                      <a:pt x="131286" y="254696"/>
                      <a:pt x="131286" y="304524"/>
                    </a:cubicBezTo>
                    <a:cubicBezTo>
                      <a:pt x="131286" y="310930"/>
                      <a:pt x="137001" y="315913"/>
                      <a:pt x="143431" y="315913"/>
                    </a:cubicBezTo>
                    <a:cubicBezTo>
                      <a:pt x="143431" y="315913"/>
                      <a:pt x="143431" y="315913"/>
                      <a:pt x="196295" y="315913"/>
                    </a:cubicBezTo>
                    <a:cubicBezTo>
                      <a:pt x="202724" y="315913"/>
                      <a:pt x="208439" y="310930"/>
                      <a:pt x="208439" y="304524"/>
                    </a:cubicBezTo>
                    <a:cubicBezTo>
                      <a:pt x="208439" y="304524"/>
                      <a:pt x="208439" y="304524"/>
                      <a:pt x="208439" y="254696"/>
                    </a:cubicBezTo>
                    <a:cubicBezTo>
                      <a:pt x="208439" y="254696"/>
                      <a:pt x="208439" y="254696"/>
                      <a:pt x="258445" y="254696"/>
                    </a:cubicBezTo>
                    <a:cubicBezTo>
                      <a:pt x="264875" y="254696"/>
                      <a:pt x="269875" y="249713"/>
                      <a:pt x="269875" y="242594"/>
                    </a:cubicBezTo>
                    <a:cubicBezTo>
                      <a:pt x="269875" y="242594"/>
                      <a:pt x="269875" y="242594"/>
                      <a:pt x="269875" y="189207"/>
                    </a:cubicBezTo>
                    <a:cubicBezTo>
                      <a:pt x="269875" y="182800"/>
                      <a:pt x="264875" y="177106"/>
                      <a:pt x="258445" y="177106"/>
                    </a:cubicBezTo>
                    <a:cubicBezTo>
                      <a:pt x="258445" y="177106"/>
                      <a:pt x="258445" y="177106"/>
                      <a:pt x="208439" y="177106"/>
                    </a:cubicBezTo>
                    <a:cubicBezTo>
                      <a:pt x="208439" y="177106"/>
                      <a:pt x="208439" y="177106"/>
                      <a:pt x="208439" y="127989"/>
                    </a:cubicBezTo>
                    <a:cubicBezTo>
                      <a:pt x="208439" y="120871"/>
                      <a:pt x="202724" y="115888"/>
                      <a:pt x="196295" y="115888"/>
                    </a:cubicBezTo>
                    <a:cubicBezTo>
                      <a:pt x="196295" y="115888"/>
                      <a:pt x="196295" y="115888"/>
                      <a:pt x="143431" y="115888"/>
                    </a:cubicBezTo>
                    <a:close/>
                    <a:moveTo>
                      <a:pt x="15709" y="0"/>
                    </a:moveTo>
                    <a:cubicBezTo>
                      <a:pt x="15709" y="0"/>
                      <a:pt x="15709" y="0"/>
                      <a:pt x="325604" y="0"/>
                    </a:cubicBezTo>
                    <a:cubicBezTo>
                      <a:pt x="334173" y="0"/>
                      <a:pt x="341313" y="7161"/>
                      <a:pt x="341313" y="15754"/>
                    </a:cubicBezTo>
                    <a:cubicBezTo>
                      <a:pt x="341313" y="15754"/>
                      <a:pt x="341313" y="15754"/>
                      <a:pt x="341313" y="416046"/>
                    </a:cubicBezTo>
                    <a:cubicBezTo>
                      <a:pt x="341313" y="424639"/>
                      <a:pt x="334173" y="431800"/>
                      <a:pt x="325604" y="431800"/>
                    </a:cubicBezTo>
                    <a:cubicBezTo>
                      <a:pt x="325604" y="431800"/>
                      <a:pt x="325604" y="431800"/>
                      <a:pt x="15709" y="431800"/>
                    </a:cubicBezTo>
                    <a:cubicBezTo>
                      <a:pt x="7141" y="431800"/>
                      <a:pt x="0" y="424639"/>
                      <a:pt x="0" y="416046"/>
                    </a:cubicBezTo>
                    <a:cubicBezTo>
                      <a:pt x="0" y="416046"/>
                      <a:pt x="0" y="416046"/>
                      <a:pt x="0" y="15754"/>
                    </a:cubicBezTo>
                    <a:cubicBezTo>
                      <a:pt x="0" y="7161"/>
                      <a:pt x="7141" y="0"/>
                      <a:pt x="15709" y="0"/>
                    </a:cubicBezTo>
                    <a:close/>
                  </a:path>
                </a:pathLst>
              </a:custGeom>
              <a:solidFill>
                <a:schemeClr val="tx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C48EE721-D076-4B82-9B4F-9C9FD3E9A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2788" y="2789238"/>
                <a:ext cx="606425" cy="1095375"/>
              </a:xfrm>
              <a:custGeom>
                <a:avLst/>
                <a:gdLst>
                  <a:gd name="connsiteX0" fmla="*/ 187484 w 606425"/>
                  <a:gd name="connsiteY0" fmla="*/ 160337 h 1095375"/>
                  <a:gd name="connsiteX1" fmla="*/ 31750 w 606425"/>
                  <a:gd name="connsiteY1" fmla="*/ 316003 h 1095375"/>
                  <a:gd name="connsiteX2" fmla="*/ 31750 w 606425"/>
                  <a:gd name="connsiteY2" fmla="*/ 598057 h 1095375"/>
                  <a:gd name="connsiteX3" fmla="*/ 32465 w 606425"/>
                  <a:gd name="connsiteY3" fmla="*/ 1063625 h 1095375"/>
                  <a:gd name="connsiteX4" fmla="*/ 555387 w 606425"/>
                  <a:gd name="connsiteY4" fmla="*/ 1063625 h 1095375"/>
                  <a:gd name="connsiteX5" fmla="*/ 556101 w 606425"/>
                  <a:gd name="connsiteY5" fmla="*/ 1063625 h 1095375"/>
                  <a:gd name="connsiteX6" fmla="*/ 556816 w 606425"/>
                  <a:gd name="connsiteY6" fmla="*/ 1063625 h 1095375"/>
                  <a:gd name="connsiteX7" fmla="*/ 558423 w 606425"/>
                  <a:gd name="connsiteY7" fmla="*/ 1063625 h 1095375"/>
                  <a:gd name="connsiteX8" fmla="*/ 574675 w 606425"/>
                  <a:gd name="connsiteY8" fmla="*/ 1063625 h 1095375"/>
                  <a:gd name="connsiteX9" fmla="*/ 574675 w 606425"/>
                  <a:gd name="connsiteY9" fmla="*/ 865830 h 1095375"/>
                  <a:gd name="connsiteX10" fmla="*/ 574675 w 606425"/>
                  <a:gd name="connsiteY10" fmla="*/ 787283 h 1095375"/>
                  <a:gd name="connsiteX11" fmla="*/ 574675 w 606425"/>
                  <a:gd name="connsiteY11" fmla="*/ 316003 h 1095375"/>
                  <a:gd name="connsiteX12" fmla="*/ 418941 w 606425"/>
                  <a:gd name="connsiteY12" fmla="*/ 160337 h 1095375"/>
                  <a:gd name="connsiteX13" fmla="*/ 187484 w 606425"/>
                  <a:gd name="connsiteY13" fmla="*/ 160337 h 1095375"/>
                  <a:gd name="connsiteX14" fmla="*/ 128587 w 606425"/>
                  <a:gd name="connsiteY14" fmla="*/ 31750 h 1095375"/>
                  <a:gd name="connsiteX15" fmla="*/ 128587 w 606425"/>
                  <a:gd name="connsiteY15" fmla="*/ 127000 h 1095375"/>
                  <a:gd name="connsiteX16" fmla="*/ 477837 w 606425"/>
                  <a:gd name="connsiteY16" fmla="*/ 127000 h 1095375"/>
                  <a:gd name="connsiteX17" fmla="*/ 477837 w 606425"/>
                  <a:gd name="connsiteY17" fmla="*/ 31750 h 1095375"/>
                  <a:gd name="connsiteX18" fmla="*/ 128587 w 606425"/>
                  <a:gd name="connsiteY18" fmla="*/ 31750 h 1095375"/>
                  <a:gd name="connsiteX19" fmla="*/ 128723 w 606425"/>
                  <a:gd name="connsiteY19" fmla="*/ 0 h 1095375"/>
                  <a:gd name="connsiteX20" fmla="*/ 477703 w 606425"/>
                  <a:gd name="connsiteY20" fmla="*/ 0 h 1095375"/>
                  <a:gd name="connsiteX21" fmla="*/ 509884 w 606425"/>
                  <a:gd name="connsiteY21" fmla="*/ 32133 h 1095375"/>
                  <a:gd name="connsiteX22" fmla="*/ 509884 w 606425"/>
                  <a:gd name="connsiteY22" fmla="*/ 127818 h 1095375"/>
                  <a:gd name="connsiteX23" fmla="*/ 477703 w 606425"/>
                  <a:gd name="connsiteY23" fmla="*/ 159951 h 1095375"/>
                  <a:gd name="connsiteX24" fmla="*/ 464116 w 606425"/>
                  <a:gd name="connsiteY24" fmla="*/ 159951 h 1095375"/>
                  <a:gd name="connsiteX25" fmla="*/ 606425 w 606425"/>
                  <a:gd name="connsiteY25" fmla="*/ 302764 h 1095375"/>
                  <a:gd name="connsiteX26" fmla="*/ 606425 w 606425"/>
                  <a:gd name="connsiteY26" fmla="*/ 821888 h 1095375"/>
                  <a:gd name="connsiteX27" fmla="*/ 606425 w 606425"/>
                  <a:gd name="connsiteY27" fmla="*/ 854735 h 1095375"/>
                  <a:gd name="connsiteX28" fmla="*/ 606425 w 606425"/>
                  <a:gd name="connsiteY28" fmla="*/ 1095375 h 1095375"/>
                  <a:gd name="connsiteX29" fmla="*/ 0 w 606425"/>
                  <a:gd name="connsiteY29" fmla="*/ 1095375 h 1095375"/>
                  <a:gd name="connsiteX30" fmla="*/ 0 w 606425"/>
                  <a:gd name="connsiteY30" fmla="*/ 621950 h 1095375"/>
                  <a:gd name="connsiteX31" fmla="*/ 0 w 606425"/>
                  <a:gd name="connsiteY31" fmla="*/ 597672 h 1095375"/>
                  <a:gd name="connsiteX32" fmla="*/ 0 w 606425"/>
                  <a:gd name="connsiteY32" fmla="*/ 302764 h 1095375"/>
                  <a:gd name="connsiteX33" fmla="*/ 142310 w 606425"/>
                  <a:gd name="connsiteY33" fmla="*/ 159951 h 1095375"/>
                  <a:gd name="connsiteX34" fmla="*/ 128723 w 606425"/>
                  <a:gd name="connsiteY34" fmla="*/ 159951 h 1095375"/>
                  <a:gd name="connsiteX35" fmla="*/ 96542 w 606425"/>
                  <a:gd name="connsiteY35" fmla="*/ 127818 h 1095375"/>
                  <a:gd name="connsiteX36" fmla="*/ 96542 w 606425"/>
                  <a:gd name="connsiteY36" fmla="*/ 32133 h 1095375"/>
                  <a:gd name="connsiteX37" fmla="*/ 128723 w 606425"/>
                  <a:gd name="connsiteY37" fmla="*/ 0 h 10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06425" h="1095375">
                    <a:moveTo>
                      <a:pt x="187484" y="160337"/>
                    </a:moveTo>
                    <a:cubicBezTo>
                      <a:pt x="187484" y="160337"/>
                      <a:pt x="187484" y="160337"/>
                      <a:pt x="31750" y="316003"/>
                    </a:cubicBezTo>
                    <a:cubicBezTo>
                      <a:pt x="31750" y="316003"/>
                      <a:pt x="31750" y="316003"/>
                      <a:pt x="31750" y="598057"/>
                    </a:cubicBezTo>
                    <a:lnTo>
                      <a:pt x="32465" y="1063625"/>
                    </a:lnTo>
                    <a:cubicBezTo>
                      <a:pt x="32465" y="1063625"/>
                      <a:pt x="32465" y="1063625"/>
                      <a:pt x="555387" y="1063625"/>
                    </a:cubicBezTo>
                    <a:lnTo>
                      <a:pt x="556101" y="1063625"/>
                    </a:lnTo>
                    <a:lnTo>
                      <a:pt x="556816" y="1063625"/>
                    </a:lnTo>
                    <a:lnTo>
                      <a:pt x="558423" y="1063625"/>
                    </a:lnTo>
                    <a:cubicBezTo>
                      <a:pt x="560745" y="1063625"/>
                      <a:pt x="565388" y="1063625"/>
                      <a:pt x="574675" y="1063625"/>
                    </a:cubicBezTo>
                    <a:cubicBezTo>
                      <a:pt x="574675" y="1063625"/>
                      <a:pt x="574675" y="1063625"/>
                      <a:pt x="574675" y="865830"/>
                    </a:cubicBezTo>
                    <a:cubicBezTo>
                      <a:pt x="574675" y="865830"/>
                      <a:pt x="574675" y="865830"/>
                      <a:pt x="574675" y="787283"/>
                    </a:cubicBezTo>
                    <a:cubicBezTo>
                      <a:pt x="574675" y="715877"/>
                      <a:pt x="574675" y="578063"/>
                      <a:pt x="574675" y="316003"/>
                    </a:cubicBezTo>
                    <a:cubicBezTo>
                      <a:pt x="574675" y="316003"/>
                      <a:pt x="574675" y="316003"/>
                      <a:pt x="418941" y="160337"/>
                    </a:cubicBezTo>
                    <a:cubicBezTo>
                      <a:pt x="418941" y="160337"/>
                      <a:pt x="418941" y="160337"/>
                      <a:pt x="187484" y="160337"/>
                    </a:cubicBezTo>
                    <a:close/>
                    <a:moveTo>
                      <a:pt x="128587" y="31750"/>
                    </a:moveTo>
                    <a:cubicBezTo>
                      <a:pt x="128587" y="31750"/>
                      <a:pt x="128587" y="31750"/>
                      <a:pt x="128587" y="127000"/>
                    </a:cubicBezTo>
                    <a:lnTo>
                      <a:pt x="477837" y="127000"/>
                    </a:lnTo>
                    <a:cubicBezTo>
                      <a:pt x="477837" y="127000"/>
                      <a:pt x="477837" y="127000"/>
                      <a:pt x="477837" y="31750"/>
                    </a:cubicBezTo>
                    <a:cubicBezTo>
                      <a:pt x="477837" y="31750"/>
                      <a:pt x="477837" y="31750"/>
                      <a:pt x="128587" y="31750"/>
                    </a:cubicBezTo>
                    <a:close/>
                    <a:moveTo>
                      <a:pt x="128723" y="0"/>
                    </a:moveTo>
                    <a:cubicBezTo>
                      <a:pt x="128723" y="0"/>
                      <a:pt x="128723" y="0"/>
                      <a:pt x="477703" y="0"/>
                    </a:cubicBezTo>
                    <a:cubicBezTo>
                      <a:pt x="495581" y="0"/>
                      <a:pt x="509884" y="14995"/>
                      <a:pt x="509884" y="32133"/>
                    </a:cubicBezTo>
                    <a:cubicBezTo>
                      <a:pt x="509884" y="32133"/>
                      <a:pt x="509884" y="32133"/>
                      <a:pt x="509884" y="127818"/>
                    </a:cubicBezTo>
                    <a:cubicBezTo>
                      <a:pt x="509884" y="144955"/>
                      <a:pt x="495581" y="159951"/>
                      <a:pt x="477703" y="159951"/>
                    </a:cubicBezTo>
                    <a:cubicBezTo>
                      <a:pt x="477703" y="159951"/>
                      <a:pt x="477703" y="159951"/>
                      <a:pt x="464116" y="159951"/>
                    </a:cubicBezTo>
                    <a:lnTo>
                      <a:pt x="606425" y="302764"/>
                    </a:lnTo>
                    <a:cubicBezTo>
                      <a:pt x="606425" y="302764"/>
                      <a:pt x="606425" y="302764"/>
                      <a:pt x="606425" y="821888"/>
                    </a:cubicBezTo>
                    <a:cubicBezTo>
                      <a:pt x="606425" y="832599"/>
                      <a:pt x="606425" y="844024"/>
                      <a:pt x="606425" y="854735"/>
                    </a:cubicBezTo>
                    <a:cubicBezTo>
                      <a:pt x="606425" y="854735"/>
                      <a:pt x="606425" y="854735"/>
                      <a:pt x="606425" y="1095375"/>
                    </a:cubicBezTo>
                    <a:cubicBezTo>
                      <a:pt x="606425" y="1095375"/>
                      <a:pt x="606425" y="1095375"/>
                      <a:pt x="0" y="1095375"/>
                    </a:cubicBezTo>
                    <a:cubicBezTo>
                      <a:pt x="0" y="1095375"/>
                      <a:pt x="0" y="1095375"/>
                      <a:pt x="0" y="621950"/>
                    </a:cubicBezTo>
                    <a:cubicBezTo>
                      <a:pt x="0" y="621950"/>
                      <a:pt x="0" y="621950"/>
                      <a:pt x="0" y="597672"/>
                    </a:cubicBezTo>
                    <a:cubicBezTo>
                      <a:pt x="0" y="564111"/>
                      <a:pt x="0" y="486278"/>
                      <a:pt x="0" y="302764"/>
                    </a:cubicBezTo>
                    <a:cubicBezTo>
                      <a:pt x="0" y="302764"/>
                      <a:pt x="0" y="302764"/>
                      <a:pt x="142310" y="159951"/>
                    </a:cubicBezTo>
                    <a:cubicBezTo>
                      <a:pt x="142310" y="159951"/>
                      <a:pt x="142310" y="159951"/>
                      <a:pt x="128723" y="159951"/>
                    </a:cubicBezTo>
                    <a:cubicBezTo>
                      <a:pt x="110844" y="159951"/>
                      <a:pt x="96542" y="144955"/>
                      <a:pt x="96542" y="127818"/>
                    </a:cubicBezTo>
                    <a:cubicBezTo>
                      <a:pt x="96542" y="127818"/>
                      <a:pt x="96542" y="127818"/>
                      <a:pt x="96542" y="32133"/>
                    </a:cubicBezTo>
                    <a:cubicBezTo>
                      <a:pt x="96542" y="14995"/>
                      <a:pt x="110844" y="0"/>
                      <a:pt x="12872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2831CD7-E8BB-4876-8A8F-1160BE96A48D}"/>
              </a:ext>
            </a:extLst>
          </p:cNvPr>
          <p:cNvGrpSpPr>
            <a:grpSpLocks noChangeAspect="1"/>
          </p:cNvGrpSpPr>
          <p:nvPr/>
        </p:nvGrpSpPr>
        <p:grpSpPr>
          <a:xfrm>
            <a:off x="7821647" y="2222505"/>
            <a:ext cx="533810" cy="533296"/>
            <a:chOff x="6464300" y="2606675"/>
            <a:chExt cx="1646238" cy="1644650"/>
          </a:xfrm>
        </p:grpSpPr>
        <p:sp>
          <p:nvSpPr>
            <p:cNvPr id="42" name="AutoShape 3">
              <a:extLst>
                <a:ext uri="{FF2B5EF4-FFF2-40B4-BE49-F238E27FC236}">
                  <a16:creationId xmlns:a16="http://schemas.microsoft.com/office/drawing/2014/main" id="{A9F1646B-3CFD-4A8E-891B-CCE26BAB440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464300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FB869E7-43F8-421F-9BF0-06C0D9ABD287}"/>
                </a:ext>
              </a:extLst>
            </p:cNvPr>
            <p:cNvGrpSpPr/>
            <p:nvPr/>
          </p:nvGrpSpPr>
          <p:grpSpPr>
            <a:xfrm>
              <a:off x="6729413" y="2882900"/>
              <a:ext cx="1123838" cy="1123951"/>
              <a:chOff x="6729413" y="2882900"/>
              <a:chExt cx="1123838" cy="1123951"/>
            </a:xfrm>
          </p:grpSpPr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843CB40D-3D5E-445D-9CB8-D5C392283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7713" y="2882900"/>
                <a:ext cx="639763" cy="595313"/>
              </a:xfrm>
              <a:custGeom>
                <a:avLst/>
                <a:gdLst>
                  <a:gd name="T0" fmla="*/ 869 w 894"/>
                  <a:gd name="T1" fmla="*/ 310 h 833"/>
                  <a:gd name="T2" fmla="*/ 583 w 894"/>
                  <a:gd name="T3" fmla="*/ 310 h 833"/>
                  <a:gd name="T4" fmla="*/ 583 w 894"/>
                  <a:gd name="T5" fmla="*/ 26 h 833"/>
                  <a:gd name="T6" fmla="*/ 557 w 894"/>
                  <a:gd name="T7" fmla="*/ 0 h 833"/>
                  <a:gd name="T8" fmla="*/ 337 w 894"/>
                  <a:gd name="T9" fmla="*/ 0 h 833"/>
                  <a:gd name="T10" fmla="*/ 311 w 894"/>
                  <a:gd name="T11" fmla="*/ 26 h 833"/>
                  <a:gd name="T12" fmla="*/ 311 w 894"/>
                  <a:gd name="T13" fmla="*/ 310 h 833"/>
                  <a:gd name="T14" fmla="*/ 25 w 894"/>
                  <a:gd name="T15" fmla="*/ 310 h 833"/>
                  <a:gd name="T16" fmla="*/ 0 w 894"/>
                  <a:gd name="T17" fmla="*/ 336 h 833"/>
                  <a:gd name="T18" fmla="*/ 0 w 894"/>
                  <a:gd name="T19" fmla="*/ 555 h 833"/>
                  <a:gd name="T20" fmla="*/ 25 w 894"/>
                  <a:gd name="T21" fmla="*/ 579 h 833"/>
                  <a:gd name="T22" fmla="*/ 311 w 894"/>
                  <a:gd name="T23" fmla="*/ 579 h 833"/>
                  <a:gd name="T24" fmla="*/ 311 w 894"/>
                  <a:gd name="T25" fmla="*/ 701 h 833"/>
                  <a:gd name="T26" fmla="*/ 311 w 894"/>
                  <a:gd name="T27" fmla="*/ 774 h 833"/>
                  <a:gd name="T28" fmla="*/ 311 w 894"/>
                  <a:gd name="T29" fmla="*/ 785 h 833"/>
                  <a:gd name="T30" fmla="*/ 488 w 894"/>
                  <a:gd name="T31" fmla="*/ 794 h 833"/>
                  <a:gd name="T32" fmla="*/ 583 w 894"/>
                  <a:gd name="T33" fmla="*/ 833 h 833"/>
                  <a:gd name="T34" fmla="*/ 583 w 894"/>
                  <a:gd name="T35" fmla="*/ 787 h 833"/>
                  <a:gd name="T36" fmla="*/ 583 w 894"/>
                  <a:gd name="T37" fmla="*/ 787 h 833"/>
                  <a:gd name="T38" fmla="*/ 583 w 894"/>
                  <a:gd name="T39" fmla="*/ 579 h 833"/>
                  <a:gd name="T40" fmla="*/ 869 w 894"/>
                  <a:gd name="T41" fmla="*/ 579 h 833"/>
                  <a:gd name="T42" fmla="*/ 894 w 894"/>
                  <a:gd name="T43" fmla="*/ 555 h 833"/>
                  <a:gd name="T44" fmla="*/ 894 w 894"/>
                  <a:gd name="T45" fmla="*/ 336 h 833"/>
                  <a:gd name="T46" fmla="*/ 869 w 894"/>
                  <a:gd name="T47" fmla="*/ 31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94" h="833">
                    <a:moveTo>
                      <a:pt x="869" y="310"/>
                    </a:moveTo>
                    <a:cubicBezTo>
                      <a:pt x="869" y="310"/>
                      <a:pt x="869" y="310"/>
                      <a:pt x="583" y="310"/>
                    </a:cubicBezTo>
                    <a:cubicBezTo>
                      <a:pt x="583" y="310"/>
                      <a:pt x="583" y="310"/>
                      <a:pt x="583" y="26"/>
                    </a:cubicBezTo>
                    <a:cubicBezTo>
                      <a:pt x="583" y="12"/>
                      <a:pt x="571" y="0"/>
                      <a:pt x="557" y="0"/>
                    </a:cubicBezTo>
                    <a:cubicBezTo>
                      <a:pt x="557" y="0"/>
                      <a:pt x="557" y="0"/>
                      <a:pt x="337" y="0"/>
                    </a:cubicBezTo>
                    <a:cubicBezTo>
                      <a:pt x="323" y="0"/>
                      <a:pt x="311" y="12"/>
                      <a:pt x="311" y="26"/>
                    </a:cubicBezTo>
                    <a:cubicBezTo>
                      <a:pt x="311" y="26"/>
                      <a:pt x="311" y="26"/>
                      <a:pt x="311" y="310"/>
                    </a:cubicBezTo>
                    <a:cubicBezTo>
                      <a:pt x="311" y="310"/>
                      <a:pt x="311" y="310"/>
                      <a:pt x="25" y="310"/>
                    </a:cubicBezTo>
                    <a:cubicBezTo>
                      <a:pt x="11" y="310"/>
                      <a:pt x="0" y="322"/>
                      <a:pt x="0" y="336"/>
                    </a:cubicBezTo>
                    <a:cubicBezTo>
                      <a:pt x="0" y="336"/>
                      <a:pt x="0" y="336"/>
                      <a:pt x="0" y="555"/>
                    </a:cubicBezTo>
                    <a:cubicBezTo>
                      <a:pt x="0" y="569"/>
                      <a:pt x="11" y="579"/>
                      <a:pt x="25" y="579"/>
                    </a:cubicBezTo>
                    <a:cubicBezTo>
                      <a:pt x="25" y="579"/>
                      <a:pt x="25" y="579"/>
                      <a:pt x="311" y="579"/>
                    </a:cubicBezTo>
                    <a:cubicBezTo>
                      <a:pt x="311" y="579"/>
                      <a:pt x="311" y="579"/>
                      <a:pt x="311" y="701"/>
                    </a:cubicBezTo>
                    <a:cubicBezTo>
                      <a:pt x="311" y="722"/>
                      <a:pt x="311" y="746"/>
                      <a:pt x="311" y="774"/>
                    </a:cubicBezTo>
                    <a:cubicBezTo>
                      <a:pt x="311" y="785"/>
                      <a:pt x="311" y="785"/>
                      <a:pt x="311" y="785"/>
                    </a:cubicBezTo>
                    <a:cubicBezTo>
                      <a:pt x="488" y="794"/>
                      <a:pt x="488" y="794"/>
                      <a:pt x="488" y="794"/>
                    </a:cubicBezTo>
                    <a:cubicBezTo>
                      <a:pt x="525" y="796"/>
                      <a:pt x="558" y="811"/>
                      <a:pt x="583" y="833"/>
                    </a:cubicBezTo>
                    <a:cubicBezTo>
                      <a:pt x="583" y="787"/>
                      <a:pt x="583" y="787"/>
                      <a:pt x="583" y="787"/>
                    </a:cubicBezTo>
                    <a:cubicBezTo>
                      <a:pt x="583" y="787"/>
                      <a:pt x="583" y="787"/>
                      <a:pt x="583" y="787"/>
                    </a:cubicBezTo>
                    <a:cubicBezTo>
                      <a:pt x="583" y="787"/>
                      <a:pt x="583" y="787"/>
                      <a:pt x="583" y="579"/>
                    </a:cubicBezTo>
                    <a:cubicBezTo>
                      <a:pt x="583" y="579"/>
                      <a:pt x="583" y="579"/>
                      <a:pt x="869" y="579"/>
                    </a:cubicBezTo>
                    <a:cubicBezTo>
                      <a:pt x="883" y="579"/>
                      <a:pt x="894" y="569"/>
                      <a:pt x="894" y="555"/>
                    </a:cubicBezTo>
                    <a:cubicBezTo>
                      <a:pt x="894" y="555"/>
                      <a:pt x="894" y="555"/>
                      <a:pt x="894" y="336"/>
                    </a:cubicBezTo>
                    <a:cubicBezTo>
                      <a:pt x="894" y="322"/>
                      <a:pt x="883" y="310"/>
                      <a:pt x="869" y="310"/>
                    </a:cubicBezTo>
                    <a:close/>
                  </a:path>
                </a:pathLst>
              </a:custGeom>
              <a:solidFill>
                <a:schemeClr val="tx2">
                  <a:lumMod val="10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16">
                <a:extLst>
                  <a:ext uri="{FF2B5EF4-FFF2-40B4-BE49-F238E27FC236}">
                    <a16:creationId xmlns:a16="http://schemas.microsoft.com/office/drawing/2014/main" id="{B4CEA1EE-CFE1-4AED-A605-33416ECEC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9413" y="3465513"/>
                <a:ext cx="1123838" cy="541338"/>
              </a:xfrm>
              <a:custGeom>
                <a:avLst/>
                <a:gdLst>
                  <a:gd name="connsiteX0" fmla="*/ 409739 w 1123838"/>
                  <a:gd name="connsiteY0" fmla="*/ 31591 h 541338"/>
                  <a:gd name="connsiteX1" fmla="*/ 326138 w 1123838"/>
                  <a:gd name="connsiteY1" fmla="*/ 51601 h 541338"/>
                  <a:gd name="connsiteX2" fmla="*/ 31750 w 1123838"/>
                  <a:gd name="connsiteY2" fmla="*/ 218820 h 541338"/>
                  <a:gd name="connsiteX3" fmla="*/ 31750 w 1123838"/>
                  <a:gd name="connsiteY3" fmla="*/ 503237 h 541338"/>
                  <a:gd name="connsiteX4" fmla="*/ 368296 w 1123838"/>
                  <a:gd name="connsiteY4" fmla="*/ 373177 h 541338"/>
                  <a:gd name="connsiteX5" fmla="*/ 419028 w 1123838"/>
                  <a:gd name="connsiteY5" fmla="*/ 365316 h 541338"/>
                  <a:gd name="connsiteX6" fmla="*/ 568366 w 1123838"/>
                  <a:gd name="connsiteY6" fmla="*/ 376036 h 541338"/>
                  <a:gd name="connsiteX7" fmla="*/ 797017 w 1123838"/>
                  <a:gd name="connsiteY7" fmla="*/ 349595 h 541338"/>
                  <a:gd name="connsiteX8" fmla="*/ 1047818 w 1123838"/>
                  <a:gd name="connsiteY8" fmla="*/ 183090 h 541338"/>
                  <a:gd name="connsiteX9" fmla="*/ 1079972 w 1123838"/>
                  <a:gd name="connsiteY9" fmla="*/ 145930 h 541338"/>
                  <a:gd name="connsiteX10" fmla="*/ 1074971 w 1123838"/>
                  <a:gd name="connsiteY10" fmla="*/ 71610 h 541338"/>
                  <a:gd name="connsiteX11" fmla="*/ 1036386 w 1123838"/>
                  <a:gd name="connsiteY11" fmla="*/ 58032 h 541338"/>
                  <a:gd name="connsiteX12" fmla="*/ 999230 w 1123838"/>
                  <a:gd name="connsiteY12" fmla="*/ 75897 h 541338"/>
                  <a:gd name="connsiteX13" fmla="*/ 951356 w 1123838"/>
                  <a:gd name="connsiteY13" fmla="*/ 129494 h 541338"/>
                  <a:gd name="connsiteX14" fmla="*/ 805591 w 1123838"/>
                  <a:gd name="connsiteY14" fmla="*/ 220964 h 541338"/>
                  <a:gd name="connsiteX15" fmla="*/ 608380 w 1123838"/>
                  <a:gd name="connsiteY15" fmla="*/ 210245 h 541338"/>
                  <a:gd name="connsiteX16" fmla="*/ 553360 w 1123838"/>
                  <a:gd name="connsiteY16" fmla="*/ 188092 h 541338"/>
                  <a:gd name="connsiteX17" fmla="*/ 544071 w 1123838"/>
                  <a:gd name="connsiteY17" fmla="*/ 171656 h 541338"/>
                  <a:gd name="connsiteX18" fmla="*/ 557648 w 1123838"/>
                  <a:gd name="connsiteY18" fmla="*/ 158078 h 541338"/>
                  <a:gd name="connsiteX19" fmla="*/ 715560 w 1123838"/>
                  <a:gd name="connsiteY19" fmla="*/ 142357 h 541338"/>
                  <a:gd name="connsiteX20" fmla="*/ 759146 w 1123838"/>
                  <a:gd name="connsiteY20" fmla="*/ 95192 h 541338"/>
                  <a:gd name="connsiteX21" fmla="*/ 713416 w 1123838"/>
                  <a:gd name="connsiteY21" fmla="*/ 47313 h 541338"/>
                  <a:gd name="connsiteX22" fmla="*/ 409739 w 1123838"/>
                  <a:gd name="connsiteY22" fmla="*/ 31591 h 541338"/>
                  <a:gd name="connsiteX23" fmla="*/ 390213 w 1123838"/>
                  <a:gd name="connsiteY23" fmla="*/ 0 h 541338"/>
                  <a:gd name="connsiteX24" fmla="*/ 393786 w 1123838"/>
                  <a:gd name="connsiteY24" fmla="*/ 0 h 541338"/>
                  <a:gd name="connsiteX25" fmla="*/ 396645 w 1123838"/>
                  <a:gd name="connsiteY25" fmla="*/ 0 h 541338"/>
                  <a:gd name="connsiteX26" fmla="*/ 399504 w 1123838"/>
                  <a:gd name="connsiteY26" fmla="*/ 0 h 541338"/>
                  <a:gd name="connsiteX27" fmla="*/ 403077 w 1123838"/>
                  <a:gd name="connsiteY27" fmla="*/ 0 h 541338"/>
                  <a:gd name="connsiteX28" fmla="*/ 410939 w 1123838"/>
                  <a:gd name="connsiteY28" fmla="*/ 0 h 541338"/>
                  <a:gd name="connsiteX29" fmla="*/ 715390 w 1123838"/>
                  <a:gd name="connsiteY29" fmla="*/ 15712 h 541338"/>
                  <a:gd name="connsiteX30" fmla="*/ 780426 w 1123838"/>
                  <a:gd name="connsiteY30" fmla="*/ 56419 h 541338"/>
                  <a:gd name="connsiteX31" fmla="*/ 782570 w 1123838"/>
                  <a:gd name="connsiteY31" fmla="*/ 60704 h 541338"/>
                  <a:gd name="connsiteX32" fmla="*/ 789002 w 1123838"/>
                  <a:gd name="connsiteY32" fmla="*/ 79273 h 541338"/>
                  <a:gd name="connsiteX33" fmla="*/ 790431 w 1123838"/>
                  <a:gd name="connsiteY33" fmla="*/ 94984 h 541338"/>
                  <a:gd name="connsiteX34" fmla="*/ 789716 w 1123838"/>
                  <a:gd name="connsiteY34" fmla="*/ 100698 h 541338"/>
                  <a:gd name="connsiteX35" fmla="*/ 789716 w 1123838"/>
                  <a:gd name="connsiteY35" fmla="*/ 101412 h 541338"/>
                  <a:gd name="connsiteX36" fmla="*/ 789002 w 1123838"/>
                  <a:gd name="connsiteY36" fmla="*/ 107125 h 541338"/>
                  <a:gd name="connsiteX37" fmla="*/ 763988 w 1123838"/>
                  <a:gd name="connsiteY37" fmla="*/ 154260 h 541338"/>
                  <a:gd name="connsiteX38" fmla="*/ 763273 w 1123838"/>
                  <a:gd name="connsiteY38" fmla="*/ 154260 h 541338"/>
                  <a:gd name="connsiteX39" fmla="*/ 758985 w 1123838"/>
                  <a:gd name="connsiteY39" fmla="*/ 157831 h 541338"/>
                  <a:gd name="connsiteX40" fmla="*/ 754697 w 1123838"/>
                  <a:gd name="connsiteY40" fmla="*/ 160688 h 541338"/>
                  <a:gd name="connsiteX41" fmla="*/ 753983 w 1123838"/>
                  <a:gd name="connsiteY41" fmla="*/ 161402 h 541338"/>
                  <a:gd name="connsiteX42" fmla="*/ 749695 w 1123838"/>
                  <a:gd name="connsiteY42" fmla="*/ 164258 h 541338"/>
                  <a:gd name="connsiteX43" fmla="*/ 748265 w 1123838"/>
                  <a:gd name="connsiteY43" fmla="*/ 164973 h 541338"/>
                  <a:gd name="connsiteX44" fmla="*/ 743263 w 1123838"/>
                  <a:gd name="connsiteY44" fmla="*/ 167115 h 541338"/>
                  <a:gd name="connsiteX45" fmla="*/ 742548 w 1123838"/>
                  <a:gd name="connsiteY45" fmla="*/ 167829 h 541338"/>
                  <a:gd name="connsiteX46" fmla="*/ 738260 w 1123838"/>
                  <a:gd name="connsiteY46" fmla="*/ 169258 h 541338"/>
                  <a:gd name="connsiteX47" fmla="*/ 718964 w 1123838"/>
                  <a:gd name="connsiteY47" fmla="*/ 173543 h 541338"/>
                  <a:gd name="connsiteX48" fmla="*/ 624626 w 1123838"/>
                  <a:gd name="connsiteY48" fmla="*/ 182827 h 541338"/>
                  <a:gd name="connsiteX49" fmla="*/ 743263 w 1123838"/>
                  <a:gd name="connsiteY49" fmla="*/ 199967 h 541338"/>
                  <a:gd name="connsiteX50" fmla="*/ 775423 w 1123838"/>
                  <a:gd name="connsiteY50" fmla="*/ 195682 h 541338"/>
                  <a:gd name="connsiteX51" fmla="*/ 785428 w 1123838"/>
                  <a:gd name="connsiteY51" fmla="*/ 193539 h 541338"/>
                  <a:gd name="connsiteX52" fmla="*/ 786858 w 1123838"/>
                  <a:gd name="connsiteY52" fmla="*/ 192825 h 541338"/>
                  <a:gd name="connsiteX53" fmla="*/ 796863 w 1123838"/>
                  <a:gd name="connsiteY53" fmla="*/ 190683 h 541338"/>
                  <a:gd name="connsiteX54" fmla="*/ 826880 w 1123838"/>
                  <a:gd name="connsiteY54" fmla="*/ 179970 h 541338"/>
                  <a:gd name="connsiteX55" fmla="*/ 909782 w 1123838"/>
                  <a:gd name="connsiteY55" fmla="*/ 127122 h 541338"/>
                  <a:gd name="connsiteX56" fmla="*/ 928363 w 1123838"/>
                  <a:gd name="connsiteY56" fmla="*/ 108553 h 541338"/>
                  <a:gd name="connsiteX57" fmla="*/ 975532 w 1123838"/>
                  <a:gd name="connsiteY57" fmla="*/ 54991 h 541338"/>
                  <a:gd name="connsiteX58" fmla="*/ 978391 w 1123838"/>
                  <a:gd name="connsiteY58" fmla="*/ 51420 h 541338"/>
                  <a:gd name="connsiteX59" fmla="*/ 979105 w 1123838"/>
                  <a:gd name="connsiteY59" fmla="*/ 51420 h 541338"/>
                  <a:gd name="connsiteX60" fmla="*/ 1034135 w 1123838"/>
                  <a:gd name="connsiteY60" fmla="*/ 26424 h 541338"/>
                  <a:gd name="connsiteX61" fmla="*/ 1034850 w 1123838"/>
                  <a:gd name="connsiteY61" fmla="*/ 26424 h 541338"/>
                  <a:gd name="connsiteX62" fmla="*/ 1039138 w 1123838"/>
                  <a:gd name="connsiteY62" fmla="*/ 26424 h 541338"/>
                  <a:gd name="connsiteX63" fmla="*/ 1040567 w 1123838"/>
                  <a:gd name="connsiteY63" fmla="*/ 26424 h 541338"/>
                  <a:gd name="connsiteX64" fmla="*/ 1079875 w 1123838"/>
                  <a:gd name="connsiteY64" fmla="*/ 37137 h 541338"/>
                  <a:gd name="connsiteX65" fmla="*/ 1083448 w 1123838"/>
                  <a:gd name="connsiteY65" fmla="*/ 39279 h 541338"/>
                  <a:gd name="connsiteX66" fmla="*/ 1086307 w 1123838"/>
                  <a:gd name="connsiteY66" fmla="*/ 40708 h 541338"/>
                  <a:gd name="connsiteX67" fmla="*/ 1087021 w 1123838"/>
                  <a:gd name="connsiteY67" fmla="*/ 41422 h 541338"/>
                  <a:gd name="connsiteX68" fmla="*/ 1089880 w 1123838"/>
                  <a:gd name="connsiteY68" fmla="*/ 43564 h 541338"/>
                  <a:gd name="connsiteX69" fmla="*/ 1090595 w 1123838"/>
                  <a:gd name="connsiteY69" fmla="*/ 44278 h 541338"/>
                  <a:gd name="connsiteX70" fmla="*/ 1092739 w 1123838"/>
                  <a:gd name="connsiteY70" fmla="*/ 45707 h 541338"/>
                  <a:gd name="connsiteX71" fmla="*/ 1095597 w 1123838"/>
                  <a:gd name="connsiteY71" fmla="*/ 47849 h 541338"/>
                  <a:gd name="connsiteX72" fmla="*/ 1095597 w 1123838"/>
                  <a:gd name="connsiteY72" fmla="*/ 48563 h 541338"/>
                  <a:gd name="connsiteX73" fmla="*/ 1103459 w 1123838"/>
                  <a:gd name="connsiteY73" fmla="*/ 165687 h 541338"/>
                  <a:gd name="connsiteX74" fmla="*/ 1072013 w 1123838"/>
                  <a:gd name="connsiteY74" fmla="*/ 203538 h 541338"/>
                  <a:gd name="connsiteX75" fmla="*/ 966241 w 1123838"/>
                  <a:gd name="connsiteY75" fmla="*/ 299950 h 541338"/>
                  <a:gd name="connsiteX76" fmla="*/ 956950 w 1123838"/>
                  <a:gd name="connsiteY76" fmla="*/ 306377 h 541338"/>
                  <a:gd name="connsiteX77" fmla="*/ 948374 w 1123838"/>
                  <a:gd name="connsiteY77" fmla="*/ 312091 h 541338"/>
                  <a:gd name="connsiteX78" fmla="*/ 806154 w 1123838"/>
                  <a:gd name="connsiteY78" fmla="*/ 379222 h 541338"/>
                  <a:gd name="connsiteX79" fmla="*/ 792575 w 1123838"/>
                  <a:gd name="connsiteY79" fmla="*/ 383507 h 541338"/>
                  <a:gd name="connsiteX80" fmla="*/ 788287 w 1123838"/>
                  <a:gd name="connsiteY80" fmla="*/ 384222 h 541338"/>
                  <a:gd name="connsiteX81" fmla="*/ 779711 w 1123838"/>
                  <a:gd name="connsiteY81" fmla="*/ 387078 h 541338"/>
                  <a:gd name="connsiteX82" fmla="*/ 773994 w 1123838"/>
                  <a:gd name="connsiteY82" fmla="*/ 388507 h 541338"/>
                  <a:gd name="connsiteX83" fmla="*/ 766132 w 1123838"/>
                  <a:gd name="connsiteY83" fmla="*/ 389935 h 541338"/>
                  <a:gd name="connsiteX84" fmla="*/ 759700 w 1123838"/>
                  <a:gd name="connsiteY84" fmla="*/ 392077 h 541338"/>
                  <a:gd name="connsiteX85" fmla="*/ 753983 w 1123838"/>
                  <a:gd name="connsiteY85" fmla="*/ 392792 h 541338"/>
                  <a:gd name="connsiteX86" fmla="*/ 724681 w 1123838"/>
                  <a:gd name="connsiteY86" fmla="*/ 399219 h 541338"/>
                  <a:gd name="connsiteX87" fmla="*/ 721822 w 1123838"/>
                  <a:gd name="connsiteY87" fmla="*/ 399219 h 541338"/>
                  <a:gd name="connsiteX88" fmla="*/ 711102 w 1123838"/>
                  <a:gd name="connsiteY88" fmla="*/ 401362 h 541338"/>
                  <a:gd name="connsiteX89" fmla="*/ 709673 w 1123838"/>
                  <a:gd name="connsiteY89" fmla="*/ 401362 h 541338"/>
                  <a:gd name="connsiteX90" fmla="*/ 650355 w 1123838"/>
                  <a:gd name="connsiteY90" fmla="*/ 407789 h 541338"/>
                  <a:gd name="connsiteX91" fmla="*/ 648211 w 1123838"/>
                  <a:gd name="connsiteY91" fmla="*/ 407789 h 541338"/>
                  <a:gd name="connsiteX92" fmla="*/ 637491 w 1123838"/>
                  <a:gd name="connsiteY92" fmla="*/ 408503 h 541338"/>
                  <a:gd name="connsiteX93" fmla="*/ 635347 w 1123838"/>
                  <a:gd name="connsiteY93" fmla="*/ 408503 h 541338"/>
                  <a:gd name="connsiteX94" fmla="*/ 621053 w 1123838"/>
                  <a:gd name="connsiteY94" fmla="*/ 408503 h 541338"/>
                  <a:gd name="connsiteX95" fmla="*/ 620338 w 1123838"/>
                  <a:gd name="connsiteY95" fmla="*/ 408503 h 541338"/>
                  <a:gd name="connsiteX96" fmla="*/ 612477 w 1123838"/>
                  <a:gd name="connsiteY96" fmla="*/ 408503 h 541338"/>
                  <a:gd name="connsiteX97" fmla="*/ 606045 w 1123838"/>
                  <a:gd name="connsiteY97" fmla="*/ 408503 h 541338"/>
                  <a:gd name="connsiteX98" fmla="*/ 598898 w 1123838"/>
                  <a:gd name="connsiteY98" fmla="*/ 408503 h 541338"/>
                  <a:gd name="connsiteX99" fmla="*/ 592466 w 1123838"/>
                  <a:gd name="connsiteY99" fmla="*/ 408503 h 541338"/>
                  <a:gd name="connsiteX100" fmla="*/ 584605 w 1123838"/>
                  <a:gd name="connsiteY100" fmla="*/ 407789 h 541338"/>
                  <a:gd name="connsiteX101" fmla="*/ 578887 w 1123838"/>
                  <a:gd name="connsiteY101" fmla="*/ 407789 h 541338"/>
                  <a:gd name="connsiteX102" fmla="*/ 566738 w 1123838"/>
                  <a:gd name="connsiteY102" fmla="*/ 407075 h 541338"/>
                  <a:gd name="connsiteX103" fmla="*/ 566023 w 1123838"/>
                  <a:gd name="connsiteY103" fmla="*/ 407075 h 541338"/>
                  <a:gd name="connsiteX104" fmla="*/ 485265 w 1123838"/>
                  <a:gd name="connsiteY104" fmla="*/ 401362 h 541338"/>
                  <a:gd name="connsiteX105" fmla="*/ 416656 w 1123838"/>
                  <a:gd name="connsiteY105" fmla="*/ 396362 h 541338"/>
                  <a:gd name="connsiteX106" fmla="*/ 410939 w 1123838"/>
                  <a:gd name="connsiteY106" fmla="*/ 396362 h 541338"/>
                  <a:gd name="connsiteX107" fmla="*/ 407365 w 1123838"/>
                  <a:gd name="connsiteY107" fmla="*/ 396362 h 541338"/>
                  <a:gd name="connsiteX108" fmla="*/ 393072 w 1123838"/>
                  <a:gd name="connsiteY108" fmla="*/ 397791 h 541338"/>
                  <a:gd name="connsiteX109" fmla="*/ 388784 w 1123838"/>
                  <a:gd name="connsiteY109" fmla="*/ 398505 h 541338"/>
                  <a:gd name="connsiteX110" fmla="*/ 388784 w 1123838"/>
                  <a:gd name="connsiteY110" fmla="*/ 399219 h 541338"/>
                  <a:gd name="connsiteX111" fmla="*/ 384496 w 1123838"/>
                  <a:gd name="connsiteY111" fmla="*/ 399933 h 541338"/>
                  <a:gd name="connsiteX112" fmla="*/ 383781 w 1123838"/>
                  <a:gd name="connsiteY112" fmla="*/ 400647 h 541338"/>
                  <a:gd name="connsiteX113" fmla="*/ 379493 w 1123838"/>
                  <a:gd name="connsiteY113" fmla="*/ 402076 h 541338"/>
                  <a:gd name="connsiteX114" fmla="*/ 21441 w 1123838"/>
                  <a:gd name="connsiteY114" fmla="*/ 540624 h 541338"/>
                  <a:gd name="connsiteX115" fmla="*/ 15723 w 1123838"/>
                  <a:gd name="connsiteY115" fmla="*/ 541338 h 541338"/>
                  <a:gd name="connsiteX116" fmla="*/ 7147 w 1123838"/>
                  <a:gd name="connsiteY116" fmla="*/ 538481 h 541338"/>
                  <a:gd name="connsiteX117" fmla="*/ 0 w 1123838"/>
                  <a:gd name="connsiteY117" fmla="*/ 525626 h 541338"/>
                  <a:gd name="connsiteX118" fmla="*/ 0 w 1123838"/>
                  <a:gd name="connsiteY118" fmla="*/ 209251 h 541338"/>
                  <a:gd name="connsiteX119" fmla="*/ 7862 w 1123838"/>
                  <a:gd name="connsiteY119" fmla="*/ 195682 h 541338"/>
                  <a:gd name="connsiteX120" fmla="*/ 310169 w 1123838"/>
                  <a:gd name="connsiteY120" fmla="*/ 24282 h 541338"/>
                  <a:gd name="connsiteX121" fmla="*/ 315887 w 1123838"/>
                  <a:gd name="connsiteY121" fmla="*/ 21425 h 541338"/>
                  <a:gd name="connsiteX122" fmla="*/ 318031 w 1123838"/>
                  <a:gd name="connsiteY122" fmla="*/ 19997 h 541338"/>
                  <a:gd name="connsiteX123" fmla="*/ 320889 w 1123838"/>
                  <a:gd name="connsiteY123" fmla="*/ 18568 h 541338"/>
                  <a:gd name="connsiteX124" fmla="*/ 324463 w 1123838"/>
                  <a:gd name="connsiteY124" fmla="*/ 17140 h 541338"/>
                  <a:gd name="connsiteX125" fmla="*/ 326607 w 1123838"/>
                  <a:gd name="connsiteY125" fmla="*/ 15712 h 541338"/>
                  <a:gd name="connsiteX126" fmla="*/ 330180 w 1123838"/>
                  <a:gd name="connsiteY126" fmla="*/ 14283 h 541338"/>
                  <a:gd name="connsiteX127" fmla="*/ 332324 w 1123838"/>
                  <a:gd name="connsiteY127" fmla="*/ 13569 h 541338"/>
                  <a:gd name="connsiteX128" fmla="*/ 336612 w 1123838"/>
                  <a:gd name="connsiteY128" fmla="*/ 12141 h 541338"/>
                  <a:gd name="connsiteX129" fmla="*/ 338042 w 1123838"/>
                  <a:gd name="connsiteY129" fmla="*/ 11427 h 541338"/>
                  <a:gd name="connsiteX130" fmla="*/ 342330 w 1123838"/>
                  <a:gd name="connsiteY130" fmla="*/ 9998 h 541338"/>
                  <a:gd name="connsiteX131" fmla="*/ 343044 w 1123838"/>
                  <a:gd name="connsiteY131" fmla="*/ 9284 h 541338"/>
                  <a:gd name="connsiteX132" fmla="*/ 348047 w 1123838"/>
                  <a:gd name="connsiteY132" fmla="*/ 7856 h 541338"/>
                  <a:gd name="connsiteX133" fmla="*/ 348762 w 1123838"/>
                  <a:gd name="connsiteY133" fmla="*/ 7856 h 541338"/>
                  <a:gd name="connsiteX134" fmla="*/ 382352 w 1123838"/>
                  <a:gd name="connsiteY134" fmla="*/ 714 h 541338"/>
                  <a:gd name="connsiteX135" fmla="*/ 383781 w 1123838"/>
                  <a:gd name="connsiteY135" fmla="*/ 714 h 541338"/>
                  <a:gd name="connsiteX136" fmla="*/ 387354 w 1123838"/>
                  <a:gd name="connsiteY136" fmla="*/ 714 h 541338"/>
                  <a:gd name="connsiteX137" fmla="*/ 390213 w 1123838"/>
                  <a:gd name="connsiteY137" fmla="*/ 0 h 54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123838" h="541338">
                    <a:moveTo>
                      <a:pt x="409739" y="31591"/>
                    </a:moveTo>
                    <a:cubicBezTo>
                      <a:pt x="380443" y="30162"/>
                      <a:pt x="351147" y="37308"/>
                      <a:pt x="326138" y="51601"/>
                    </a:cubicBezTo>
                    <a:cubicBezTo>
                      <a:pt x="326138" y="51601"/>
                      <a:pt x="326138" y="51601"/>
                      <a:pt x="31750" y="218820"/>
                    </a:cubicBezTo>
                    <a:cubicBezTo>
                      <a:pt x="31750" y="218820"/>
                      <a:pt x="31750" y="218820"/>
                      <a:pt x="31750" y="503237"/>
                    </a:cubicBezTo>
                    <a:cubicBezTo>
                      <a:pt x="31750" y="503237"/>
                      <a:pt x="31750" y="503237"/>
                      <a:pt x="368296" y="373177"/>
                    </a:cubicBezTo>
                    <a:cubicBezTo>
                      <a:pt x="384730" y="366746"/>
                      <a:pt x="401879" y="363887"/>
                      <a:pt x="419028" y="365316"/>
                    </a:cubicBezTo>
                    <a:cubicBezTo>
                      <a:pt x="419028" y="365316"/>
                      <a:pt x="419028" y="365316"/>
                      <a:pt x="568366" y="376036"/>
                    </a:cubicBezTo>
                    <a:cubicBezTo>
                      <a:pt x="645535" y="381753"/>
                      <a:pt x="722705" y="372463"/>
                      <a:pt x="797017" y="349595"/>
                    </a:cubicBezTo>
                    <a:cubicBezTo>
                      <a:pt x="894908" y="318867"/>
                      <a:pt x="981367" y="261697"/>
                      <a:pt x="1047818" y="183090"/>
                    </a:cubicBezTo>
                    <a:cubicBezTo>
                      <a:pt x="1047818" y="183090"/>
                      <a:pt x="1047818" y="183090"/>
                      <a:pt x="1079972" y="145930"/>
                    </a:cubicBezTo>
                    <a:cubicBezTo>
                      <a:pt x="1098550" y="123777"/>
                      <a:pt x="1096407" y="90904"/>
                      <a:pt x="1074971" y="71610"/>
                    </a:cubicBezTo>
                    <a:cubicBezTo>
                      <a:pt x="1064253" y="62320"/>
                      <a:pt x="1050676" y="57317"/>
                      <a:pt x="1036386" y="58032"/>
                    </a:cubicBezTo>
                    <a:cubicBezTo>
                      <a:pt x="1022095" y="58747"/>
                      <a:pt x="1008519" y="65178"/>
                      <a:pt x="999230" y="75897"/>
                    </a:cubicBezTo>
                    <a:cubicBezTo>
                      <a:pt x="999230" y="75897"/>
                      <a:pt x="999230" y="75897"/>
                      <a:pt x="951356" y="129494"/>
                    </a:cubicBezTo>
                    <a:cubicBezTo>
                      <a:pt x="912771" y="173800"/>
                      <a:pt x="862039" y="205243"/>
                      <a:pt x="805591" y="220964"/>
                    </a:cubicBezTo>
                    <a:cubicBezTo>
                      <a:pt x="740568" y="239544"/>
                      <a:pt x="670544" y="235257"/>
                      <a:pt x="608380" y="210245"/>
                    </a:cubicBezTo>
                    <a:cubicBezTo>
                      <a:pt x="608380" y="210245"/>
                      <a:pt x="608380" y="210245"/>
                      <a:pt x="553360" y="188092"/>
                    </a:cubicBezTo>
                    <a:cubicBezTo>
                      <a:pt x="546930" y="185234"/>
                      <a:pt x="542642" y="178802"/>
                      <a:pt x="544071" y="171656"/>
                    </a:cubicBezTo>
                    <a:cubicBezTo>
                      <a:pt x="544786" y="164510"/>
                      <a:pt x="550502" y="158793"/>
                      <a:pt x="557648" y="158078"/>
                    </a:cubicBezTo>
                    <a:cubicBezTo>
                      <a:pt x="557648" y="158078"/>
                      <a:pt x="557648" y="158078"/>
                      <a:pt x="715560" y="142357"/>
                    </a:cubicBezTo>
                    <a:cubicBezTo>
                      <a:pt x="740568" y="140213"/>
                      <a:pt x="759146" y="119489"/>
                      <a:pt x="759146" y="95192"/>
                    </a:cubicBezTo>
                    <a:cubicBezTo>
                      <a:pt x="759146" y="69466"/>
                      <a:pt x="739139" y="48742"/>
                      <a:pt x="713416" y="47313"/>
                    </a:cubicBezTo>
                    <a:cubicBezTo>
                      <a:pt x="713416" y="47313"/>
                      <a:pt x="713416" y="47313"/>
                      <a:pt x="409739" y="31591"/>
                    </a:cubicBezTo>
                    <a:close/>
                    <a:moveTo>
                      <a:pt x="390213" y="0"/>
                    </a:moveTo>
                    <a:cubicBezTo>
                      <a:pt x="391642" y="0"/>
                      <a:pt x="392357" y="0"/>
                      <a:pt x="393786" y="0"/>
                    </a:cubicBezTo>
                    <a:cubicBezTo>
                      <a:pt x="394501" y="0"/>
                      <a:pt x="395930" y="0"/>
                      <a:pt x="396645" y="0"/>
                    </a:cubicBezTo>
                    <a:cubicBezTo>
                      <a:pt x="398074" y="0"/>
                      <a:pt x="398789" y="0"/>
                      <a:pt x="399504" y="0"/>
                    </a:cubicBezTo>
                    <a:cubicBezTo>
                      <a:pt x="400933" y="0"/>
                      <a:pt x="401648" y="0"/>
                      <a:pt x="403077" y="0"/>
                    </a:cubicBezTo>
                    <a:cubicBezTo>
                      <a:pt x="405221" y="0"/>
                      <a:pt x="408080" y="0"/>
                      <a:pt x="410939" y="0"/>
                    </a:cubicBezTo>
                    <a:cubicBezTo>
                      <a:pt x="410939" y="0"/>
                      <a:pt x="410939" y="0"/>
                      <a:pt x="715390" y="15712"/>
                    </a:cubicBezTo>
                    <a:cubicBezTo>
                      <a:pt x="743263" y="17140"/>
                      <a:pt x="766847" y="33566"/>
                      <a:pt x="780426" y="56419"/>
                    </a:cubicBezTo>
                    <a:cubicBezTo>
                      <a:pt x="781140" y="57848"/>
                      <a:pt x="781855" y="59276"/>
                      <a:pt x="782570" y="60704"/>
                    </a:cubicBezTo>
                    <a:cubicBezTo>
                      <a:pt x="785428" y="66418"/>
                      <a:pt x="787572" y="72845"/>
                      <a:pt x="789002" y="79273"/>
                    </a:cubicBezTo>
                    <a:cubicBezTo>
                      <a:pt x="789716" y="84272"/>
                      <a:pt x="790431" y="89271"/>
                      <a:pt x="790431" y="94984"/>
                    </a:cubicBezTo>
                    <a:cubicBezTo>
                      <a:pt x="790431" y="97127"/>
                      <a:pt x="790431" y="98555"/>
                      <a:pt x="789716" y="100698"/>
                    </a:cubicBezTo>
                    <a:cubicBezTo>
                      <a:pt x="789716" y="100698"/>
                      <a:pt x="789716" y="101412"/>
                      <a:pt x="789716" y="101412"/>
                    </a:cubicBezTo>
                    <a:cubicBezTo>
                      <a:pt x="789716" y="103554"/>
                      <a:pt x="789716" y="104983"/>
                      <a:pt x="789002" y="107125"/>
                    </a:cubicBezTo>
                    <a:cubicBezTo>
                      <a:pt x="786143" y="125693"/>
                      <a:pt x="776852" y="142119"/>
                      <a:pt x="763988" y="154260"/>
                    </a:cubicBezTo>
                    <a:cubicBezTo>
                      <a:pt x="763988" y="154260"/>
                      <a:pt x="763273" y="154260"/>
                      <a:pt x="763273" y="154260"/>
                    </a:cubicBezTo>
                    <a:cubicBezTo>
                      <a:pt x="761844" y="155688"/>
                      <a:pt x="760415" y="156403"/>
                      <a:pt x="758985" y="157831"/>
                    </a:cubicBezTo>
                    <a:cubicBezTo>
                      <a:pt x="757556" y="159259"/>
                      <a:pt x="756127" y="159973"/>
                      <a:pt x="754697" y="160688"/>
                    </a:cubicBezTo>
                    <a:cubicBezTo>
                      <a:pt x="753983" y="161402"/>
                      <a:pt x="753983" y="161402"/>
                      <a:pt x="753983" y="161402"/>
                    </a:cubicBezTo>
                    <a:cubicBezTo>
                      <a:pt x="752553" y="162116"/>
                      <a:pt x="751124" y="163544"/>
                      <a:pt x="749695" y="164258"/>
                    </a:cubicBezTo>
                    <a:cubicBezTo>
                      <a:pt x="748980" y="164258"/>
                      <a:pt x="748265" y="164258"/>
                      <a:pt x="748265" y="164973"/>
                    </a:cubicBezTo>
                    <a:cubicBezTo>
                      <a:pt x="746836" y="165687"/>
                      <a:pt x="745407" y="166401"/>
                      <a:pt x="743263" y="167115"/>
                    </a:cubicBezTo>
                    <a:cubicBezTo>
                      <a:pt x="743263" y="167115"/>
                      <a:pt x="742548" y="167115"/>
                      <a:pt x="742548" y="167829"/>
                    </a:cubicBezTo>
                    <a:cubicBezTo>
                      <a:pt x="741118" y="167829"/>
                      <a:pt x="739689" y="168543"/>
                      <a:pt x="738260" y="169258"/>
                    </a:cubicBezTo>
                    <a:cubicBezTo>
                      <a:pt x="731828" y="171400"/>
                      <a:pt x="725396" y="172828"/>
                      <a:pt x="718964" y="173543"/>
                    </a:cubicBezTo>
                    <a:cubicBezTo>
                      <a:pt x="718964" y="173543"/>
                      <a:pt x="718964" y="173543"/>
                      <a:pt x="624626" y="182827"/>
                    </a:cubicBezTo>
                    <a:cubicBezTo>
                      <a:pt x="662504" y="197110"/>
                      <a:pt x="703241" y="202823"/>
                      <a:pt x="743263" y="199967"/>
                    </a:cubicBezTo>
                    <a:cubicBezTo>
                      <a:pt x="753983" y="199253"/>
                      <a:pt x="764703" y="197824"/>
                      <a:pt x="775423" y="195682"/>
                    </a:cubicBezTo>
                    <a:cubicBezTo>
                      <a:pt x="778996" y="194968"/>
                      <a:pt x="781855" y="194253"/>
                      <a:pt x="785428" y="193539"/>
                    </a:cubicBezTo>
                    <a:cubicBezTo>
                      <a:pt x="786143" y="193539"/>
                      <a:pt x="786143" y="193539"/>
                      <a:pt x="786858" y="192825"/>
                    </a:cubicBezTo>
                    <a:cubicBezTo>
                      <a:pt x="790431" y="192111"/>
                      <a:pt x="793290" y="191397"/>
                      <a:pt x="796863" y="190683"/>
                    </a:cubicBezTo>
                    <a:cubicBezTo>
                      <a:pt x="806869" y="187826"/>
                      <a:pt x="816874" y="184255"/>
                      <a:pt x="826880" y="179970"/>
                    </a:cubicBezTo>
                    <a:cubicBezTo>
                      <a:pt x="857611" y="167829"/>
                      <a:pt x="885483" y="149975"/>
                      <a:pt x="909782" y="127122"/>
                    </a:cubicBezTo>
                    <a:cubicBezTo>
                      <a:pt x="916214" y="121408"/>
                      <a:pt x="921931" y="114981"/>
                      <a:pt x="928363" y="108553"/>
                    </a:cubicBezTo>
                    <a:cubicBezTo>
                      <a:pt x="928363" y="108553"/>
                      <a:pt x="928363" y="108553"/>
                      <a:pt x="975532" y="54991"/>
                    </a:cubicBezTo>
                    <a:cubicBezTo>
                      <a:pt x="976961" y="53563"/>
                      <a:pt x="977676" y="52848"/>
                      <a:pt x="978391" y="51420"/>
                    </a:cubicBezTo>
                    <a:cubicBezTo>
                      <a:pt x="979105" y="51420"/>
                      <a:pt x="979105" y="51420"/>
                      <a:pt x="979105" y="51420"/>
                    </a:cubicBezTo>
                    <a:cubicBezTo>
                      <a:pt x="994114" y="36423"/>
                      <a:pt x="1013410" y="27853"/>
                      <a:pt x="1034135" y="26424"/>
                    </a:cubicBezTo>
                    <a:cubicBezTo>
                      <a:pt x="1034850" y="26424"/>
                      <a:pt x="1034850" y="26424"/>
                      <a:pt x="1034850" y="26424"/>
                    </a:cubicBezTo>
                    <a:cubicBezTo>
                      <a:pt x="1036279" y="26424"/>
                      <a:pt x="1037709" y="26424"/>
                      <a:pt x="1039138" y="26424"/>
                    </a:cubicBezTo>
                    <a:cubicBezTo>
                      <a:pt x="1039138" y="26424"/>
                      <a:pt x="1039853" y="26424"/>
                      <a:pt x="1040567" y="26424"/>
                    </a:cubicBezTo>
                    <a:cubicBezTo>
                      <a:pt x="1054146" y="26424"/>
                      <a:pt x="1067725" y="30709"/>
                      <a:pt x="1079875" y="37137"/>
                    </a:cubicBezTo>
                    <a:cubicBezTo>
                      <a:pt x="1081304" y="37851"/>
                      <a:pt x="1082019" y="38565"/>
                      <a:pt x="1083448" y="39279"/>
                    </a:cubicBezTo>
                    <a:cubicBezTo>
                      <a:pt x="1084877" y="39993"/>
                      <a:pt x="1085592" y="40708"/>
                      <a:pt x="1086307" y="40708"/>
                    </a:cubicBezTo>
                    <a:cubicBezTo>
                      <a:pt x="1087021" y="41422"/>
                      <a:pt x="1087021" y="41422"/>
                      <a:pt x="1087021" y="41422"/>
                    </a:cubicBezTo>
                    <a:cubicBezTo>
                      <a:pt x="1087736" y="42136"/>
                      <a:pt x="1089165" y="42850"/>
                      <a:pt x="1089880" y="43564"/>
                    </a:cubicBezTo>
                    <a:cubicBezTo>
                      <a:pt x="1089880" y="43564"/>
                      <a:pt x="1090595" y="44278"/>
                      <a:pt x="1090595" y="44278"/>
                    </a:cubicBezTo>
                    <a:cubicBezTo>
                      <a:pt x="1091309" y="44993"/>
                      <a:pt x="1092024" y="44993"/>
                      <a:pt x="1092739" y="45707"/>
                    </a:cubicBezTo>
                    <a:cubicBezTo>
                      <a:pt x="1093453" y="46421"/>
                      <a:pt x="1094168" y="47135"/>
                      <a:pt x="1095597" y="47849"/>
                    </a:cubicBezTo>
                    <a:cubicBezTo>
                      <a:pt x="1095597" y="47849"/>
                      <a:pt x="1095597" y="48563"/>
                      <a:pt x="1095597" y="48563"/>
                    </a:cubicBezTo>
                    <a:cubicBezTo>
                      <a:pt x="1129902" y="79273"/>
                      <a:pt x="1133475" y="130693"/>
                      <a:pt x="1103459" y="165687"/>
                    </a:cubicBezTo>
                    <a:cubicBezTo>
                      <a:pt x="1103459" y="165687"/>
                      <a:pt x="1103459" y="165687"/>
                      <a:pt x="1072013" y="203538"/>
                    </a:cubicBezTo>
                    <a:cubicBezTo>
                      <a:pt x="1040567" y="239960"/>
                      <a:pt x="1004834" y="272812"/>
                      <a:pt x="966241" y="299950"/>
                    </a:cubicBezTo>
                    <a:cubicBezTo>
                      <a:pt x="963383" y="302092"/>
                      <a:pt x="959809" y="304235"/>
                      <a:pt x="956950" y="306377"/>
                    </a:cubicBezTo>
                    <a:cubicBezTo>
                      <a:pt x="954092" y="308520"/>
                      <a:pt x="951233" y="310662"/>
                      <a:pt x="948374" y="312091"/>
                    </a:cubicBezTo>
                    <a:cubicBezTo>
                      <a:pt x="904779" y="340657"/>
                      <a:pt x="856896" y="363511"/>
                      <a:pt x="806154" y="379222"/>
                    </a:cubicBezTo>
                    <a:cubicBezTo>
                      <a:pt x="801866" y="380651"/>
                      <a:pt x="797578" y="382079"/>
                      <a:pt x="792575" y="383507"/>
                    </a:cubicBezTo>
                    <a:cubicBezTo>
                      <a:pt x="791146" y="383507"/>
                      <a:pt x="789716" y="384222"/>
                      <a:pt x="788287" y="384222"/>
                    </a:cubicBezTo>
                    <a:cubicBezTo>
                      <a:pt x="785428" y="384936"/>
                      <a:pt x="782570" y="386364"/>
                      <a:pt x="779711" y="387078"/>
                    </a:cubicBezTo>
                    <a:cubicBezTo>
                      <a:pt x="777567" y="387078"/>
                      <a:pt x="775423" y="387792"/>
                      <a:pt x="773994" y="388507"/>
                    </a:cubicBezTo>
                    <a:cubicBezTo>
                      <a:pt x="771135" y="389221"/>
                      <a:pt x="768991" y="389221"/>
                      <a:pt x="766132" y="389935"/>
                    </a:cubicBezTo>
                    <a:cubicBezTo>
                      <a:pt x="763988" y="390649"/>
                      <a:pt x="761844" y="391363"/>
                      <a:pt x="759700" y="392077"/>
                    </a:cubicBezTo>
                    <a:cubicBezTo>
                      <a:pt x="757556" y="392077"/>
                      <a:pt x="756127" y="392792"/>
                      <a:pt x="753983" y="392792"/>
                    </a:cubicBezTo>
                    <a:cubicBezTo>
                      <a:pt x="743977" y="394934"/>
                      <a:pt x="733972" y="397077"/>
                      <a:pt x="724681" y="399219"/>
                    </a:cubicBezTo>
                    <a:cubicBezTo>
                      <a:pt x="723252" y="399219"/>
                      <a:pt x="722537" y="399219"/>
                      <a:pt x="721822" y="399219"/>
                    </a:cubicBezTo>
                    <a:cubicBezTo>
                      <a:pt x="718249" y="399933"/>
                      <a:pt x="714676" y="400647"/>
                      <a:pt x="711102" y="401362"/>
                    </a:cubicBezTo>
                    <a:cubicBezTo>
                      <a:pt x="710387" y="401362"/>
                      <a:pt x="710387" y="401362"/>
                      <a:pt x="709673" y="401362"/>
                    </a:cubicBezTo>
                    <a:cubicBezTo>
                      <a:pt x="689662" y="404218"/>
                      <a:pt x="670366" y="406361"/>
                      <a:pt x="650355" y="407789"/>
                    </a:cubicBezTo>
                    <a:cubicBezTo>
                      <a:pt x="649640" y="407789"/>
                      <a:pt x="648925" y="407789"/>
                      <a:pt x="648211" y="407789"/>
                    </a:cubicBezTo>
                    <a:cubicBezTo>
                      <a:pt x="644637" y="407789"/>
                      <a:pt x="641064" y="407789"/>
                      <a:pt x="637491" y="408503"/>
                    </a:cubicBezTo>
                    <a:cubicBezTo>
                      <a:pt x="636776" y="408503"/>
                      <a:pt x="636061" y="408503"/>
                      <a:pt x="635347" y="408503"/>
                    </a:cubicBezTo>
                    <a:cubicBezTo>
                      <a:pt x="630344" y="408503"/>
                      <a:pt x="626056" y="408503"/>
                      <a:pt x="621053" y="408503"/>
                    </a:cubicBezTo>
                    <a:cubicBezTo>
                      <a:pt x="621053" y="408503"/>
                      <a:pt x="620338" y="408503"/>
                      <a:pt x="620338" y="408503"/>
                    </a:cubicBezTo>
                    <a:cubicBezTo>
                      <a:pt x="617480" y="408503"/>
                      <a:pt x="614621" y="408503"/>
                      <a:pt x="612477" y="408503"/>
                    </a:cubicBezTo>
                    <a:cubicBezTo>
                      <a:pt x="610333" y="408503"/>
                      <a:pt x="608189" y="408503"/>
                      <a:pt x="606045" y="408503"/>
                    </a:cubicBezTo>
                    <a:cubicBezTo>
                      <a:pt x="603901" y="408503"/>
                      <a:pt x="601042" y="408503"/>
                      <a:pt x="598898" y="408503"/>
                    </a:cubicBezTo>
                    <a:cubicBezTo>
                      <a:pt x="596754" y="408503"/>
                      <a:pt x="594610" y="408503"/>
                      <a:pt x="592466" y="408503"/>
                    </a:cubicBezTo>
                    <a:cubicBezTo>
                      <a:pt x="589607" y="408503"/>
                      <a:pt x="587463" y="408503"/>
                      <a:pt x="584605" y="407789"/>
                    </a:cubicBezTo>
                    <a:cubicBezTo>
                      <a:pt x="582461" y="407789"/>
                      <a:pt x="581031" y="407789"/>
                      <a:pt x="578887" y="407789"/>
                    </a:cubicBezTo>
                    <a:cubicBezTo>
                      <a:pt x="575314" y="407789"/>
                      <a:pt x="571026" y="407075"/>
                      <a:pt x="566738" y="407075"/>
                    </a:cubicBezTo>
                    <a:cubicBezTo>
                      <a:pt x="566738" y="407075"/>
                      <a:pt x="566023" y="407075"/>
                      <a:pt x="566023" y="407075"/>
                    </a:cubicBezTo>
                    <a:cubicBezTo>
                      <a:pt x="566023" y="407075"/>
                      <a:pt x="566023" y="407075"/>
                      <a:pt x="485265" y="401362"/>
                    </a:cubicBezTo>
                    <a:cubicBezTo>
                      <a:pt x="485265" y="401362"/>
                      <a:pt x="485265" y="401362"/>
                      <a:pt x="416656" y="396362"/>
                    </a:cubicBezTo>
                    <a:cubicBezTo>
                      <a:pt x="415227" y="396362"/>
                      <a:pt x="413083" y="396362"/>
                      <a:pt x="410939" y="396362"/>
                    </a:cubicBezTo>
                    <a:cubicBezTo>
                      <a:pt x="410224" y="396362"/>
                      <a:pt x="408794" y="396362"/>
                      <a:pt x="407365" y="396362"/>
                    </a:cubicBezTo>
                    <a:cubicBezTo>
                      <a:pt x="402362" y="396362"/>
                      <a:pt x="398074" y="397077"/>
                      <a:pt x="393072" y="397791"/>
                    </a:cubicBezTo>
                    <a:cubicBezTo>
                      <a:pt x="391642" y="398505"/>
                      <a:pt x="390213" y="398505"/>
                      <a:pt x="388784" y="398505"/>
                    </a:cubicBezTo>
                    <a:cubicBezTo>
                      <a:pt x="388784" y="399219"/>
                      <a:pt x="388784" y="399219"/>
                      <a:pt x="388784" y="399219"/>
                    </a:cubicBezTo>
                    <a:cubicBezTo>
                      <a:pt x="387354" y="399219"/>
                      <a:pt x="385925" y="399933"/>
                      <a:pt x="384496" y="399933"/>
                    </a:cubicBezTo>
                    <a:cubicBezTo>
                      <a:pt x="384496" y="399933"/>
                      <a:pt x="384496" y="399933"/>
                      <a:pt x="383781" y="400647"/>
                    </a:cubicBezTo>
                    <a:cubicBezTo>
                      <a:pt x="382352" y="400647"/>
                      <a:pt x="380922" y="401362"/>
                      <a:pt x="379493" y="402076"/>
                    </a:cubicBezTo>
                    <a:cubicBezTo>
                      <a:pt x="379493" y="402076"/>
                      <a:pt x="379493" y="402076"/>
                      <a:pt x="21441" y="540624"/>
                    </a:cubicBezTo>
                    <a:cubicBezTo>
                      <a:pt x="20011" y="541338"/>
                      <a:pt x="17867" y="541338"/>
                      <a:pt x="15723" y="541338"/>
                    </a:cubicBezTo>
                    <a:cubicBezTo>
                      <a:pt x="12864" y="541338"/>
                      <a:pt x="10006" y="540624"/>
                      <a:pt x="7147" y="538481"/>
                    </a:cubicBezTo>
                    <a:cubicBezTo>
                      <a:pt x="2859" y="535625"/>
                      <a:pt x="0" y="530626"/>
                      <a:pt x="0" y="525626"/>
                    </a:cubicBezTo>
                    <a:cubicBezTo>
                      <a:pt x="0" y="525626"/>
                      <a:pt x="0" y="525626"/>
                      <a:pt x="0" y="209251"/>
                    </a:cubicBezTo>
                    <a:cubicBezTo>
                      <a:pt x="0" y="203538"/>
                      <a:pt x="3574" y="198538"/>
                      <a:pt x="7862" y="195682"/>
                    </a:cubicBezTo>
                    <a:cubicBezTo>
                      <a:pt x="7862" y="195682"/>
                      <a:pt x="7862" y="195682"/>
                      <a:pt x="310169" y="24282"/>
                    </a:cubicBezTo>
                    <a:cubicBezTo>
                      <a:pt x="311599" y="22853"/>
                      <a:pt x="313743" y="22139"/>
                      <a:pt x="315887" y="21425"/>
                    </a:cubicBezTo>
                    <a:cubicBezTo>
                      <a:pt x="316601" y="20711"/>
                      <a:pt x="317316" y="20711"/>
                      <a:pt x="318031" y="19997"/>
                    </a:cubicBezTo>
                    <a:cubicBezTo>
                      <a:pt x="318745" y="19283"/>
                      <a:pt x="320175" y="18568"/>
                      <a:pt x="320889" y="18568"/>
                    </a:cubicBezTo>
                    <a:cubicBezTo>
                      <a:pt x="322319" y="17854"/>
                      <a:pt x="323033" y="17140"/>
                      <a:pt x="324463" y="17140"/>
                    </a:cubicBezTo>
                    <a:cubicBezTo>
                      <a:pt x="325177" y="16426"/>
                      <a:pt x="325892" y="16426"/>
                      <a:pt x="326607" y="15712"/>
                    </a:cubicBezTo>
                    <a:cubicBezTo>
                      <a:pt x="328036" y="14998"/>
                      <a:pt x="329466" y="14998"/>
                      <a:pt x="330180" y="14283"/>
                    </a:cubicBezTo>
                    <a:cubicBezTo>
                      <a:pt x="330895" y="14283"/>
                      <a:pt x="331610" y="13569"/>
                      <a:pt x="332324" y="13569"/>
                    </a:cubicBezTo>
                    <a:cubicBezTo>
                      <a:pt x="333754" y="12855"/>
                      <a:pt x="335183" y="12141"/>
                      <a:pt x="336612" y="12141"/>
                    </a:cubicBezTo>
                    <a:cubicBezTo>
                      <a:pt x="336612" y="11427"/>
                      <a:pt x="337327" y="11427"/>
                      <a:pt x="338042" y="11427"/>
                    </a:cubicBezTo>
                    <a:cubicBezTo>
                      <a:pt x="339471" y="10713"/>
                      <a:pt x="340900" y="9998"/>
                      <a:pt x="342330" y="9998"/>
                    </a:cubicBezTo>
                    <a:cubicBezTo>
                      <a:pt x="343044" y="9284"/>
                      <a:pt x="343044" y="9284"/>
                      <a:pt x="343044" y="9284"/>
                    </a:cubicBezTo>
                    <a:cubicBezTo>
                      <a:pt x="345188" y="8570"/>
                      <a:pt x="346618" y="8570"/>
                      <a:pt x="348047" y="7856"/>
                    </a:cubicBezTo>
                    <a:cubicBezTo>
                      <a:pt x="348762" y="7856"/>
                      <a:pt x="348762" y="7856"/>
                      <a:pt x="348762" y="7856"/>
                    </a:cubicBezTo>
                    <a:cubicBezTo>
                      <a:pt x="360197" y="4285"/>
                      <a:pt x="370917" y="2143"/>
                      <a:pt x="382352" y="714"/>
                    </a:cubicBezTo>
                    <a:cubicBezTo>
                      <a:pt x="383066" y="714"/>
                      <a:pt x="383781" y="714"/>
                      <a:pt x="383781" y="714"/>
                    </a:cubicBezTo>
                    <a:cubicBezTo>
                      <a:pt x="385210" y="714"/>
                      <a:pt x="386640" y="714"/>
                      <a:pt x="387354" y="714"/>
                    </a:cubicBezTo>
                    <a:cubicBezTo>
                      <a:pt x="388784" y="714"/>
                      <a:pt x="389498" y="714"/>
                      <a:pt x="3902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EADD01C-7C5C-43E1-8072-FF87DF9C0F59}"/>
              </a:ext>
            </a:extLst>
          </p:cNvPr>
          <p:cNvGrpSpPr>
            <a:grpSpLocks noChangeAspect="1"/>
          </p:cNvGrpSpPr>
          <p:nvPr/>
        </p:nvGrpSpPr>
        <p:grpSpPr>
          <a:xfrm>
            <a:off x="10258891" y="2222505"/>
            <a:ext cx="533296" cy="533296"/>
            <a:chOff x="5272088" y="2605088"/>
            <a:chExt cx="1647825" cy="1647825"/>
          </a:xfrm>
        </p:grpSpPr>
        <p:sp>
          <p:nvSpPr>
            <p:cNvPr id="47" name="AutoShape 13">
              <a:extLst>
                <a:ext uri="{FF2B5EF4-FFF2-40B4-BE49-F238E27FC236}">
                  <a16:creationId xmlns:a16="http://schemas.microsoft.com/office/drawing/2014/main" id="{2D632092-DA61-48E1-A9D2-DF12DE6892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2088" y="2605088"/>
              <a:ext cx="1647825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4942738-2801-416F-9CDD-98DF759B7B60}"/>
                </a:ext>
              </a:extLst>
            </p:cNvPr>
            <p:cNvGrpSpPr/>
            <p:nvPr/>
          </p:nvGrpSpPr>
          <p:grpSpPr>
            <a:xfrm>
              <a:off x="5427663" y="2919413"/>
              <a:ext cx="1349376" cy="1100138"/>
              <a:chOff x="5427663" y="2919413"/>
              <a:chExt cx="1349376" cy="1100138"/>
            </a:xfrm>
          </p:grpSpPr>
          <p:sp>
            <p:nvSpPr>
              <p:cNvPr id="49" name="Freeform 13">
                <a:extLst>
                  <a:ext uri="{FF2B5EF4-FFF2-40B4-BE49-F238E27FC236}">
                    <a16:creationId xmlns:a16="http://schemas.microsoft.com/office/drawing/2014/main" id="{29C33277-0304-4257-B91D-117480216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7663" y="2955926"/>
                <a:ext cx="1349376" cy="849313"/>
              </a:xfrm>
              <a:custGeom>
                <a:avLst/>
                <a:gdLst>
                  <a:gd name="connsiteX0" fmla="*/ 1152884 w 1349376"/>
                  <a:gd name="connsiteY0" fmla="*/ 531812 h 849313"/>
                  <a:gd name="connsiteX1" fmla="*/ 1049646 w 1349376"/>
                  <a:gd name="connsiteY1" fmla="*/ 542587 h 849313"/>
                  <a:gd name="connsiteX2" fmla="*/ 985838 w 1349376"/>
                  <a:gd name="connsiteY2" fmla="*/ 596463 h 849313"/>
                  <a:gd name="connsiteX3" fmla="*/ 985838 w 1349376"/>
                  <a:gd name="connsiteY3" fmla="*/ 671889 h 849313"/>
                  <a:gd name="connsiteX4" fmla="*/ 985838 w 1349376"/>
                  <a:gd name="connsiteY4" fmla="*/ 734385 h 849313"/>
                  <a:gd name="connsiteX5" fmla="*/ 985838 w 1349376"/>
                  <a:gd name="connsiteY5" fmla="*/ 754499 h 849313"/>
                  <a:gd name="connsiteX6" fmla="*/ 1049646 w 1349376"/>
                  <a:gd name="connsiteY6" fmla="*/ 808375 h 849313"/>
                  <a:gd name="connsiteX7" fmla="*/ 1152884 w 1349376"/>
                  <a:gd name="connsiteY7" fmla="*/ 819150 h 849313"/>
                  <a:gd name="connsiteX8" fmla="*/ 1255406 w 1349376"/>
                  <a:gd name="connsiteY8" fmla="*/ 808375 h 849313"/>
                  <a:gd name="connsiteX9" fmla="*/ 1319213 w 1349376"/>
                  <a:gd name="connsiteY9" fmla="*/ 754499 h 849313"/>
                  <a:gd name="connsiteX10" fmla="*/ 1319213 w 1349376"/>
                  <a:gd name="connsiteY10" fmla="*/ 734385 h 849313"/>
                  <a:gd name="connsiteX11" fmla="*/ 1319213 w 1349376"/>
                  <a:gd name="connsiteY11" fmla="*/ 671889 h 849313"/>
                  <a:gd name="connsiteX12" fmla="*/ 1319213 w 1349376"/>
                  <a:gd name="connsiteY12" fmla="*/ 596463 h 849313"/>
                  <a:gd name="connsiteX13" fmla="*/ 1255406 w 1349376"/>
                  <a:gd name="connsiteY13" fmla="*/ 542587 h 849313"/>
                  <a:gd name="connsiteX14" fmla="*/ 1152884 w 1349376"/>
                  <a:gd name="connsiteY14" fmla="*/ 531812 h 849313"/>
                  <a:gd name="connsiteX15" fmla="*/ 197644 w 1349376"/>
                  <a:gd name="connsiteY15" fmla="*/ 531812 h 849313"/>
                  <a:gd name="connsiteX16" fmla="*/ 94676 w 1349376"/>
                  <a:gd name="connsiteY16" fmla="*/ 542587 h 849313"/>
                  <a:gd name="connsiteX17" fmla="*/ 31750 w 1349376"/>
                  <a:gd name="connsiteY17" fmla="*/ 596463 h 849313"/>
                  <a:gd name="connsiteX18" fmla="*/ 31750 w 1349376"/>
                  <a:gd name="connsiteY18" fmla="*/ 694876 h 849313"/>
                  <a:gd name="connsiteX19" fmla="*/ 31750 w 1349376"/>
                  <a:gd name="connsiteY19" fmla="*/ 747316 h 849313"/>
                  <a:gd name="connsiteX20" fmla="*/ 31750 w 1349376"/>
                  <a:gd name="connsiteY20" fmla="*/ 754499 h 849313"/>
                  <a:gd name="connsiteX21" fmla="*/ 94676 w 1349376"/>
                  <a:gd name="connsiteY21" fmla="*/ 808375 h 849313"/>
                  <a:gd name="connsiteX22" fmla="*/ 197644 w 1349376"/>
                  <a:gd name="connsiteY22" fmla="*/ 819150 h 849313"/>
                  <a:gd name="connsiteX23" fmla="*/ 299898 w 1349376"/>
                  <a:gd name="connsiteY23" fmla="*/ 808375 h 849313"/>
                  <a:gd name="connsiteX24" fmla="*/ 363538 w 1349376"/>
                  <a:gd name="connsiteY24" fmla="*/ 754499 h 849313"/>
                  <a:gd name="connsiteX25" fmla="*/ 363538 w 1349376"/>
                  <a:gd name="connsiteY25" fmla="*/ 717863 h 849313"/>
                  <a:gd name="connsiteX26" fmla="*/ 363538 w 1349376"/>
                  <a:gd name="connsiteY26" fmla="*/ 630225 h 849313"/>
                  <a:gd name="connsiteX27" fmla="*/ 363538 w 1349376"/>
                  <a:gd name="connsiteY27" fmla="*/ 605802 h 849313"/>
                  <a:gd name="connsiteX28" fmla="*/ 363538 w 1349376"/>
                  <a:gd name="connsiteY28" fmla="*/ 596463 h 849313"/>
                  <a:gd name="connsiteX29" fmla="*/ 352812 w 1349376"/>
                  <a:gd name="connsiteY29" fmla="*/ 568448 h 849313"/>
                  <a:gd name="connsiteX30" fmla="*/ 299898 w 1349376"/>
                  <a:gd name="connsiteY30" fmla="*/ 542587 h 849313"/>
                  <a:gd name="connsiteX31" fmla="*/ 197644 w 1349376"/>
                  <a:gd name="connsiteY31" fmla="*/ 531812 h 849313"/>
                  <a:gd name="connsiteX32" fmla="*/ 1152448 w 1349376"/>
                  <a:gd name="connsiteY32" fmla="*/ 501650 h 849313"/>
                  <a:gd name="connsiteX33" fmla="*/ 1262728 w 1349376"/>
                  <a:gd name="connsiteY33" fmla="*/ 513049 h 849313"/>
                  <a:gd name="connsiteX34" fmla="*/ 1304978 w 1349376"/>
                  <a:gd name="connsiteY34" fmla="*/ 528010 h 849313"/>
                  <a:gd name="connsiteX35" fmla="*/ 1308558 w 1349376"/>
                  <a:gd name="connsiteY35" fmla="*/ 530147 h 849313"/>
                  <a:gd name="connsiteX36" fmla="*/ 1349376 w 1349376"/>
                  <a:gd name="connsiteY36" fmla="*/ 597115 h 849313"/>
                  <a:gd name="connsiteX37" fmla="*/ 1349376 w 1349376"/>
                  <a:gd name="connsiteY37" fmla="*/ 677619 h 849313"/>
                  <a:gd name="connsiteX38" fmla="*/ 1349376 w 1349376"/>
                  <a:gd name="connsiteY38" fmla="*/ 753848 h 849313"/>
                  <a:gd name="connsiteX39" fmla="*/ 1262728 w 1349376"/>
                  <a:gd name="connsiteY39" fmla="*/ 837914 h 849313"/>
                  <a:gd name="connsiteX40" fmla="*/ 1152448 w 1349376"/>
                  <a:gd name="connsiteY40" fmla="*/ 849313 h 849313"/>
                  <a:gd name="connsiteX41" fmla="*/ 1042169 w 1349376"/>
                  <a:gd name="connsiteY41" fmla="*/ 837914 h 849313"/>
                  <a:gd name="connsiteX42" fmla="*/ 995622 w 1349376"/>
                  <a:gd name="connsiteY42" fmla="*/ 820104 h 849313"/>
                  <a:gd name="connsiteX43" fmla="*/ 954088 w 1349376"/>
                  <a:gd name="connsiteY43" fmla="*/ 753848 h 849313"/>
                  <a:gd name="connsiteX44" fmla="*/ 954088 w 1349376"/>
                  <a:gd name="connsiteY44" fmla="*/ 677619 h 849313"/>
                  <a:gd name="connsiteX45" fmla="*/ 954088 w 1349376"/>
                  <a:gd name="connsiteY45" fmla="*/ 597115 h 849313"/>
                  <a:gd name="connsiteX46" fmla="*/ 998487 w 1349376"/>
                  <a:gd name="connsiteY46" fmla="*/ 528722 h 849313"/>
                  <a:gd name="connsiteX47" fmla="*/ 1042169 w 1349376"/>
                  <a:gd name="connsiteY47" fmla="*/ 513049 h 849313"/>
                  <a:gd name="connsiteX48" fmla="*/ 1152448 w 1349376"/>
                  <a:gd name="connsiteY48" fmla="*/ 501650 h 849313"/>
                  <a:gd name="connsiteX49" fmla="*/ 197644 w 1349376"/>
                  <a:gd name="connsiteY49" fmla="*/ 501650 h 849313"/>
                  <a:gd name="connsiteX50" fmla="*/ 307924 w 1349376"/>
                  <a:gd name="connsiteY50" fmla="*/ 513049 h 849313"/>
                  <a:gd name="connsiteX51" fmla="*/ 336568 w 1349376"/>
                  <a:gd name="connsiteY51" fmla="*/ 521598 h 849313"/>
                  <a:gd name="connsiteX52" fmla="*/ 353754 w 1349376"/>
                  <a:gd name="connsiteY52" fmla="*/ 530147 h 849313"/>
                  <a:gd name="connsiteX53" fmla="*/ 380966 w 1349376"/>
                  <a:gd name="connsiteY53" fmla="*/ 553657 h 849313"/>
                  <a:gd name="connsiteX54" fmla="*/ 395288 w 1349376"/>
                  <a:gd name="connsiteY54" fmla="*/ 597115 h 849313"/>
                  <a:gd name="connsiteX55" fmla="*/ 395288 w 1349376"/>
                  <a:gd name="connsiteY55" fmla="*/ 604952 h 849313"/>
                  <a:gd name="connsiteX56" fmla="*/ 395288 w 1349376"/>
                  <a:gd name="connsiteY56" fmla="*/ 632736 h 849313"/>
                  <a:gd name="connsiteX57" fmla="*/ 395288 w 1349376"/>
                  <a:gd name="connsiteY57" fmla="*/ 753848 h 849313"/>
                  <a:gd name="connsiteX58" fmla="*/ 307924 w 1349376"/>
                  <a:gd name="connsiteY58" fmla="*/ 837914 h 849313"/>
                  <a:gd name="connsiteX59" fmla="*/ 197644 w 1349376"/>
                  <a:gd name="connsiteY59" fmla="*/ 849313 h 849313"/>
                  <a:gd name="connsiteX60" fmla="*/ 87365 w 1349376"/>
                  <a:gd name="connsiteY60" fmla="*/ 837914 h 849313"/>
                  <a:gd name="connsiteX61" fmla="*/ 40818 w 1349376"/>
                  <a:gd name="connsiteY61" fmla="*/ 820104 h 849313"/>
                  <a:gd name="connsiteX62" fmla="*/ 0 w 1349376"/>
                  <a:gd name="connsiteY62" fmla="*/ 753848 h 849313"/>
                  <a:gd name="connsiteX63" fmla="*/ 0 w 1349376"/>
                  <a:gd name="connsiteY63" fmla="*/ 703266 h 849313"/>
                  <a:gd name="connsiteX64" fmla="*/ 0 w 1349376"/>
                  <a:gd name="connsiteY64" fmla="*/ 597115 h 849313"/>
                  <a:gd name="connsiteX65" fmla="*/ 30077 w 1349376"/>
                  <a:gd name="connsiteY65" fmla="*/ 537984 h 849313"/>
                  <a:gd name="connsiteX66" fmla="*/ 87365 w 1349376"/>
                  <a:gd name="connsiteY66" fmla="*/ 513049 h 849313"/>
                  <a:gd name="connsiteX67" fmla="*/ 197644 w 1349376"/>
                  <a:gd name="connsiteY67" fmla="*/ 501650 h 849313"/>
                  <a:gd name="connsiteX68" fmla="*/ 771525 w 1349376"/>
                  <a:gd name="connsiteY68" fmla="*/ 0 h 849313"/>
                  <a:gd name="connsiteX69" fmla="*/ 1153110 w 1349376"/>
                  <a:gd name="connsiteY69" fmla="*/ 27142 h 849313"/>
                  <a:gd name="connsiteX70" fmla="*/ 1155254 w 1349376"/>
                  <a:gd name="connsiteY70" fmla="*/ 27856 h 849313"/>
                  <a:gd name="connsiteX71" fmla="*/ 1155968 w 1349376"/>
                  <a:gd name="connsiteY71" fmla="*/ 27856 h 849313"/>
                  <a:gd name="connsiteX72" fmla="*/ 1158112 w 1349376"/>
                  <a:gd name="connsiteY72" fmla="*/ 28570 h 849313"/>
                  <a:gd name="connsiteX73" fmla="*/ 1158827 w 1349376"/>
                  <a:gd name="connsiteY73" fmla="*/ 28570 h 849313"/>
                  <a:gd name="connsiteX74" fmla="*/ 1160970 w 1349376"/>
                  <a:gd name="connsiteY74" fmla="*/ 29999 h 849313"/>
                  <a:gd name="connsiteX75" fmla="*/ 1161685 w 1349376"/>
                  <a:gd name="connsiteY75" fmla="*/ 30713 h 849313"/>
                  <a:gd name="connsiteX76" fmla="*/ 1163114 w 1349376"/>
                  <a:gd name="connsiteY76" fmla="*/ 32142 h 849313"/>
                  <a:gd name="connsiteX77" fmla="*/ 1163829 w 1349376"/>
                  <a:gd name="connsiteY77" fmla="*/ 32856 h 849313"/>
                  <a:gd name="connsiteX78" fmla="*/ 1164543 w 1349376"/>
                  <a:gd name="connsiteY78" fmla="*/ 34285 h 849313"/>
                  <a:gd name="connsiteX79" fmla="*/ 1165258 w 1349376"/>
                  <a:gd name="connsiteY79" fmla="*/ 34999 h 849313"/>
                  <a:gd name="connsiteX80" fmla="*/ 1165972 w 1349376"/>
                  <a:gd name="connsiteY80" fmla="*/ 36427 h 849313"/>
                  <a:gd name="connsiteX81" fmla="*/ 1166687 w 1349376"/>
                  <a:gd name="connsiteY81" fmla="*/ 37142 h 849313"/>
                  <a:gd name="connsiteX82" fmla="*/ 1166687 w 1349376"/>
                  <a:gd name="connsiteY82" fmla="*/ 37856 h 849313"/>
                  <a:gd name="connsiteX83" fmla="*/ 1320321 w 1349376"/>
                  <a:gd name="connsiteY83" fmla="*/ 477128 h 849313"/>
                  <a:gd name="connsiteX84" fmla="*/ 1330325 w 1349376"/>
                  <a:gd name="connsiteY84" fmla="*/ 505699 h 849313"/>
                  <a:gd name="connsiteX85" fmla="*/ 1323894 w 1349376"/>
                  <a:gd name="connsiteY85" fmla="*/ 502128 h 849313"/>
                  <a:gd name="connsiteX86" fmla="*/ 1290309 w 1349376"/>
                  <a:gd name="connsiteY86" fmla="*/ 487128 h 849313"/>
                  <a:gd name="connsiteX87" fmla="*/ 1151681 w 1349376"/>
                  <a:gd name="connsiteY87" fmla="*/ 90711 h 849313"/>
                  <a:gd name="connsiteX88" fmla="*/ 1013053 w 1349376"/>
                  <a:gd name="connsiteY88" fmla="*/ 487842 h 849313"/>
                  <a:gd name="connsiteX89" fmla="*/ 973036 w 1349376"/>
                  <a:gd name="connsiteY89" fmla="*/ 506413 h 849313"/>
                  <a:gd name="connsiteX90" fmla="*/ 983040 w 1349376"/>
                  <a:gd name="connsiteY90" fmla="*/ 477842 h 849313"/>
                  <a:gd name="connsiteX91" fmla="*/ 1128814 w 1349376"/>
                  <a:gd name="connsiteY91" fmla="*/ 59998 h 849313"/>
                  <a:gd name="connsiteX92" fmla="*/ 771525 w 1349376"/>
                  <a:gd name="connsiteY92" fmla="*/ 85712 h 849313"/>
                  <a:gd name="connsiteX93" fmla="*/ 780100 w 1349376"/>
                  <a:gd name="connsiteY93" fmla="*/ 53570 h 849313"/>
                  <a:gd name="connsiteX94" fmla="*/ 931590 w 1349376"/>
                  <a:gd name="connsiteY94" fmla="*/ 42856 h 849313"/>
                  <a:gd name="connsiteX95" fmla="*/ 780100 w 1349376"/>
                  <a:gd name="connsiteY95" fmla="*/ 32142 h 849313"/>
                  <a:gd name="connsiteX96" fmla="*/ 771525 w 1349376"/>
                  <a:gd name="connsiteY96" fmla="*/ 0 h 849313"/>
                  <a:gd name="connsiteX97" fmla="*/ 566738 w 1349376"/>
                  <a:gd name="connsiteY97" fmla="*/ 0 h 849313"/>
                  <a:gd name="connsiteX98" fmla="*/ 558156 w 1349376"/>
                  <a:gd name="connsiteY98" fmla="*/ 32176 h 849313"/>
                  <a:gd name="connsiteX99" fmla="*/ 406537 w 1349376"/>
                  <a:gd name="connsiteY99" fmla="*/ 42902 h 849313"/>
                  <a:gd name="connsiteX100" fmla="*/ 558156 w 1349376"/>
                  <a:gd name="connsiteY100" fmla="*/ 53627 h 849313"/>
                  <a:gd name="connsiteX101" fmla="*/ 566738 w 1349376"/>
                  <a:gd name="connsiteY101" fmla="*/ 85804 h 849313"/>
                  <a:gd name="connsiteX102" fmla="*/ 209147 w 1349376"/>
                  <a:gd name="connsiteY102" fmla="*/ 60063 h 849313"/>
                  <a:gd name="connsiteX103" fmla="*/ 355044 w 1349376"/>
                  <a:gd name="connsiteY103" fmla="*/ 477641 h 849313"/>
                  <a:gd name="connsiteX104" fmla="*/ 362196 w 1349376"/>
                  <a:gd name="connsiteY104" fmla="*/ 498377 h 849313"/>
                  <a:gd name="connsiteX105" fmla="*/ 323576 w 1349376"/>
                  <a:gd name="connsiteY105" fmla="*/ 484076 h 849313"/>
                  <a:gd name="connsiteX106" fmla="*/ 186261 w 1349376"/>
                  <a:gd name="connsiteY106" fmla="*/ 90809 h 849313"/>
                  <a:gd name="connsiteX107" fmla="*/ 46801 w 1349376"/>
                  <a:gd name="connsiteY107" fmla="*/ 488366 h 849313"/>
                  <a:gd name="connsiteX108" fmla="*/ 45370 w 1349376"/>
                  <a:gd name="connsiteY108" fmla="*/ 493372 h 849313"/>
                  <a:gd name="connsiteX109" fmla="*/ 3175 w 1349376"/>
                  <a:gd name="connsiteY109" fmla="*/ 519113 h 849313"/>
                  <a:gd name="connsiteX110" fmla="*/ 17478 w 1349376"/>
                  <a:gd name="connsiteY110" fmla="*/ 478356 h 849313"/>
                  <a:gd name="connsiteX111" fmla="*/ 171242 w 1349376"/>
                  <a:gd name="connsiteY111" fmla="*/ 37897 h 849313"/>
                  <a:gd name="connsiteX112" fmla="*/ 171242 w 1349376"/>
                  <a:gd name="connsiteY112" fmla="*/ 37182 h 849313"/>
                  <a:gd name="connsiteX113" fmla="*/ 171958 w 1349376"/>
                  <a:gd name="connsiteY113" fmla="*/ 36466 h 849313"/>
                  <a:gd name="connsiteX114" fmla="*/ 172673 w 1349376"/>
                  <a:gd name="connsiteY114" fmla="*/ 35036 h 849313"/>
                  <a:gd name="connsiteX115" fmla="*/ 173388 w 1349376"/>
                  <a:gd name="connsiteY115" fmla="*/ 34321 h 849313"/>
                  <a:gd name="connsiteX116" fmla="*/ 174103 w 1349376"/>
                  <a:gd name="connsiteY116" fmla="*/ 32891 h 849313"/>
                  <a:gd name="connsiteX117" fmla="*/ 174818 w 1349376"/>
                  <a:gd name="connsiteY117" fmla="*/ 32176 h 849313"/>
                  <a:gd name="connsiteX118" fmla="*/ 176249 w 1349376"/>
                  <a:gd name="connsiteY118" fmla="*/ 30746 h 849313"/>
                  <a:gd name="connsiteX119" fmla="*/ 176964 w 1349376"/>
                  <a:gd name="connsiteY119" fmla="*/ 30031 h 849313"/>
                  <a:gd name="connsiteX120" fmla="*/ 179109 w 1349376"/>
                  <a:gd name="connsiteY120" fmla="*/ 28601 h 849313"/>
                  <a:gd name="connsiteX121" fmla="*/ 179825 w 1349376"/>
                  <a:gd name="connsiteY121" fmla="*/ 28601 h 849313"/>
                  <a:gd name="connsiteX122" fmla="*/ 181970 w 1349376"/>
                  <a:gd name="connsiteY122" fmla="*/ 27886 h 849313"/>
                  <a:gd name="connsiteX123" fmla="*/ 182685 w 1349376"/>
                  <a:gd name="connsiteY123" fmla="*/ 27886 h 849313"/>
                  <a:gd name="connsiteX124" fmla="*/ 184831 w 1349376"/>
                  <a:gd name="connsiteY124" fmla="*/ 27171 h 849313"/>
                  <a:gd name="connsiteX125" fmla="*/ 566738 w 1349376"/>
                  <a:gd name="connsiteY125" fmla="*/ 0 h 84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1349376" h="849313">
                    <a:moveTo>
                      <a:pt x="1152884" y="531812"/>
                    </a:moveTo>
                    <a:cubicBezTo>
                      <a:pt x="1114170" y="531812"/>
                      <a:pt x="1077606" y="535404"/>
                      <a:pt x="1049646" y="542587"/>
                    </a:cubicBezTo>
                    <a:cubicBezTo>
                      <a:pt x="1033873" y="546179"/>
                      <a:pt x="985838" y="557673"/>
                      <a:pt x="985838" y="596463"/>
                    </a:cubicBezTo>
                    <a:cubicBezTo>
                      <a:pt x="985838" y="627352"/>
                      <a:pt x="985838" y="651776"/>
                      <a:pt x="985838" y="671889"/>
                    </a:cubicBezTo>
                    <a:cubicBezTo>
                      <a:pt x="985838" y="702778"/>
                      <a:pt x="985838" y="722174"/>
                      <a:pt x="985838" y="734385"/>
                    </a:cubicBezTo>
                    <a:cubicBezTo>
                      <a:pt x="985838" y="754499"/>
                      <a:pt x="985838" y="754499"/>
                      <a:pt x="985838" y="754499"/>
                    </a:cubicBezTo>
                    <a:cubicBezTo>
                      <a:pt x="985838" y="792571"/>
                      <a:pt x="1033873" y="804783"/>
                      <a:pt x="1049646" y="808375"/>
                    </a:cubicBezTo>
                    <a:cubicBezTo>
                      <a:pt x="1077606" y="815558"/>
                      <a:pt x="1114170" y="819150"/>
                      <a:pt x="1152884" y="819150"/>
                    </a:cubicBezTo>
                    <a:cubicBezTo>
                      <a:pt x="1190882" y="819150"/>
                      <a:pt x="1227446" y="815558"/>
                      <a:pt x="1255406" y="808375"/>
                    </a:cubicBezTo>
                    <a:cubicBezTo>
                      <a:pt x="1271179" y="804783"/>
                      <a:pt x="1319213" y="792571"/>
                      <a:pt x="1319213" y="754499"/>
                    </a:cubicBezTo>
                    <a:lnTo>
                      <a:pt x="1319213" y="734385"/>
                    </a:lnTo>
                    <a:cubicBezTo>
                      <a:pt x="1319213" y="734385"/>
                      <a:pt x="1319213" y="734385"/>
                      <a:pt x="1319213" y="671889"/>
                    </a:cubicBezTo>
                    <a:cubicBezTo>
                      <a:pt x="1319213" y="671889"/>
                      <a:pt x="1319213" y="671889"/>
                      <a:pt x="1319213" y="596463"/>
                    </a:cubicBezTo>
                    <a:cubicBezTo>
                      <a:pt x="1319213" y="557673"/>
                      <a:pt x="1271179" y="546179"/>
                      <a:pt x="1255406" y="542587"/>
                    </a:cubicBezTo>
                    <a:cubicBezTo>
                      <a:pt x="1227446" y="535404"/>
                      <a:pt x="1190882" y="531812"/>
                      <a:pt x="1152884" y="531812"/>
                    </a:cubicBezTo>
                    <a:close/>
                    <a:moveTo>
                      <a:pt x="197644" y="531812"/>
                    </a:moveTo>
                    <a:cubicBezTo>
                      <a:pt x="159031" y="531812"/>
                      <a:pt x="122563" y="535404"/>
                      <a:pt x="94676" y="542587"/>
                    </a:cubicBezTo>
                    <a:cubicBezTo>
                      <a:pt x="78944" y="546179"/>
                      <a:pt x="31750" y="557673"/>
                      <a:pt x="31750" y="596463"/>
                    </a:cubicBezTo>
                    <a:cubicBezTo>
                      <a:pt x="31750" y="640282"/>
                      <a:pt x="31750" y="671889"/>
                      <a:pt x="31750" y="694876"/>
                    </a:cubicBezTo>
                    <a:cubicBezTo>
                      <a:pt x="31750" y="725047"/>
                      <a:pt x="31750" y="740132"/>
                      <a:pt x="31750" y="747316"/>
                    </a:cubicBezTo>
                    <a:cubicBezTo>
                      <a:pt x="31750" y="754499"/>
                      <a:pt x="31750" y="754499"/>
                      <a:pt x="31750" y="754499"/>
                    </a:cubicBezTo>
                    <a:cubicBezTo>
                      <a:pt x="31750" y="792571"/>
                      <a:pt x="78944" y="804783"/>
                      <a:pt x="94676" y="808375"/>
                    </a:cubicBezTo>
                    <a:cubicBezTo>
                      <a:pt x="122563" y="815558"/>
                      <a:pt x="159031" y="819150"/>
                      <a:pt x="197644" y="819150"/>
                    </a:cubicBezTo>
                    <a:cubicBezTo>
                      <a:pt x="235542" y="819150"/>
                      <a:pt x="272011" y="815558"/>
                      <a:pt x="299898" y="808375"/>
                    </a:cubicBezTo>
                    <a:cubicBezTo>
                      <a:pt x="315629" y="804783"/>
                      <a:pt x="363538" y="792571"/>
                      <a:pt x="363538" y="754499"/>
                    </a:cubicBezTo>
                    <a:lnTo>
                      <a:pt x="363538" y="717863"/>
                    </a:lnTo>
                    <a:cubicBezTo>
                      <a:pt x="363538" y="717863"/>
                      <a:pt x="363538" y="717863"/>
                      <a:pt x="363538" y="630225"/>
                    </a:cubicBezTo>
                    <a:cubicBezTo>
                      <a:pt x="363538" y="630225"/>
                      <a:pt x="363538" y="630225"/>
                      <a:pt x="363538" y="605802"/>
                    </a:cubicBezTo>
                    <a:cubicBezTo>
                      <a:pt x="363538" y="605802"/>
                      <a:pt x="363538" y="605802"/>
                      <a:pt x="363538" y="596463"/>
                    </a:cubicBezTo>
                    <a:cubicBezTo>
                      <a:pt x="363538" y="584970"/>
                      <a:pt x="359248" y="575631"/>
                      <a:pt x="352812" y="568448"/>
                    </a:cubicBezTo>
                    <a:cubicBezTo>
                      <a:pt x="337796" y="551207"/>
                      <a:pt x="311339" y="544742"/>
                      <a:pt x="299898" y="542587"/>
                    </a:cubicBezTo>
                    <a:cubicBezTo>
                      <a:pt x="272011" y="535404"/>
                      <a:pt x="235542" y="531812"/>
                      <a:pt x="197644" y="531812"/>
                    </a:cubicBezTo>
                    <a:close/>
                    <a:moveTo>
                      <a:pt x="1152448" y="501650"/>
                    </a:moveTo>
                    <a:cubicBezTo>
                      <a:pt x="1193266" y="501650"/>
                      <a:pt x="1232652" y="505925"/>
                      <a:pt x="1262728" y="513049"/>
                    </a:cubicBezTo>
                    <a:cubicBezTo>
                      <a:pt x="1271321" y="514474"/>
                      <a:pt x="1287792" y="518748"/>
                      <a:pt x="1304978" y="528010"/>
                    </a:cubicBezTo>
                    <a:cubicBezTo>
                      <a:pt x="1305694" y="528722"/>
                      <a:pt x="1307126" y="529435"/>
                      <a:pt x="1308558" y="530147"/>
                    </a:cubicBezTo>
                    <a:cubicBezTo>
                      <a:pt x="1335054" y="545820"/>
                      <a:pt x="1349376" y="569330"/>
                      <a:pt x="1349376" y="597115"/>
                    </a:cubicBezTo>
                    <a:cubicBezTo>
                      <a:pt x="1349376" y="630599"/>
                      <a:pt x="1349376" y="656959"/>
                      <a:pt x="1349376" y="677619"/>
                    </a:cubicBezTo>
                    <a:cubicBezTo>
                      <a:pt x="1349376" y="753848"/>
                      <a:pt x="1349376" y="753848"/>
                      <a:pt x="1349376" y="753848"/>
                    </a:cubicBezTo>
                    <a:cubicBezTo>
                      <a:pt x="1349376" y="782345"/>
                      <a:pt x="1334338" y="820104"/>
                      <a:pt x="1262728" y="837914"/>
                    </a:cubicBezTo>
                    <a:cubicBezTo>
                      <a:pt x="1232652" y="845039"/>
                      <a:pt x="1193266" y="849313"/>
                      <a:pt x="1152448" y="849313"/>
                    </a:cubicBezTo>
                    <a:cubicBezTo>
                      <a:pt x="1110914" y="849313"/>
                      <a:pt x="1072245" y="845039"/>
                      <a:pt x="1042169" y="837914"/>
                    </a:cubicBezTo>
                    <a:cubicBezTo>
                      <a:pt x="1032859" y="835777"/>
                      <a:pt x="1013525" y="830790"/>
                      <a:pt x="995622" y="820104"/>
                    </a:cubicBezTo>
                    <a:cubicBezTo>
                      <a:pt x="969126" y="805143"/>
                      <a:pt x="954088" y="780920"/>
                      <a:pt x="954088" y="753848"/>
                    </a:cubicBezTo>
                    <a:cubicBezTo>
                      <a:pt x="954088" y="722502"/>
                      <a:pt x="954088" y="697567"/>
                      <a:pt x="954088" y="677619"/>
                    </a:cubicBezTo>
                    <a:cubicBezTo>
                      <a:pt x="954088" y="597115"/>
                      <a:pt x="954088" y="597115"/>
                      <a:pt x="954088" y="597115"/>
                    </a:cubicBezTo>
                    <a:cubicBezTo>
                      <a:pt x="954088" y="575030"/>
                      <a:pt x="962681" y="547958"/>
                      <a:pt x="998487" y="528722"/>
                    </a:cubicBezTo>
                    <a:cubicBezTo>
                      <a:pt x="1009944" y="522310"/>
                      <a:pt x="1024266" y="516611"/>
                      <a:pt x="1042169" y="513049"/>
                    </a:cubicBezTo>
                    <a:cubicBezTo>
                      <a:pt x="1072245" y="505925"/>
                      <a:pt x="1110914" y="501650"/>
                      <a:pt x="1152448" y="501650"/>
                    </a:cubicBezTo>
                    <a:close/>
                    <a:moveTo>
                      <a:pt x="197644" y="501650"/>
                    </a:moveTo>
                    <a:cubicBezTo>
                      <a:pt x="238462" y="501650"/>
                      <a:pt x="277848" y="505925"/>
                      <a:pt x="307924" y="513049"/>
                    </a:cubicBezTo>
                    <a:cubicBezTo>
                      <a:pt x="314369" y="514474"/>
                      <a:pt x="325110" y="516611"/>
                      <a:pt x="336568" y="521598"/>
                    </a:cubicBezTo>
                    <a:cubicBezTo>
                      <a:pt x="342297" y="523735"/>
                      <a:pt x="348026" y="526585"/>
                      <a:pt x="353754" y="530147"/>
                    </a:cubicBezTo>
                    <a:cubicBezTo>
                      <a:pt x="365212" y="536559"/>
                      <a:pt x="374521" y="544396"/>
                      <a:pt x="380966" y="553657"/>
                    </a:cubicBezTo>
                    <a:cubicBezTo>
                      <a:pt x="390276" y="565768"/>
                      <a:pt x="395288" y="580729"/>
                      <a:pt x="395288" y="597115"/>
                    </a:cubicBezTo>
                    <a:cubicBezTo>
                      <a:pt x="395288" y="599252"/>
                      <a:pt x="395288" y="602102"/>
                      <a:pt x="395288" y="604952"/>
                    </a:cubicBezTo>
                    <a:cubicBezTo>
                      <a:pt x="395288" y="614926"/>
                      <a:pt x="395288" y="624187"/>
                      <a:pt x="395288" y="632736"/>
                    </a:cubicBezTo>
                    <a:cubicBezTo>
                      <a:pt x="395288" y="753848"/>
                      <a:pt x="395288" y="753848"/>
                      <a:pt x="395288" y="753848"/>
                    </a:cubicBezTo>
                    <a:cubicBezTo>
                      <a:pt x="395288" y="782345"/>
                      <a:pt x="380250" y="820104"/>
                      <a:pt x="307924" y="837914"/>
                    </a:cubicBezTo>
                    <a:cubicBezTo>
                      <a:pt x="277848" y="845039"/>
                      <a:pt x="238462" y="849313"/>
                      <a:pt x="197644" y="849313"/>
                    </a:cubicBezTo>
                    <a:cubicBezTo>
                      <a:pt x="156110" y="849313"/>
                      <a:pt x="117441" y="845039"/>
                      <a:pt x="87365" y="837914"/>
                    </a:cubicBezTo>
                    <a:cubicBezTo>
                      <a:pt x="78055" y="835777"/>
                      <a:pt x="58721" y="830790"/>
                      <a:pt x="40818" y="820104"/>
                    </a:cubicBezTo>
                    <a:cubicBezTo>
                      <a:pt x="15038" y="805143"/>
                      <a:pt x="0" y="780920"/>
                      <a:pt x="0" y="753848"/>
                    </a:cubicBezTo>
                    <a:cubicBezTo>
                      <a:pt x="0" y="734613"/>
                      <a:pt x="0" y="717515"/>
                      <a:pt x="0" y="703266"/>
                    </a:cubicBezTo>
                    <a:cubicBezTo>
                      <a:pt x="0" y="597115"/>
                      <a:pt x="0" y="597115"/>
                      <a:pt x="0" y="597115"/>
                    </a:cubicBezTo>
                    <a:cubicBezTo>
                      <a:pt x="0" y="578592"/>
                      <a:pt x="5729" y="556507"/>
                      <a:pt x="30077" y="537984"/>
                    </a:cubicBezTo>
                    <a:cubicBezTo>
                      <a:pt x="42966" y="528010"/>
                      <a:pt x="61585" y="518748"/>
                      <a:pt x="87365" y="513049"/>
                    </a:cubicBezTo>
                    <a:cubicBezTo>
                      <a:pt x="117441" y="505925"/>
                      <a:pt x="156110" y="501650"/>
                      <a:pt x="197644" y="501650"/>
                    </a:cubicBezTo>
                    <a:close/>
                    <a:moveTo>
                      <a:pt x="771525" y="0"/>
                    </a:moveTo>
                    <a:cubicBezTo>
                      <a:pt x="771525" y="0"/>
                      <a:pt x="771525" y="0"/>
                      <a:pt x="1153110" y="27142"/>
                    </a:cubicBezTo>
                    <a:cubicBezTo>
                      <a:pt x="1153824" y="27142"/>
                      <a:pt x="1154539" y="27856"/>
                      <a:pt x="1155254" y="27856"/>
                    </a:cubicBezTo>
                    <a:cubicBezTo>
                      <a:pt x="1155968" y="27856"/>
                      <a:pt x="1155968" y="27856"/>
                      <a:pt x="1155968" y="27856"/>
                    </a:cubicBezTo>
                    <a:cubicBezTo>
                      <a:pt x="1156683" y="27856"/>
                      <a:pt x="1157397" y="28570"/>
                      <a:pt x="1158112" y="28570"/>
                    </a:cubicBezTo>
                    <a:cubicBezTo>
                      <a:pt x="1158112" y="28570"/>
                      <a:pt x="1158827" y="28570"/>
                      <a:pt x="1158827" y="28570"/>
                    </a:cubicBezTo>
                    <a:cubicBezTo>
                      <a:pt x="1159541" y="29285"/>
                      <a:pt x="1160256" y="29999"/>
                      <a:pt x="1160970" y="29999"/>
                    </a:cubicBezTo>
                    <a:cubicBezTo>
                      <a:pt x="1160970" y="30713"/>
                      <a:pt x="1161685" y="30713"/>
                      <a:pt x="1161685" y="30713"/>
                    </a:cubicBezTo>
                    <a:cubicBezTo>
                      <a:pt x="1162399" y="31427"/>
                      <a:pt x="1162399" y="31427"/>
                      <a:pt x="1163114" y="32142"/>
                    </a:cubicBezTo>
                    <a:cubicBezTo>
                      <a:pt x="1163114" y="32142"/>
                      <a:pt x="1163829" y="32142"/>
                      <a:pt x="1163829" y="32856"/>
                    </a:cubicBezTo>
                    <a:cubicBezTo>
                      <a:pt x="1163829" y="32856"/>
                      <a:pt x="1164543" y="33570"/>
                      <a:pt x="1164543" y="34285"/>
                    </a:cubicBezTo>
                    <a:cubicBezTo>
                      <a:pt x="1165258" y="34285"/>
                      <a:pt x="1165258" y="34999"/>
                      <a:pt x="1165258" y="34999"/>
                    </a:cubicBezTo>
                    <a:cubicBezTo>
                      <a:pt x="1165258" y="35713"/>
                      <a:pt x="1165972" y="35713"/>
                      <a:pt x="1165972" y="36427"/>
                    </a:cubicBezTo>
                    <a:cubicBezTo>
                      <a:pt x="1165972" y="36427"/>
                      <a:pt x="1166687" y="37142"/>
                      <a:pt x="1166687" y="37142"/>
                    </a:cubicBezTo>
                    <a:cubicBezTo>
                      <a:pt x="1166687" y="37856"/>
                      <a:pt x="1166687" y="37856"/>
                      <a:pt x="1166687" y="37856"/>
                    </a:cubicBezTo>
                    <a:cubicBezTo>
                      <a:pt x="1166687" y="37856"/>
                      <a:pt x="1166687" y="37856"/>
                      <a:pt x="1320321" y="477128"/>
                    </a:cubicBezTo>
                    <a:cubicBezTo>
                      <a:pt x="1320321" y="477128"/>
                      <a:pt x="1320321" y="477128"/>
                      <a:pt x="1330325" y="505699"/>
                    </a:cubicBezTo>
                    <a:cubicBezTo>
                      <a:pt x="1328181" y="504985"/>
                      <a:pt x="1326038" y="503556"/>
                      <a:pt x="1323894" y="502128"/>
                    </a:cubicBezTo>
                    <a:cubicBezTo>
                      <a:pt x="1312461" y="494985"/>
                      <a:pt x="1300313" y="489985"/>
                      <a:pt x="1290309" y="487128"/>
                    </a:cubicBezTo>
                    <a:cubicBezTo>
                      <a:pt x="1290309" y="487128"/>
                      <a:pt x="1290309" y="487128"/>
                      <a:pt x="1151681" y="90711"/>
                    </a:cubicBezTo>
                    <a:cubicBezTo>
                      <a:pt x="1151681" y="90711"/>
                      <a:pt x="1151681" y="90711"/>
                      <a:pt x="1013053" y="487842"/>
                    </a:cubicBezTo>
                    <a:cubicBezTo>
                      <a:pt x="998046" y="492842"/>
                      <a:pt x="984469" y="499270"/>
                      <a:pt x="973036" y="506413"/>
                    </a:cubicBezTo>
                    <a:cubicBezTo>
                      <a:pt x="973036" y="506413"/>
                      <a:pt x="973036" y="506413"/>
                      <a:pt x="983040" y="477842"/>
                    </a:cubicBezTo>
                    <a:cubicBezTo>
                      <a:pt x="983040" y="477842"/>
                      <a:pt x="983040" y="477842"/>
                      <a:pt x="1128814" y="59998"/>
                    </a:cubicBezTo>
                    <a:cubicBezTo>
                      <a:pt x="1128814" y="59998"/>
                      <a:pt x="1128814" y="59998"/>
                      <a:pt x="771525" y="85712"/>
                    </a:cubicBezTo>
                    <a:cubicBezTo>
                      <a:pt x="775812" y="75712"/>
                      <a:pt x="778671" y="64998"/>
                      <a:pt x="780100" y="53570"/>
                    </a:cubicBezTo>
                    <a:cubicBezTo>
                      <a:pt x="780100" y="53570"/>
                      <a:pt x="780100" y="53570"/>
                      <a:pt x="931590" y="42856"/>
                    </a:cubicBezTo>
                    <a:cubicBezTo>
                      <a:pt x="931590" y="42856"/>
                      <a:pt x="931590" y="42856"/>
                      <a:pt x="780100" y="32142"/>
                    </a:cubicBezTo>
                    <a:cubicBezTo>
                      <a:pt x="778671" y="20714"/>
                      <a:pt x="775812" y="10000"/>
                      <a:pt x="771525" y="0"/>
                    </a:cubicBezTo>
                    <a:close/>
                    <a:moveTo>
                      <a:pt x="566738" y="0"/>
                    </a:moveTo>
                    <a:cubicBezTo>
                      <a:pt x="562447" y="10010"/>
                      <a:pt x="559586" y="20736"/>
                      <a:pt x="558156" y="32176"/>
                    </a:cubicBezTo>
                    <a:cubicBezTo>
                      <a:pt x="558156" y="32176"/>
                      <a:pt x="558156" y="32176"/>
                      <a:pt x="406537" y="42902"/>
                    </a:cubicBezTo>
                    <a:cubicBezTo>
                      <a:pt x="406537" y="42902"/>
                      <a:pt x="406537" y="42902"/>
                      <a:pt x="558156" y="53627"/>
                    </a:cubicBezTo>
                    <a:cubicBezTo>
                      <a:pt x="559586" y="65068"/>
                      <a:pt x="562447" y="75793"/>
                      <a:pt x="566738" y="85804"/>
                    </a:cubicBezTo>
                    <a:cubicBezTo>
                      <a:pt x="566738" y="85804"/>
                      <a:pt x="566738" y="85804"/>
                      <a:pt x="209147" y="60063"/>
                    </a:cubicBezTo>
                    <a:cubicBezTo>
                      <a:pt x="209147" y="60063"/>
                      <a:pt x="209147" y="60063"/>
                      <a:pt x="355044" y="477641"/>
                    </a:cubicBezTo>
                    <a:cubicBezTo>
                      <a:pt x="355044" y="477641"/>
                      <a:pt x="355044" y="477641"/>
                      <a:pt x="362196" y="498377"/>
                    </a:cubicBezTo>
                    <a:cubicBezTo>
                      <a:pt x="347177" y="490512"/>
                      <a:pt x="333589" y="486221"/>
                      <a:pt x="323576" y="484076"/>
                    </a:cubicBezTo>
                    <a:cubicBezTo>
                      <a:pt x="323576" y="484076"/>
                      <a:pt x="323576" y="484076"/>
                      <a:pt x="186261" y="90809"/>
                    </a:cubicBezTo>
                    <a:cubicBezTo>
                      <a:pt x="186261" y="90809"/>
                      <a:pt x="186261" y="90809"/>
                      <a:pt x="46801" y="488366"/>
                    </a:cubicBezTo>
                    <a:cubicBezTo>
                      <a:pt x="46801" y="488366"/>
                      <a:pt x="46801" y="488366"/>
                      <a:pt x="45370" y="493372"/>
                    </a:cubicBezTo>
                    <a:cubicBezTo>
                      <a:pt x="28921" y="499807"/>
                      <a:pt x="14618" y="509103"/>
                      <a:pt x="3175" y="519113"/>
                    </a:cubicBezTo>
                    <a:cubicBezTo>
                      <a:pt x="3175" y="519113"/>
                      <a:pt x="3175" y="519113"/>
                      <a:pt x="17478" y="478356"/>
                    </a:cubicBezTo>
                    <a:cubicBezTo>
                      <a:pt x="17478" y="478356"/>
                      <a:pt x="17478" y="478356"/>
                      <a:pt x="171242" y="37897"/>
                    </a:cubicBezTo>
                    <a:cubicBezTo>
                      <a:pt x="171242" y="37897"/>
                      <a:pt x="171242" y="37897"/>
                      <a:pt x="171242" y="37182"/>
                    </a:cubicBezTo>
                    <a:cubicBezTo>
                      <a:pt x="171242" y="37182"/>
                      <a:pt x="171958" y="36466"/>
                      <a:pt x="171958" y="36466"/>
                    </a:cubicBezTo>
                    <a:cubicBezTo>
                      <a:pt x="171958" y="35751"/>
                      <a:pt x="172673" y="35751"/>
                      <a:pt x="172673" y="35036"/>
                    </a:cubicBezTo>
                    <a:cubicBezTo>
                      <a:pt x="172673" y="35036"/>
                      <a:pt x="172673" y="34321"/>
                      <a:pt x="173388" y="34321"/>
                    </a:cubicBezTo>
                    <a:cubicBezTo>
                      <a:pt x="173388" y="33606"/>
                      <a:pt x="174103" y="32891"/>
                      <a:pt x="174103" y="32891"/>
                    </a:cubicBezTo>
                    <a:cubicBezTo>
                      <a:pt x="174103" y="32176"/>
                      <a:pt x="174818" y="32176"/>
                      <a:pt x="174818" y="32176"/>
                    </a:cubicBezTo>
                    <a:cubicBezTo>
                      <a:pt x="175533" y="31461"/>
                      <a:pt x="175533" y="31461"/>
                      <a:pt x="176249" y="30746"/>
                    </a:cubicBezTo>
                    <a:cubicBezTo>
                      <a:pt x="176249" y="30746"/>
                      <a:pt x="176964" y="30746"/>
                      <a:pt x="176964" y="30031"/>
                    </a:cubicBezTo>
                    <a:cubicBezTo>
                      <a:pt x="177679" y="30031"/>
                      <a:pt x="178394" y="29316"/>
                      <a:pt x="179109" y="28601"/>
                    </a:cubicBezTo>
                    <a:cubicBezTo>
                      <a:pt x="179109" y="28601"/>
                      <a:pt x="179825" y="28601"/>
                      <a:pt x="179825" y="28601"/>
                    </a:cubicBezTo>
                    <a:cubicBezTo>
                      <a:pt x="180540" y="28601"/>
                      <a:pt x="181255" y="27886"/>
                      <a:pt x="181970" y="27886"/>
                    </a:cubicBezTo>
                    <a:cubicBezTo>
                      <a:pt x="181970" y="27886"/>
                      <a:pt x="181970" y="27886"/>
                      <a:pt x="182685" y="27886"/>
                    </a:cubicBezTo>
                    <a:cubicBezTo>
                      <a:pt x="183400" y="27886"/>
                      <a:pt x="184116" y="27171"/>
                      <a:pt x="184831" y="27171"/>
                    </a:cubicBezTo>
                    <a:cubicBezTo>
                      <a:pt x="184831" y="27171"/>
                      <a:pt x="184831" y="27171"/>
                      <a:pt x="566738" y="0"/>
                    </a:cubicBez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14">
                <a:extLst>
                  <a:ext uri="{FF2B5EF4-FFF2-40B4-BE49-F238E27FC236}">
                    <a16:creationId xmlns:a16="http://schemas.microsoft.com/office/drawing/2014/main" id="{AD1E7C0A-52CC-442E-B5E7-9C28EA22A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63" y="2919413"/>
                <a:ext cx="1223963" cy="1100138"/>
              </a:xfrm>
              <a:custGeom>
                <a:avLst/>
                <a:gdLst>
                  <a:gd name="connsiteX0" fmla="*/ 954088 w 1223963"/>
                  <a:gd name="connsiteY0" fmla="*/ 754063 h 1100138"/>
                  <a:gd name="connsiteX1" fmla="*/ 986301 w 1223963"/>
                  <a:gd name="connsiteY1" fmla="*/ 765323 h 1100138"/>
                  <a:gd name="connsiteX2" fmla="*/ 1089384 w 1223963"/>
                  <a:gd name="connsiteY2" fmla="*/ 775175 h 1100138"/>
                  <a:gd name="connsiteX3" fmla="*/ 1191750 w 1223963"/>
                  <a:gd name="connsiteY3" fmla="*/ 765323 h 1100138"/>
                  <a:gd name="connsiteX4" fmla="*/ 1223963 w 1223963"/>
                  <a:gd name="connsiteY4" fmla="*/ 754063 h 1100138"/>
                  <a:gd name="connsiteX5" fmla="*/ 1223963 w 1223963"/>
                  <a:gd name="connsiteY5" fmla="*/ 758286 h 1100138"/>
                  <a:gd name="connsiteX6" fmla="*/ 1223963 w 1223963"/>
                  <a:gd name="connsiteY6" fmla="*/ 789250 h 1100138"/>
                  <a:gd name="connsiteX7" fmla="*/ 1223963 w 1223963"/>
                  <a:gd name="connsiteY7" fmla="*/ 790658 h 1100138"/>
                  <a:gd name="connsiteX8" fmla="*/ 1089384 w 1223963"/>
                  <a:gd name="connsiteY8" fmla="*/ 822326 h 1100138"/>
                  <a:gd name="connsiteX9" fmla="*/ 954088 w 1223963"/>
                  <a:gd name="connsiteY9" fmla="*/ 790658 h 1100138"/>
                  <a:gd name="connsiteX10" fmla="*/ 954804 w 1223963"/>
                  <a:gd name="connsiteY10" fmla="*/ 789250 h 1100138"/>
                  <a:gd name="connsiteX11" fmla="*/ 954088 w 1223963"/>
                  <a:gd name="connsiteY11" fmla="*/ 789250 h 1100138"/>
                  <a:gd name="connsiteX12" fmla="*/ 954088 w 1223963"/>
                  <a:gd name="connsiteY12" fmla="*/ 760397 h 1100138"/>
                  <a:gd name="connsiteX13" fmla="*/ 954088 w 1223963"/>
                  <a:gd name="connsiteY13" fmla="*/ 754063 h 1100138"/>
                  <a:gd name="connsiteX14" fmla="*/ 0 w 1223963"/>
                  <a:gd name="connsiteY14" fmla="*/ 754063 h 1100138"/>
                  <a:gd name="connsiteX15" fmla="*/ 32213 w 1223963"/>
                  <a:gd name="connsiteY15" fmla="*/ 765323 h 1100138"/>
                  <a:gd name="connsiteX16" fmla="*/ 135295 w 1223963"/>
                  <a:gd name="connsiteY16" fmla="*/ 775175 h 1100138"/>
                  <a:gd name="connsiteX17" fmla="*/ 237662 w 1223963"/>
                  <a:gd name="connsiteY17" fmla="*/ 765323 h 1100138"/>
                  <a:gd name="connsiteX18" fmla="*/ 256989 w 1223963"/>
                  <a:gd name="connsiteY18" fmla="*/ 758989 h 1100138"/>
                  <a:gd name="connsiteX19" fmla="*/ 269875 w 1223963"/>
                  <a:gd name="connsiteY19" fmla="*/ 754063 h 1100138"/>
                  <a:gd name="connsiteX20" fmla="*/ 269875 w 1223963"/>
                  <a:gd name="connsiteY20" fmla="*/ 789250 h 1100138"/>
                  <a:gd name="connsiteX21" fmla="*/ 269875 w 1223963"/>
                  <a:gd name="connsiteY21" fmla="*/ 790658 h 1100138"/>
                  <a:gd name="connsiteX22" fmla="*/ 269159 w 1223963"/>
                  <a:gd name="connsiteY22" fmla="*/ 791361 h 1100138"/>
                  <a:gd name="connsiteX23" fmla="*/ 252694 w 1223963"/>
                  <a:gd name="connsiteY23" fmla="*/ 805436 h 1100138"/>
                  <a:gd name="connsiteX24" fmla="*/ 135295 w 1223963"/>
                  <a:gd name="connsiteY24" fmla="*/ 822326 h 1100138"/>
                  <a:gd name="connsiteX25" fmla="*/ 0 w 1223963"/>
                  <a:gd name="connsiteY25" fmla="*/ 790658 h 1100138"/>
                  <a:gd name="connsiteX26" fmla="*/ 716 w 1223963"/>
                  <a:gd name="connsiteY26" fmla="*/ 789250 h 1100138"/>
                  <a:gd name="connsiteX27" fmla="*/ 0 w 1223963"/>
                  <a:gd name="connsiteY27" fmla="*/ 789250 h 1100138"/>
                  <a:gd name="connsiteX28" fmla="*/ 0 w 1223963"/>
                  <a:gd name="connsiteY28" fmla="*/ 772360 h 1100138"/>
                  <a:gd name="connsiteX29" fmla="*/ 0 w 1223963"/>
                  <a:gd name="connsiteY29" fmla="*/ 754063 h 1100138"/>
                  <a:gd name="connsiteX30" fmla="*/ 954088 w 1223963"/>
                  <a:gd name="connsiteY30" fmla="*/ 673100 h 1100138"/>
                  <a:gd name="connsiteX31" fmla="*/ 986301 w 1223963"/>
                  <a:gd name="connsiteY31" fmla="*/ 684504 h 1100138"/>
                  <a:gd name="connsiteX32" fmla="*/ 1089384 w 1223963"/>
                  <a:gd name="connsiteY32" fmla="*/ 694483 h 1100138"/>
                  <a:gd name="connsiteX33" fmla="*/ 1191750 w 1223963"/>
                  <a:gd name="connsiteY33" fmla="*/ 684504 h 1100138"/>
                  <a:gd name="connsiteX34" fmla="*/ 1223963 w 1223963"/>
                  <a:gd name="connsiteY34" fmla="*/ 673100 h 1100138"/>
                  <a:gd name="connsiteX35" fmla="*/ 1223963 w 1223963"/>
                  <a:gd name="connsiteY35" fmla="*/ 708738 h 1100138"/>
                  <a:gd name="connsiteX36" fmla="*/ 1223963 w 1223963"/>
                  <a:gd name="connsiteY36" fmla="*/ 710876 h 1100138"/>
                  <a:gd name="connsiteX37" fmla="*/ 1089384 w 1223963"/>
                  <a:gd name="connsiteY37" fmla="*/ 742950 h 1100138"/>
                  <a:gd name="connsiteX38" fmla="*/ 954088 w 1223963"/>
                  <a:gd name="connsiteY38" fmla="*/ 710876 h 1100138"/>
                  <a:gd name="connsiteX39" fmla="*/ 954804 w 1223963"/>
                  <a:gd name="connsiteY39" fmla="*/ 708738 h 1100138"/>
                  <a:gd name="connsiteX40" fmla="*/ 954088 w 1223963"/>
                  <a:gd name="connsiteY40" fmla="*/ 708738 h 1100138"/>
                  <a:gd name="connsiteX41" fmla="*/ 954088 w 1223963"/>
                  <a:gd name="connsiteY41" fmla="*/ 673100 h 1100138"/>
                  <a:gd name="connsiteX42" fmla="*/ 0 w 1223963"/>
                  <a:gd name="connsiteY42" fmla="*/ 673100 h 1100138"/>
                  <a:gd name="connsiteX43" fmla="*/ 32213 w 1223963"/>
                  <a:gd name="connsiteY43" fmla="*/ 684504 h 1100138"/>
                  <a:gd name="connsiteX44" fmla="*/ 135295 w 1223963"/>
                  <a:gd name="connsiteY44" fmla="*/ 694483 h 1100138"/>
                  <a:gd name="connsiteX45" fmla="*/ 237662 w 1223963"/>
                  <a:gd name="connsiteY45" fmla="*/ 684504 h 1100138"/>
                  <a:gd name="connsiteX46" fmla="*/ 269875 w 1223963"/>
                  <a:gd name="connsiteY46" fmla="*/ 673100 h 1100138"/>
                  <a:gd name="connsiteX47" fmla="*/ 269875 w 1223963"/>
                  <a:gd name="connsiteY47" fmla="*/ 708738 h 1100138"/>
                  <a:gd name="connsiteX48" fmla="*/ 269875 w 1223963"/>
                  <a:gd name="connsiteY48" fmla="*/ 710876 h 1100138"/>
                  <a:gd name="connsiteX49" fmla="*/ 135295 w 1223963"/>
                  <a:gd name="connsiteY49" fmla="*/ 742950 h 1100138"/>
                  <a:gd name="connsiteX50" fmla="*/ 0 w 1223963"/>
                  <a:gd name="connsiteY50" fmla="*/ 710876 h 1100138"/>
                  <a:gd name="connsiteX51" fmla="*/ 716 w 1223963"/>
                  <a:gd name="connsiteY51" fmla="*/ 708738 h 1100138"/>
                  <a:gd name="connsiteX52" fmla="*/ 0 w 1223963"/>
                  <a:gd name="connsiteY52" fmla="*/ 708738 h 1100138"/>
                  <a:gd name="connsiteX53" fmla="*/ 0 w 1223963"/>
                  <a:gd name="connsiteY53" fmla="*/ 673100 h 1100138"/>
                  <a:gd name="connsiteX54" fmla="*/ 1089384 w 1223963"/>
                  <a:gd name="connsiteY54" fmla="*/ 600075 h 1100138"/>
                  <a:gd name="connsiteX55" fmla="*/ 1223963 w 1223963"/>
                  <a:gd name="connsiteY55" fmla="*/ 632182 h 1100138"/>
                  <a:gd name="connsiteX56" fmla="*/ 1089384 w 1223963"/>
                  <a:gd name="connsiteY56" fmla="*/ 663575 h 1100138"/>
                  <a:gd name="connsiteX57" fmla="*/ 954088 w 1223963"/>
                  <a:gd name="connsiteY57" fmla="*/ 632182 h 1100138"/>
                  <a:gd name="connsiteX58" fmla="*/ 1089384 w 1223963"/>
                  <a:gd name="connsiteY58" fmla="*/ 600075 h 1100138"/>
                  <a:gd name="connsiteX59" fmla="*/ 135295 w 1223963"/>
                  <a:gd name="connsiteY59" fmla="*/ 600075 h 1100138"/>
                  <a:gd name="connsiteX60" fmla="*/ 269875 w 1223963"/>
                  <a:gd name="connsiteY60" fmla="*/ 632182 h 1100138"/>
                  <a:gd name="connsiteX61" fmla="*/ 135295 w 1223963"/>
                  <a:gd name="connsiteY61" fmla="*/ 663575 h 1100138"/>
                  <a:gd name="connsiteX62" fmla="*/ 0 w 1223963"/>
                  <a:gd name="connsiteY62" fmla="*/ 632182 h 1100138"/>
                  <a:gd name="connsiteX63" fmla="*/ 135295 w 1223963"/>
                  <a:gd name="connsiteY63" fmla="*/ 600075 h 1100138"/>
                  <a:gd name="connsiteX64" fmla="*/ 605274 w 1223963"/>
                  <a:gd name="connsiteY64" fmla="*/ 0 h 1100138"/>
                  <a:gd name="connsiteX65" fmla="*/ 610279 w 1223963"/>
                  <a:gd name="connsiteY65" fmla="*/ 0 h 1100138"/>
                  <a:gd name="connsiteX66" fmla="*/ 670338 w 1223963"/>
                  <a:gd name="connsiteY66" fmla="*/ 33619 h 1100138"/>
                  <a:gd name="connsiteX67" fmla="*/ 683922 w 1223963"/>
                  <a:gd name="connsiteY67" fmla="*/ 66523 h 1100138"/>
                  <a:gd name="connsiteX68" fmla="*/ 684637 w 1223963"/>
                  <a:gd name="connsiteY68" fmla="*/ 75107 h 1100138"/>
                  <a:gd name="connsiteX69" fmla="*/ 683922 w 1223963"/>
                  <a:gd name="connsiteY69" fmla="*/ 92989 h 1100138"/>
                  <a:gd name="connsiteX70" fmla="*/ 670338 w 1223963"/>
                  <a:gd name="connsiteY70" fmla="*/ 125178 h 1100138"/>
                  <a:gd name="connsiteX71" fmla="*/ 646028 w 1223963"/>
                  <a:gd name="connsiteY71" fmla="*/ 148068 h 1100138"/>
                  <a:gd name="connsiteX72" fmla="*/ 646028 w 1223963"/>
                  <a:gd name="connsiteY72" fmla="*/ 989266 h 1100138"/>
                  <a:gd name="connsiteX73" fmla="*/ 658183 w 1223963"/>
                  <a:gd name="connsiteY73" fmla="*/ 1004287 h 1100138"/>
                  <a:gd name="connsiteX74" fmla="*/ 915576 w 1223963"/>
                  <a:gd name="connsiteY74" fmla="*/ 1069380 h 1100138"/>
                  <a:gd name="connsiteX75" fmla="*/ 912001 w 1223963"/>
                  <a:gd name="connsiteY75" fmla="*/ 1100138 h 1100138"/>
                  <a:gd name="connsiteX76" fmla="*/ 299262 w 1223963"/>
                  <a:gd name="connsiteY76" fmla="*/ 1100138 h 1100138"/>
                  <a:gd name="connsiteX77" fmla="*/ 295687 w 1223963"/>
                  <a:gd name="connsiteY77" fmla="*/ 1069380 h 1100138"/>
                  <a:gd name="connsiteX78" fmla="*/ 556656 w 1223963"/>
                  <a:gd name="connsiteY78" fmla="*/ 1004287 h 1100138"/>
                  <a:gd name="connsiteX79" fmla="*/ 568810 w 1223963"/>
                  <a:gd name="connsiteY79" fmla="*/ 989266 h 1100138"/>
                  <a:gd name="connsiteX80" fmla="*/ 568810 w 1223963"/>
                  <a:gd name="connsiteY80" fmla="*/ 150214 h 1100138"/>
                  <a:gd name="connsiteX81" fmla="*/ 540211 w 1223963"/>
                  <a:gd name="connsiteY81" fmla="*/ 125178 h 1100138"/>
                  <a:gd name="connsiteX82" fmla="*/ 526626 w 1223963"/>
                  <a:gd name="connsiteY82" fmla="*/ 92989 h 1100138"/>
                  <a:gd name="connsiteX83" fmla="*/ 525911 w 1223963"/>
                  <a:gd name="connsiteY83" fmla="*/ 79399 h 1100138"/>
                  <a:gd name="connsiteX84" fmla="*/ 526626 w 1223963"/>
                  <a:gd name="connsiteY84" fmla="*/ 66523 h 1100138"/>
                  <a:gd name="connsiteX85" fmla="*/ 540211 w 1223963"/>
                  <a:gd name="connsiteY85" fmla="*/ 33619 h 1100138"/>
                  <a:gd name="connsiteX86" fmla="*/ 605274 w 1223963"/>
                  <a:gd name="connsiteY86" fmla="*/ 0 h 1100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223963" h="1100138">
                    <a:moveTo>
                      <a:pt x="954088" y="754063"/>
                    </a:moveTo>
                    <a:cubicBezTo>
                      <a:pt x="962678" y="758286"/>
                      <a:pt x="973416" y="761804"/>
                      <a:pt x="986301" y="765323"/>
                    </a:cubicBezTo>
                    <a:cubicBezTo>
                      <a:pt x="1014220" y="771657"/>
                      <a:pt x="1050728" y="775175"/>
                      <a:pt x="1089384" y="775175"/>
                    </a:cubicBezTo>
                    <a:cubicBezTo>
                      <a:pt x="1127324" y="775175"/>
                      <a:pt x="1163832" y="771657"/>
                      <a:pt x="1191750" y="765323"/>
                    </a:cubicBezTo>
                    <a:cubicBezTo>
                      <a:pt x="1204635" y="761804"/>
                      <a:pt x="1215373" y="758286"/>
                      <a:pt x="1223963" y="754063"/>
                    </a:cubicBezTo>
                    <a:cubicBezTo>
                      <a:pt x="1223963" y="755471"/>
                      <a:pt x="1223963" y="756878"/>
                      <a:pt x="1223963" y="758286"/>
                    </a:cubicBezTo>
                    <a:cubicBezTo>
                      <a:pt x="1223963" y="789250"/>
                      <a:pt x="1223963" y="789250"/>
                      <a:pt x="1223963" y="789250"/>
                    </a:cubicBezTo>
                    <a:cubicBezTo>
                      <a:pt x="1223963" y="789250"/>
                      <a:pt x="1223963" y="789954"/>
                      <a:pt x="1223963" y="790658"/>
                    </a:cubicBezTo>
                    <a:cubicBezTo>
                      <a:pt x="1222532" y="808251"/>
                      <a:pt x="1163116" y="822326"/>
                      <a:pt x="1089384" y="822326"/>
                    </a:cubicBezTo>
                    <a:cubicBezTo>
                      <a:pt x="1015651" y="822326"/>
                      <a:pt x="955520" y="808251"/>
                      <a:pt x="954088" y="790658"/>
                    </a:cubicBezTo>
                    <a:cubicBezTo>
                      <a:pt x="954088" y="789954"/>
                      <a:pt x="954088" y="789250"/>
                      <a:pt x="954804" y="789250"/>
                    </a:cubicBezTo>
                    <a:cubicBezTo>
                      <a:pt x="954088" y="789250"/>
                      <a:pt x="954088" y="789250"/>
                      <a:pt x="954088" y="789250"/>
                    </a:cubicBezTo>
                    <a:cubicBezTo>
                      <a:pt x="954088" y="774472"/>
                      <a:pt x="954088" y="765323"/>
                      <a:pt x="954088" y="760397"/>
                    </a:cubicBezTo>
                    <a:cubicBezTo>
                      <a:pt x="954088" y="754063"/>
                      <a:pt x="954088" y="754063"/>
                      <a:pt x="954088" y="754063"/>
                    </a:cubicBezTo>
                    <a:close/>
                    <a:moveTo>
                      <a:pt x="0" y="754063"/>
                    </a:moveTo>
                    <a:cubicBezTo>
                      <a:pt x="8590" y="758286"/>
                      <a:pt x="19328" y="761804"/>
                      <a:pt x="32213" y="765323"/>
                    </a:cubicBezTo>
                    <a:cubicBezTo>
                      <a:pt x="60131" y="771657"/>
                      <a:pt x="96639" y="775175"/>
                      <a:pt x="135295" y="775175"/>
                    </a:cubicBezTo>
                    <a:cubicBezTo>
                      <a:pt x="173235" y="775175"/>
                      <a:pt x="209743" y="771657"/>
                      <a:pt x="237662" y="765323"/>
                    </a:cubicBezTo>
                    <a:cubicBezTo>
                      <a:pt x="244820" y="763212"/>
                      <a:pt x="251263" y="761101"/>
                      <a:pt x="256989" y="758989"/>
                    </a:cubicBezTo>
                    <a:cubicBezTo>
                      <a:pt x="262000" y="757582"/>
                      <a:pt x="265580" y="756174"/>
                      <a:pt x="269875" y="754063"/>
                    </a:cubicBezTo>
                    <a:cubicBezTo>
                      <a:pt x="269875" y="789250"/>
                      <a:pt x="269875" y="789250"/>
                      <a:pt x="269875" y="789250"/>
                    </a:cubicBezTo>
                    <a:cubicBezTo>
                      <a:pt x="269875" y="789250"/>
                      <a:pt x="269875" y="789954"/>
                      <a:pt x="269875" y="790658"/>
                    </a:cubicBezTo>
                    <a:cubicBezTo>
                      <a:pt x="269875" y="790658"/>
                      <a:pt x="269159" y="791361"/>
                      <a:pt x="269159" y="791361"/>
                    </a:cubicBezTo>
                    <a:cubicBezTo>
                      <a:pt x="268443" y="796991"/>
                      <a:pt x="262716" y="801214"/>
                      <a:pt x="252694" y="805436"/>
                    </a:cubicBezTo>
                    <a:cubicBezTo>
                      <a:pt x="229787" y="815992"/>
                      <a:pt x="186120" y="822326"/>
                      <a:pt x="135295" y="822326"/>
                    </a:cubicBezTo>
                    <a:cubicBezTo>
                      <a:pt x="61563" y="822326"/>
                      <a:pt x="1431" y="808251"/>
                      <a:pt x="0" y="790658"/>
                    </a:cubicBezTo>
                    <a:cubicBezTo>
                      <a:pt x="0" y="789954"/>
                      <a:pt x="0" y="789250"/>
                      <a:pt x="716" y="789250"/>
                    </a:cubicBezTo>
                    <a:cubicBezTo>
                      <a:pt x="0" y="789250"/>
                      <a:pt x="0" y="789250"/>
                      <a:pt x="0" y="789250"/>
                    </a:cubicBezTo>
                    <a:cubicBezTo>
                      <a:pt x="0" y="782213"/>
                      <a:pt x="0" y="776583"/>
                      <a:pt x="0" y="772360"/>
                    </a:cubicBezTo>
                    <a:cubicBezTo>
                      <a:pt x="0" y="754063"/>
                      <a:pt x="0" y="754063"/>
                      <a:pt x="0" y="754063"/>
                    </a:cubicBezTo>
                    <a:close/>
                    <a:moveTo>
                      <a:pt x="954088" y="673100"/>
                    </a:moveTo>
                    <a:cubicBezTo>
                      <a:pt x="962678" y="677377"/>
                      <a:pt x="973416" y="680940"/>
                      <a:pt x="986301" y="684504"/>
                    </a:cubicBezTo>
                    <a:cubicBezTo>
                      <a:pt x="1014220" y="690919"/>
                      <a:pt x="1050728" y="694483"/>
                      <a:pt x="1089384" y="694483"/>
                    </a:cubicBezTo>
                    <a:cubicBezTo>
                      <a:pt x="1127324" y="694483"/>
                      <a:pt x="1163832" y="690919"/>
                      <a:pt x="1191750" y="684504"/>
                    </a:cubicBezTo>
                    <a:cubicBezTo>
                      <a:pt x="1204635" y="680940"/>
                      <a:pt x="1215373" y="677377"/>
                      <a:pt x="1223963" y="673100"/>
                    </a:cubicBezTo>
                    <a:cubicBezTo>
                      <a:pt x="1223963" y="708738"/>
                      <a:pt x="1223963" y="708738"/>
                      <a:pt x="1223963" y="708738"/>
                    </a:cubicBezTo>
                    <a:cubicBezTo>
                      <a:pt x="1223963" y="709451"/>
                      <a:pt x="1223963" y="710163"/>
                      <a:pt x="1223963" y="710876"/>
                    </a:cubicBezTo>
                    <a:cubicBezTo>
                      <a:pt x="1223963" y="728695"/>
                      <a:pt x="1163832" y="742950"/>
                      <a:pt x="1089384" y="742950"/>
                    </a:cubicBezTo>
                    <a:cubicBezTo>
                      <a:pt x="1014935" y="742950"/>
                      <a:pt x="954088" y="728695"/>
                      <a:pt x="954088" y="710876"/>
                    </a:cubicBezTo>
                    <a:cubicBezTo>
                      <a:pt x="954088" y="710163"/>
                      <a:pt x="954088" y="709451"/>
                      <a:pt x="954804" y="708738"/>
                    </a:cubicBezTo>
                    <a:cubicBezTo>
                      <a:pt x="954088" y="708738"/>
                      <a:pt x="954088" y="708738"/>
                      <a:pt x="954088" y="708738"/>
                    </a:cubicBezTo>
                    <a:cubicBezTo>
                      <a:pt x="954088" y="673100"/>
                      <a:pt x="954088" y="673100"/>
                      <a:pt x="954088" y="673100"/>
                    </a:cubicBezTo>
                    <a:close/>
                    <a:moveTo>
                      <a:pt x="0" y="673100"/>
                    </a:moveTo>
                    <a:cubicBezTo>
                      <a:pt x="8590" y="677377"/>
                      <a:pt x="19328" y="680940"/>
                      <a:pt x="32213" y="684504"/>
                    </a:cubicBezTo>
                    <a:cubicBezTo>
                      <a:pt x="60131" y="690919"/>
                      <a:pt x="96639" y="694483"/>
                      <a:pt x="135295" y="694483"/>
                    </a:cubicBezTo>
                    <a:cubicBezTo>
                      <a:pt x="173235" y="694483"/>
                      <a:pt x="209743" y="690919"/>
                      <a:pt x="237662" y="684504"/>
                    </a:cubicBezTo>
                    <a:cubicBezTo>
                      <a:pt x="250547" y="680940"/>
                      <a:pt x="261285" y="677377"/>
                      <a:pt x="269875" y="673100"/>
                    </a:cubicBezTo>
                    <a:cubicBezTo>
                      <a:pt x="269875" y="708738"/>
                      <a:pt x="269875" y="708738"/>
                      <a:pt x="269875" y="708738"/>
                    </a:cubicBezTo>
                    <a:cubicBezTo>
                      <a:pt x="269875" y="709451"/>
                      <a:pt x="269875" y="710163"/>
                      <a:pt x="269875" y="710876"/>
                    </a:cubicBezTo>
                    <a:cubicBezTo>
                      <a:pt x="269875" y="728695"/>
                      <a:pt x="209743" y="742950"/>
                      <a:pt x="135295" y="742950"/>
                    </a:cubicBezTo>
                    <a:cubicBezTo>
                      <a:pt x="60847" y="742950"/>
                      <a:pt x="0" y="728695"/>
                      <a:pt x="0" y="710876"/>
                    </a:cubicBezTo>
                    <a:cubicBezTo>
                      <a:pt x="0" y="710163"/>
                      <a:pt x="0" y="709451"/>
                      <a:pt x="716" y="708738"/>
                    </a:cubicBezTo>
                    <a:cubicBezTo>
                      <a:pt x="0" y="708738"/>
                      <a:pt x="0" y="708738"/>
                      <a:pt x="0" y="708738"/>
                    </a:cubicBezTo>
                    <a:cubicBezTo>
                      <a:pt x="0" y="673100"/>
                      <a:pt x="0" y="673100"/>
                      <a:pt x="0" y="673100"/>
                    </a:cubicBezTo>
                    <a:close/>
                    <a:moveTo>
                      <a:pt x="1089384" y="600075"/>
                    </a:moveTo>
                    <a:cubicBezTo>
                      <a:pt x="1162400" y="600075"/>
                      <a:pt x="1222532" y="614345"/>
                      <a:pt x="1223963" y="632182"/>
                    </a:cubicBezTo>
                    <a:cubicBezTo>
                      <a:pt x="1222532" y="649305"/>
                      <a:pt x="1162400" y="663575"/>
                      <a:pt x="1089384" y="663575"/>
                    </a:cubicBezTo>
                    <a:cubicBezTo>
                      <a:pt x="1015651" y="663575"/>
                      <a:pt x="956236" y="649305"/>
                      <a:pt x="954088" y="632182"/>
                    </a:cubicBezTo>
                    <a:cubicBezTo>
                      <a:pt x="956236" y="614345"/>
                      <a:pt x="1015651" y="600075"/>
                      <a:pt x="1089384" y="600075"/>
                    </a:cubicBezTo>
                    <a:close/>
                    <a:moveTo>
                      <a:pt x="135295" y="600075"/>
                    </a:moveTo>
                    <a:cubicBezTo>
                      <a:pt x="208312" y="600075"/>
                      <a:pt x="268443" y="614345"/>
                      <a:pt x="269875" y="632182"/>
                    </a:cubicBezTo>
                    <a:cubicBezTo>
                      <a:pt x="268443" y="649305"/>
                      <a:pt x="208312" y="663575"/>
                      <a:pt x="135295" y="663575"/>
                    </a:cubicBezTo>
                    <a:cubicBezTo>
                      <a:pt x="61563" y="663575"/>
                      <a:pt x="2147" y="649305"/>
                      <a:pt x="0" y="632182"/>
                    </a:cubicBezTo>
                    <a:cubicBezTo>
                      <a:pt x="2147" y="614345"/>
                      <a:pt x="61563" y="600075"/>
                      <a:pt x="135295" y="600075"/>
                    </a:cubicBezTo>
                    <a:close/>
                    <a:moveTo>
                      <a:pt x="605274" y="0"/>
                    </a:moveTo>
                    <a:cubicBezTo>
                      <a:pt x="606704" y="0"/>
                      <a:pt x="608849" y="0"/>
                      <a:pt x="610279" y="0"/>
                    </a:cubicBezTo>
                    <a:cubicBezTo>
                      <a:pt x="635303" y="1430"/>
                      <a:pt x="656753" y="14306"/>
                      <a:pt x="670338" y="33619"/>
                    </a:cubicBezTo>
                    <a:cubicBezTo>
                      <a:pt x="677487" y="43633"/>
                      <a:pt x="681777" y="54363"/>
                      <a:pt x="683922" y="66523"/>
                    </a:cubicBezTo>
                    <a:cubicBezTo>
                      <a:pt x="684637" y="69384"/>
                      <a:pt x="684637" y="72246"/>
                      <a:pt x="684637" y="75107"/>
                    </a:cubicBezTo>
                    <a:cubicBezTo>
                      <a:pt x="685352" y="80829"/>
                      <a:pt x="684637" y="87267"/>
                      <a:pt x="683922" y="92989"/>
                    </a:cubicBezTo>
                    <a:cubicBezTo>
                      <a:pt x="681777" y="104434"/>
                      <a:pt x="677487" y="115879"/>
                      <a:pt x="670338" y="125178"/>
                    </a:cubicBezTo>
                    <a:cubicBezTo>
                      <a:pt x="663903" y="134477"/>
                      <a:pt x="656038" y="142345"/>
                      <a:pt x="646028" y="148068"/>
                    </a:cubicBezTo>
                    <a:cubicBezTo>
                      <a:pt x="646028" y="148068"/>
                      <a:pt x="646028" y="148068"/>
                      <a:pt x="646028" y="989266"/>
                    </a:cubicBezTo>
                    <a:cubicBezTo>
                      <a:pt x="646028" y="996419"/>
                      <a:pt x="651033" y="1002857"/>
                      <a:pt x="658183" y="1004287"/>
                    </a:cubicBezTo>
                    <a:cubicBezTo>
                      <a:pt x="658183" y="1004287"/>
                      <a:pt x="658183" y="1004287"/>
                      <a:pt x="915576" y="1069380"/>
                    </a:cubicBezTo>
                    <a:cubicBezTo>
                      <a:pt x="933451" y="1073672"/>
                      <a:pt x="930591" y="1100138"/>
                      <a:pt x="912001" y="1100138"/>
                    </a:cubicBezTo>
                    <a:cubicBezTo>
                      <a:pt x="912001" y="1100138"/>
                      <a:pt x="912001" y="1100138"/>
                      <a:pt x="299262" y="1100138"/>
                    </a:cubicBezTo>
                    <a:cubicBezTo>
                      <a:pt x="280673" y="1100138"/>
                      <a:pt x="277813" y="1073672"/>
                      <a:pt x="295687" y="1069380"/>
                    </a:cubicBezTo>
                    <a:cubicBezTo>
                      <a:pt x="295687" y="1069380"/>
                      <a:pt x="295687" y="1069380"/>
                      <a:pt x="556656" y="1004287"/>
                    </a:cubicBezTo>
                    <a:cubicBezTo>
                      <a:pt x="563805" y="1002857"/>
                      <a:pt x="568810" y="996419"/>
                      <a:pt x="568810" y="989266"/>
                    </a:cubicBezTo>
                    <a:cubicBezTo>
                      <a:pt x="568810" y="989266"/>
                      <a:pt x="568810" y="989266"/>
                      <a:pt x="568810" y="150214"/>
                    </a:cubicBezTo>
                    <a:cubicBezTo>
                      <a:pt x="557371" y="144491"/>
                      <a:pt x="547361" y="135908"/>
                      <a:pt x="540211" y="125178"/>
                    </a:cubicBezTo>
                    <a:cubicBezTo>
                      <a:pt x="533061" y="115879"/>
                      <a:pt x="528771" y="104434"/>
                      <a:pt x="526626" y="92989"/>
                    </a:cubicBezTo>
                    <a:cubicBezTo>
                      <a:pt x="525911" y="88698"/>
                      <a:pt x="525911" y="83690"/>
                      <a:pt x="525911" y="79399"/>
                    </a:cubicBezTo>
                    <a:cubicBezTo>
                      <a:pt x="525911" y="75107"/>
                      <a:pt x="525911" y="70815"/>
                      <a:pt x="526626" y="66523"/>
                    </a:cubicBezTo>
                    <a:cubicBezTo>
                      <a:pt x="528771" y="54363"/>
                      <a:pt x="533061" y="43633"/>
                      <a:pt x="540211" y="33619"/>
                    </a:cubicBezTo>
                    <a:cubicBezTo>
                      <a:pt x="554511" y="12875"/>
                      <a:pt x="578105" y="0"/>
                      <a:pt x="605274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51" name="Oval 20">
            <a:extLst>
              <a:ext uri="{FF2B5EF4-FFF2-40B4-BE49-F238E27FC236}">
                <a16:creationId xmlns:a16="http://schemas.microsoft.com/office/drawing/2014/main" id="{06E7790B-268D-4E35-A4A3-1EAC65DDDA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29601" y="1917615"/>
            <a:ext cx="306910" cy="306910"/>
          </a:xfrm>
          <a:prstGeom prst="ellipse">
            <a:avLst/>
          </a:prstGeom>
          <a:solidFill>
            <a:schemeClr val="tx2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1">
                    <a:lumMod val="100000"/>
                  </a:schemeClr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52" name="Oval 20">
            <a:extLst>
              <a:ext uri="{FF2B5EF4-FFF2-40B4-BE49-F238E27FC236}">
                <a16:creationId xmlns:a16="http://schemas.microsoft.com/office/drawing/2014/main" id="{52F89C89-1EF3-41A5-8908-B2069AD494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2349" y="1917615"/>
            <a:ext cx="306910" cy="306910"/>
          </a:xfrm>
          <a:prstGeom prst="ellipse">
            <a:avLst/>
          </a:prstGeom>
          <a:solidFill>
            <a:schemeClr val="tx2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1">
                    <a:lumMod val="100000"/>
                  </a:schemeClr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53" name="Oval 20">
            <a:extLst>
              <a:ext uri="{FF2B5EF4-FFF2-40B4-BE49-F238E27FC236}">
                <a16:creationId xmlns:a16="http://schemas.microsoft.com/office/drawing/2014/main" id="{2EC9D951-2246-40AD-AC0A-0669B69923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35097" y="1917615"/>
            <a:ext cx="306910" cy="306910"/>
          </a:xfrm>
          <a:prstGeom prst="ellipse">
            <a:avLst/>
          </a:prstGeom>
          <a:solidFill>
            <a:schemeClr val="tx2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1">
                    <a:lumMod val="100000"/>
                  </a:schemeClr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54" name="Oval 20">
            <a:extLst>
              <a:ext uri="{FF2B5EF4-FFF2-40B4-BE49-F238E27FC236}">
                <a16:creationId xmlns:a16="http://schemas.microsoft.com/office/drawing/2014/main" id="{4E130C2B-00DE-42A6-A8FB-5A1EA9A331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72084" y="1917615"/>
            <a:ext cx="306910" cy="30691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1">
                    <a:lumMod val="100000"/>
                  </a:schemeClr>
                </a:solidFill>
                <a:latin typeface="Calibri" panose="020F0502020204030204" pitchFamily="34" charset="0"/>
              </a:rPr>
              <a:t>4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86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C37340"/>
            </a:gs>
            <a:gs pos="50000">
              <a:srgbClr val="99694E"/>
            </a:gs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095F97D-4867-4EAA-8BDA-B9C1CFC06EE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think-cell Slide" r:id="rId41" imgW="395" imgH="396" progId="TCLayout.ActiveDocument.1">
                  <p:embed/>
                </p:oleObj>
              </mc:Choice>
              <mc:Fallback>
                <p:oleObj name="think-cell Slide" r:id="rId41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095F97D-4867-4EAA-8BDA-B9C1CFC06E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BEE5AC3-EB55-4282-8855-2FB8E09F3EF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62B27DB-A814-49CE-B492-248613A6CCFC}"/>
              </a:ext>
            </a:extLst>
          </p:cNvPr>
          <p:cNvGrpSpPr/>
          <p:nvPr/>
        </p:nvGrpSpPr>
        <p:grpSpPr>
          <a:xfrm>
            <a:off x="614360" y="2186214"/>
            <a:ext cx="6995479" cy="3022600"/>
            <a:chOff x="1363656" y="1191845"/>
            <a:chExt cx="5633791" cy="4485934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ADFF4623-C58C-439F-8E90-785888FC0D27}"/>
                </a:ext>
              </a:extLst>
            </p:cNvPr>
            <p:cNvSpPr/>
            <p:nvPr/>
          </p:nvSpPr>
          <p:spPr>
            <a:xfrm>
              <a:off x="1386795" y="1191845"/>
              <a:ext cx="5602384" cy="4485934"/>
            </a:xfrm>
            <a:prstGeom prst="rect">
              <a:avLst/>
            </a:prstGeom>
            <a:gradFill>
              <a:gsLst>
                <a:gs pos="67000">
                  <a:srgbClr val="F5F3C1"/>
                </a:gs>
                <a:gs pos="83000">
                  <a:srgbClr val="C9E7CA"/>
                </a:gs>
              </a:gsLst>
              <a:lin ang="18900000" scaled="1"/>
            </a:gradFill>
            <a:ln w="9525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33">
              <a:extLst>
                <a:ext uri="{FF2B5EF4-FFF2-40B4-BE49-F238E27FC236}">
                  <a16:creationId xmlns:a16="http://schemas.microsoft.com/office/drawing/2014/main" id="{FAF9A4B5-782E-4133-BE2A-0B645F4B8FA8}"/>
                </a:ext>
              </a:extLst>
            </p:cNvPr>
            <p:cNvSpPr>
              <a:spLocks/>
            </p:cNvSpPr>
            <p:nvPr/>
          </p:nvSpPr>
          <p:spPr>
            <a:xfrm>
              <a:off x="1363656" y="1208413"/>
              <a:ext cx="5633791" cy="4431265"/>
            </a:xfrm>
            <a:custGeom>
              <a:avLst/>
              <a:gdLst>
                <a:gd name="connsiteX0" fmla="*/ 1 w 1880769"/>
                <a:gd name="connsiteY0" fmla="*/ 0 h 1880767"/>
                <a:gd name="connsiteX1" fmla="*/ 1871059 w 1880769"/>
                <a:gd name="connsiteY1" fmla="*/ 1688471 h 1880767"/>
                <a:gd name="connsiteX2" fmla="*/ 1880769 w 1880769"/>
                <a:gd name="connsiteY2" fmla="*/ 1880767 h 1880767"/>
                <a:gd name="connsiteX3" fmla="*/ 0 w 1880769"/>
                <a:gd name="connsiteY3" fmla="*/ 1880767 h 1880767"/>
                <a:gd name="connsiteX4" fmla="*/ 0 w 1880769"/>
                <a:gd name="connsiteY4" fmla="*/ 0 h 1880767"/>
                <a:gd name="connsiteX0" fmla="*/ 1 w 1880769"/>
                <a:gd name="connsiteY0" fmla="*/ 474454 h 1880767"/>
                <a:gd name="connsiteX1" fmla="*/ 1871059 w 1880769"/>
                <a:gd name="connsiteY1" fmla="*/ 1688471 h 1880767"/>
                <a:gd name="connsiteX2" fmla="*/ 1880769 w 1880769"/>
                <a:gd name="connsiteY2" fmla="*/ 1880767 h 1880767"/>
                <a:gd name="connsiteX3" fmla="*/ 0 w 1880769"/>
                <a:gd name="connsiteY3" fmla="*/ 1880767 h 1880767"/>
                <a:gd name="connsiteX4" fmla="*/ 0 w 1880769"/>
                <a:gd name="connsiteY4" fmla="*/ 0 h 1880767"/>
                <a:gd name="connsiteX5" fmla="*/ 1 w 1880769"/>
                <a:gd name="connsiteY5" fmla="*/ 474454 h 1880767"/>
                <a:gd name="connsiteX0" fmla="*/ 6551 w 1887319"/>
                <a:gd name="connsiteY0" fmla="*/ 49082 h 1455395"/>
                <a:gd name="connsiteX1" fmla="*/ 1877609 w 1887319"/>
                <a:gd name="connsiteY1" fmla="*/ 1263099 h 1455395"/>
                <a:gd name="connsiteX2" fmla="*/ 1887319 w 1887319"/>
                <a:gd name="connsiteY2" fmla="*/ 1455395 h 1455395"/>
                <a:gd name="connsiteX3" fmla="*/ 6550 w 1887319"/>
                <a:gd name="connsiteY3" fmla="*/ 1455395 h 1455395"/>
                <a:gd name="connsiteX4" fmla="*/ 0 w 1887319"/>
                <a:gd name="connsiteY4" fmla="*/ 0 h 1455395"/>
                <a:gd name="connsiteX5" fmla="*/ 6551 w 1887319"/>
                <a:gd name="connsiteY5" fmla="*/ 49082 h 1455395"/>
                <a:gd name="connsiteX0" fmla="*/ 6551 w 1887319"/>
                <a:gd name="connsiteY0" fmla="*/ 81802 h 1455395"/>
                <a:gd name="connsiteX1" fmla="*/ 1877609 w 1887319"/>
                <a:gd name="connsiteY1" fmla="*/ 1263099 h 1455395"/>
                <a:gd name="connsiteX2" fmla="*/ 1887319 w 1887319"/>
                <a:gd name="connsiteY2" fmla="*/ 1455395 h 1455395"/>
                <a:gd name="connsiteX3" fmla="*/ 6550 w 1887319"/>
                <a:gd name="connsiteY3" fmla="*/ 1455395 h 1455395"/>
                <a:gd name="connsiteX4" fmla="*/ 0 w 1887319"/>
                <a:gd name="connsiteY4" fmla="*/ 0 h 1455395"/>
                <a:gd name="connsiteX5" fmla="*/ 6551 w 1887319"/>
                <a:gd name="connsiteY5" fmla="*/ 81802 h 1455395"/>
                <a:gd name="connsiteX0" fmla="*/ 458505 w 1887319"/>
                <a:gd name="connsiteY0" fmla="*/ 188145 h 1455395"/>
                <a:gd name="connsiteX1" fmla="*/ 1877609 w 1887319"/>
                <a:gd name="connsiteY1" fmla="*/ 1263099 h 1455395"/>
                <a:gd name="connsiteX2" fmla="*/ 1887319 w 1887319"/>
                <a:gd name="connsiteY2" fmla="*/ 1455395 h 1455395"/>
                <a:gd name="connsiteX3" fmla="*/ 6550 w 1887319"/>
                <a:gd name="connsiteY3" fmla="*/ 1455395 h 1455395"/>
                <a:gd name="connsiteX4" fmla="*/ 0 w 1887319"/>
                <a:gd name="connsiteY4" fmla="*/ 0 h 1455395"/>
                <a:gd name="connsiteX5" fmla="*/ 458505 w 1887319"/>
                <a:gd name="connsiteY5" fmla="*/ 188145 h 1455395"/>
                <a:gd name="connsiteX0" fmla="*/ 458505 w 1887319"/>
                <a:gd name="connsiteY0" fmla="*/ 188145 h 1455395"/>
                <a:gd name="connsiteX1" fmla="*/ 1877609 w 1887319"/>
                <a:gd name="connsiteY1" fmla="*/ 1263099 h 1455395"/>
                <a:gd name="connsiteX2" fmla="*/ 1887319 w 1887319"/>
                <a:gd name="connsiteY2" fmla="*/ 1455395 h 1455395"/>
                <a:gd name="connsiteX3" fmla="*/ 6550 w 1887319"/>
                <a:gd name="connsiteY3" fmla="*/ 1455395 h 1455395"/>
                <a:gd name="connsiteX4" fmla="*/ 0 w 1887319"/>
                <a:gd name="connsiteY4" fmla="*/ 0 h 1455395"/>
                <a:gd name="connsiteX5" fmla="*/ 458505 w 1887319"/>
                <a:gd name="connsiteY5" fmla="*/ 188145 h 1455395"/>
                <a:gd name="connsiteX0" fmla="*/ 458505 w 2522675"/>
                <a:gd name="connsiteY0" fmla="*/ 188145 h 1455395"/>
                <a:gd name="connsiteX1" fmla="*/ 1877609 w 2522675"/>
                <a:gd name="connsiteY1" fmla="*/ 1263099 h 1455395"/>
                <a:gd name="connsiteX2" fmla="*/ 2522675 w 2522675"/>
                <a:gd name="connsiteY2" fmla="*/ 1455395 h 1455395"/>
                <a:gd name="connsiteX3" fmla="*/ 6550 w 2522675"/>
                <a:gd name="connsiteY3" fmla="*/ 1455395 h 1455395"/>
                <a:gd name="connsiteX4" fmla="*/ 0 w 2522675"/>
                <a:gd name="connsiteY4" fmla="*/ 0 h 1455395"/>
                <a:gd name="connsiteX5" fmla="*/ 458505 w 2522675"/>
                <a:gd name="connsiteY5" fmla="*/ 188145 h 1455395"/>
                <a:gd name="connsiteX0" fmla="*/ 458505 w 2522675"/>
                <a:gd name="connsiteY0" fmla="*/ 188145 h 1455395"/>
                <a:gd name="connsiteX1" fmla="*/ 2061011 w 2522675"/>
                <a:gd name="connsiteY1" fmla="*/ 1115855 h 1455395"/>
                <a:gd name="connsiteX2" fmla="*/ 2522675 w 2522675"/>
                <a:gd name="connsiteY2" fmla="*/ 1455395 h 1455395"/>
                <a:gd name="connsiteX3" fmla="*/ 6550 w 2522675"/>
                <a:gd name="connsiteY3" fmla="*/ 1455395 h 1455395"/>
                <a:gd name="connsiteX4" fmla="*/ 0 w 2522675"/>
                <a:gd name="connsiteY4" fmla="*/ 0 h 1455395"/>
                <a:gd name="connsiteX5" fmla="*/ 458505 w 2522675"/>
                <a:gd name="connsiteY5" fmla="*/ 188145 h 1455395"/>
                <a:gd name="connsiteX0" fmla="*/ 458505 w 2522675"/>
                <a:gd name="connsiteY0" fmla="*/ 188145 h 1455395"/>
                <a:gd name="connsiteX1" fmla="*/ 2106862 w 2522675"/>
                <a:gd name="connsiteY1" fmla="*/ 1107675 h 1455395"/>
                <a:gd name="connsiteX2" fmla="*/ 2522675 w 2522675"/>
                <a:gd name="connsiteY2" fmla="*/ 1455395 h 1455395"/>
                <a:gd name="connsiteX3" fmla="*/ 6550 w 2522675"/>
                <a:gd name="connsiteY3" fmla="*/ 1455395 h 1455395"/>
                <a:gd name="connsiteX4" fmla="*/ 0 w 2522675"/>
                <a:gd name="connsiteY4" fmla="*/ 0 h 1455395"/>
                <a:gd name="connsiteX5" fmla="*/ 458505 w 2522675"/>
                <a:gd name="connsiteY5" fmla="*/ 188145 h 1455395"/>
                <a:gd name="connsiteX0" fmla="*/ 458505 w 2522675"/>
                <a:gd name="connsiteY0" fmla="*/ 188145 h 1455395"/>
                <a:gd name="connsiteX1" fmla="*/ 2106862 w 2522675"/>
                <a:gd name="connsiteY1" fmla="*/ 1107675 h 1455395"/>
                <a:gd name="connsiteX2" fmla="*/ 2522675 w 2522675"/>
                <a:gd name="connsiteY2" fmla="*/ 1455395 h 1455395"/>
                <a:gd name="connsiteX3" fmla="*/ 6550 w 2522675"/>
                <a:gd name="connsiteY3" fmla="*/ 1455395 h 1455395"/>
                <a:gd name="connsiteX4" fmla="*/ 0 w 2522675"/>
                <a:gd name="connsiteY4" fmla="*/ 0 h 1455395"/>
                <a:gd name="connsiteX5" fmla="*/ 458505 w 2522675"/>
                <a:gd name="connsiteY5" fmla="*/ 188145 h 1455395"/>
                <a:gd name="connsiteX0" fmla="*/ 458505 w 2522675"/>
                <a:gd name="connsiteY0" fmla="*/ 188145 h 1455395"/>
                <a:gd name="connsiteX1" fmla="*/ 2106862 w 2522675"/>
                <a:gd name="connsiteY1" fmla="*/ 1107675 h 1455395"/>
                <a:gd name="connsiteX2" fmla="*/ 2522675 w 2522675"/>
                <a:gd name="connsiteY2" fmla="*/ 1455395 h 1455395"/>
                <a:gd name="connsiteX3" fmla="*/ 6550 w 2522675"/>
                <a:gd name="connsiteY3" fmla="*/ 1455395 h 1455395"/>
                <a:gd name="connsiteX4" fmla="*/ 0 w 2522675"/>
                <a:gd name="connsiteY4" fmla="*/ 0 h 1455395"/>
                <a:gd name="connsiteX5" fmla="*/ 458505 w 2522675"/>
                <a:gd name="connsiteY5" fmla="*/ 188145 h 1455395"/>
                <a:gd name="connsiteX0" fmla="*/ 458505 w 2627476"/>
                <a:gd name="connsiteY0" fmla="*/ 188145 h 1455395"/>
                <a:gd name="connsiteX1" fmla="*/ 2106862 w 2627476"/>
                <a:gd name="connsiteY1" fmla="*/ 1107675 h 1455395"/>
                <a:gd name="connsiteX2" fmla="*/ 2627476 w 2627476"/>
                <a:gd name="connsiteY2" fmla="*/ 1422674 h 1455395"/>
                <a:gd name="connsiteX3" fmla="*/ 6550 w 2627476"/>
                <a:gd name="connsiteY3" fmla="*/ 1455395 h 1455395"/>
                <a:gd name="connsiteX4" fmla="*/ 0 w 2627476"/>
                <a:gd name="connsiteY4" fmla="*/ 0 h 1455395"/>
                <a:gd name="connsiteX5" fmla="*/ 458505 w 2627476"/>
                <a:gd name="connsiteY5" fmla="*/ 188145 h 1455395"/>
                <a:gd name="connsiteX0" fmla="*/ 458505 w 2653677"/>
                <a:gd name="connsiteY0" fmla="*/ 188145 h 1455395"/>
                <a:gd name="connsiteX1" fmla="*/ 2106862 w 2653677"/>
                <a:gd name="connsiteY1" fmla="*/ 1107675 h 1455395"/>
                <a:gd name="connsiteX2" fmla="*/ 2653677 w 2653677"/>
                <a:gd name="connsiteY2" fmla="*/ 1439035 h 1455395"/>
                <a:gd name="connsiteX3" fmla="*/ 6550 w 2653677"/>
                <a:gd name="connsiteY3" fmla="*/ 1455395 h 1455395"/>
                <a:gd name="connsiteX4" fmla="*/ 0 w 2653677"/>
                <a:gd name="connsiteY4" fmla="*/ 0 h 1455395"/>
                <a:gd name="connsiteX5" fmla="*/ 458505 w 2653677"/>
                <a:gd name="connsiteY5" fmla="*/ 188145 h 1455395"/>
                <a:gd name="connsiteX0" fmla="*/ 655007 w 2653677"/>
                <a:gd name="connsiteY0" fmla="*/ 327209 h 1455395"/>
                <a:gd name="connsiteX1" fmla="*/ 2106862 w 2653677"/>
                <a:gd name="connsiteY1" fmla="*/ 1107675 h 1455395"/>
                <a:gd name="connsiteX2" fmla="*/ 2653677 w 2653677"/>
                <a:gd name="connsiteY2" fmla="*/ 1439035 h 1455395"/>
                <a:gd name="connsiteX3" fmla="*/ 6550 w 2653677"/>
                <a:gd name="connsiteY3" fmla="*/ 1455395 h 1455395"/>
                <a:gd name="connsiteX4" fmla="*/ 0 w 2653677"/>
                <a:gd name="connsiteY4" fmla="*/ 0 h 1455395"/>
                <a:gd name="connsiteX5" fmla="*/ 655007 w 2653677"/>
                <a:gd name="connsiteY5" fmla="*/ 327209 h 1455395"/>
                <a:gd name="connsiteX0" fmla="*/ 655007 w 2653677"/>
                <a:gd name="connsiteY0" fmla="*/ 335389 h 1463575"/>
                <a:gd name="connsiteX1" fmla="*/ 2106862 w 2653677"/>
                <a:gd name="connsiteY1" fmla="*/ 1115855 h 1463575"/>
                <a:gd name="connsiteX2" fmla="*/ 2653677 w 2653677"/>
                <a:gd name="connsiteY2" fmla="*/ 1447215 h 1463575"/>
                <a:gd name="connsiteX3" fmla="*/ 6550 w 2653677"/>
                <a:gd name="connsiteY3" fmla="*/ 1463575 h 1463575"/>
                <a:gd name="connsiteX4" fmla="*/ 0 w 2653677"/>
                <a:gd name="connsiteY4" fmla="*/ 0 h 1463575"/>
                <a:gd name="connsiteX5" fmla="*/ 655007 w 2653677"/>
                <a:gd name="connsiteY5" fmla="*/ 335389 h 1463575"/>
                <a:gd name="connsiteX0" fmla="*/ 648752 w 2647422"/>
                <a:gd name="connsiteY0" fmla="*/ 355556 h 1483742"/>
                <a:gd name="connsiteX1" fmla="*/ 2100607 w 2647422"/>
                <a:gd name="connsiteY1" fmla="*/ 1136022 h 1483742"/>
                <a:gd name="connsiteX2" fmla="*/ 2647422 w 2647422"/>
                <a:gd name="connsiteY2" fmla="*/ 1467382 h 1483742"/>
                <a:gd name="connsiteX3" fmla="*/ 295 w 2647422"/>
                <a:gd name="connsiteY3" fmla="*/ 1483742 h 1483742"/>
                <a:gd name="connsiteX4" fmla="*/ 6663 w 2647422"/>
                <a:gd name="connsiteY4" fmla="*/ 0 h 1483742"/>
                <a:gd name="connsiteX5" fmla="*/ 648752 w 2647422"/>
                <a:gd name="connsiteY5" fmla="*/ 355556 h 1483742"/>
                <a:gd name="connsiteX0" fmla="*/ 648752 w 2647422"/>
                <a:gd name="connsiteY0" fmla="*/ 355556 h 1483742"/>
                <a:gd name="connsiteX1" fmla="*/ 2100607 w 2647422"/>
                <a:gd name="connsiteY1" fmla="*/ 1136022 h 1483742"/>
                <a:gd name="connsiteX2" fmla="*/ 2647422 w 2647422"/>
                <a:gd name="connsiteY2" fmla="*/ 1467382 h 1483742"/>
                <a:gd name="connsiteX3" fmla="*/ 295 w 2647422"/>
                <a:gd name="connsiteY3" fmla="*/ 1483742 h 1483742"/>
                <a:gd name="connsiteX4" fmla="*/ 6663 w 2647422"/>
                <a:gd name="connsiteY4" fmla="*/ 0 h 1483742"/>
                <a:gd name="connsiteX5" fmla="*/ 648752 w 2647422"/>
                <a:gd name="connsiteY5" fmla="*/ 355556 h 1483742"/>
                <a:gd name="connsiteX0" fmla="*/ 648752 w 2647422"/>
                <a:gd name="connsiteY0" fmla="*/ 355556 h 1483742"/>
                <a:gd name="connsiteX1" fmla="*/ 2100607 w 2647422"/>
                <a:gd name="connsiteY1" fmla="*/ 1136022 h 1483742"/>
                <a:gd name="connsiteX2" fmla="*/ 2647422 w 2647422"/>
                <a:gd name="connsiteY2" fmla="*/ 1467382 h 1483742"/>
                <a:gd name="connsiteX3" fmla="*/ 295 w 2647422"/>
                <a:gd name="connsiteY3" fmla="*/ 1483742 h 1483742"/>
                <a:gd name="connsiteX4" fmla="*/ 6663 w 2647422"/>
                <a:gd name="connsiteY4" fmla="*/ 0 h 1483742"/>
                <a:gd name="connsiteX5" fmla="*/ 648752 w 2647422"/>
                <a:gd name="connsiteY5" fmla="*/ 355556 h 1483742"/>
                <a:gd name="connsiteX0" fmla="*/ 648752 w 2647422"/>
                <a:gd name="connsiteY0" fmla="*/ 355556 h 1483742"/>
                <a:gd name="connsiteX1" fmla="*/ 2100607 w 2647422"/>
                <a:gd name="connsiteY1" fmla="*/ 1136022 h 1483742"/>
                <a:gd name="connsiteX2" fmla="*/ 2647422 w 2647422"/>
                <a:gd name="connsiteY2" fmla="*/ 1467382 h 1483742"/>
                <a:gd name="connsiteX3" fmla="*/ 295 w 2647422"/>
                <a:gd name="connsiteY3" fmla="*/ 1483742 h 1483742"/>
                <a:gd name="connsiteX4" fmla="*/ 6663 w 2647422"/>
                <a:gd name="connsiteY4" fmla="*/ 0 h 1483742"/>
                <a:gd name="connsiteX5" fmla="*/ 648752 w 2647422"/>
                <a:gd name="connsiteY5" fmla="*/ 355556 h 1483742"/>
                <a:gd name="connsiteX0" fmla="*/ 648752 w 2653881"/>
                <a:gd name="connsiteY0" fmla="*/ 355556 h 1483742"/>
                <a:gd name="connsiteX1" fmla="*/ 2100607 w 2653881"/>
                <a:gd name="connsiteY1" fmla="*/ 1136022 h 1483742"/>
                <a:gd name="connsiteX2" fmla="*/ 2653881 w 2653881"/>
                <a:gd name="connsiteY2" fmla="*/ 1447215 h 1483742"/>
                <a:gd name="connsiteX3" fmla="*/ 295 w 2653881"/>
                <a:gd name="connsiteY3" fmla="*/ 1483742 h 1483742"/>
                <a:gd name="connsiteX4" fmla="*/ 6663 w 2653881"/>
                <a:gd name="connsiteY4" fmla="*/ 0 h 1483742"/>
                <a:gd name="connsiteX5" fmla="*/ 648752 w 2653881"/>
                <a:gd name="connsiteY5" fmla="*/ 355556 h 1483742"/>
                <a:gd name="connsiteX0" fmla="*/ 657591 w 2662720"/>
                <a:gd name="connsiteY0" fmla="*/ 370076 h 1498262"/>
                <a:gd name="connsiteX1" fmla="*/ 2109446 w 2662720"/>
                <a:gd name="connsiteY1" fmla="*/ 1150542 h 1498262"/>
                <a:gd name="connsiteX2" fmla="*/ 2662720 w 2662720"/>
                <a:gd name="connsiteY2" fmla="*/ 1461735 h 1498262"/>
                <a:gd name="connsiteX3" fmla="*/ 9134 w 2662720"/>
                <a:gd name="connsiteY3" fmla="*/ 1498262 h 1498262"/>
                <a:gd name="connsiteX4" fmla="*/ 0 w 2662720"/>
                <a:gd name="connsiteY4" fmla="*/ 0 h 1498262"/>
                <a:gd name="connsiteX5" fmla="*/ 657591 w 2662720"/>
                <a:gd name="connsiteY5" fmla="*/ 370076 h 1498262"/>
                <a:gd name="connsiteX0" fmla="*/ 657591 w 2662720"/>
                <a:gd name="connsiteY0" fmla="*/ 370076 h 1478902"/>
                <a:gd name="connsiteX1" fmla="*/ 2109446 w 2662720"/>
                <a:gd name="connsiteY1" fmla="*/ 1150542 h 1478902"/>
                <a:gd name="connsiteX2" fmla="*/ 2662720 w 2662720"/>
                <a:gd name="connsiteY2" fmla="*/ 1461735 h 1478902"/>
                <a:gd name="connsiteX3" fmla="*/ 5258 w 2662720"/>
                <a:gd name="connsiteY3" fmla="*/ 1478902 h 1478902"/>
                <a:gd name="connsiteX4" fmla="*/ 0 w 2662720"/>
                <a:gd name="connsiteY4" fmla="*/ 0 h 1478902"/>
                <a:gd name="connsiteX5" fmla="*/ 657591 w 2662720"/>
                <a:gd name="connsiteY5" fmla="*/ 370076 h 1478902"/>
                <a:gd name="connsiteX0" fmla="*/ 652768 w 2657897"/>
                <a:gd name="connsiteY0" fmla="*/ 370076 h 1478902"/>
                <a:gd name="connsiteX1" fmla="*/ 2104623 w 2657897"/>
                <a:gd name="connsiteY1" fmla="*/ 1150542 h 1478902"/>
                <a:gd name="connsiteX2" fmla="*/ 2657897 w 2657897"/>
                <a:gd name="connsiteY2" fmla="*/ 1461735 h 1478902"/>
                <a:gd name="connsiteX3" fmla="*/ 435 w 2657897"/>
                <a:gd name="connsiteY3" fmla="*/ 1478902 h 1478902"/>
                <a:gd name="connsiteX4" fmla="*/ 2928 w 2657897"/>
                <a:gd name="connsiteY4" fmla="*/ 0 h 1478902"/>
                <a:gd name="connsiteX5" fmla="*/ 652768 w 2657897"/>
                <a:gd name="connsiteY5" fmla="*/ 370076 h 1478902"/>
                <a:gd name="connsiteX0" fmla="*/ 652768 w 2646271"/>
                <a:gd name="connsiteY0" fmla="*/ 370076 h 1478902"/>
                <a:gd name="connsiteX1" fmla="*/ 2104623 w 2646271"/>
                <a:gd name="connsiteY1" fmla="*/ 1150542 h 1478902"/>
                <a:gd name="connsiteX2" fmla="*/ 2646271 w 2646271"/>
                <a:gd name="connsiteY2" fmla="*/ 1466575 h 1478902"/>
                <a:gd name="connsiteX3" fmla="*/ 435 w 2646271"/>
                <a:gd name="connsiteY3" fmla="*/ 1478902 h 1478902"/>
                <a:gd name="connsiteX4" fmla="*/ 2928 w 2646271"/>
                <a:gd name="connsiteY4" fmla="*/ 0 h 1478902"/>
                <a:gd name="connsiteX5" fmla="*/ 652768 w 2646271"/>
                <a:gd name="connsiteY5" fmla="*/ 370076 h 1478902"/>
                <a:gd name="connsiteX0" fmla="*/ 652768 w 2646271"/>
                <a:gd name="connsiteY0" fmla="*/ 370076 h 1469222"/>
                <a:gd name="connsiteX1" fmla="*/ 2104623 w 2646271"/>
                <a:gd name="connsiteY1" fmla="*/ 1150542 h 1469222"/>
                <a:gd name="connsiteX2" fmla="*/ 2646271 w 2646271"/>
                <a:gd name="connsiteY2" fmla="*/ 1466575 h 1469222"/>
                <a:gd name="connsiteX3" fmla="*/ 435 w 2646271"/>
                <a:gd name="connsiteY3" fmla="*/ 1469222 h 1469222"/>
                <a:gd name="connsiteX4" fmla="*/ 2928 w 2646271"/>
                <a:gd name="connsiteY4" fmla="*/ 0 h 1469222"/>
                <a:gd name="connsiteX5" fmla="*/ 652768 w 2646271"/>
                <a:gd name="connsiteY5" fmla="*/ 370076 h 1469222"/>
                <a:gd name="connsiteX0" fmla="*/ 661466 w 2654969"/>
                <a:gd name="connsiteY0" fmla="*/ 365236 h 1464382"/>
                <a:gd name="connsiteX1" fmla="*/ 2113321 w 2654969"/>
                <a:gd name="connsiteY1" fmla="*/ 1145702 h 1464382"/>
                <a:gd name="connsiteX2" fmla="*/ 2654969 w 2654969"/>
                <a:gd name="connsiteY2" fmla="*/ 1461735 h 1464382"/>
                <a:gd name="connsiteX3" fmla="*/ 9133 w 2654969"/>
                <a:gd name="connsiteY3" fmla="*/ 1464382 h 1464382"/>
                <a:gd name="connsiteX4" fmla="*/ 0 w 2654969"/>
                <a:gd name="connsiteY4" fmla="*/ 0 h 1464382"/>
                <a:gd name="connsiteX5" fmla="*/ 661466 w 2654969"/>
                <a:gd name="connsiteY5" fmla="*/ 365236 h 1464382"/>
                <a:gd name="connsiteX0" fmla="*/ 656622 w 2650125"/>
                <a:gd name="connsiteY0" fmla="*/ 365236 h 1464382"/>
                <a:gd name="connsiteX1" fmla="*/ 2108477 w 2650125"/>
                <a:gd name="connsiteY1" fmla="*/ 1145702 h 1464382"/>
                <a:gd name="connsiteX2" fmla="*/ 2650125 w 2650125"/>
                <a:gd name="connsiteY2" fmla="*/ 1461735 h 1464382"/>
                <a:gd name="connsiteX3" fmla="*/ 4289 w 2650125"/>
                <a:gd name="connsiteY3" fmla="*/ 1464382 h 1464382"/>
                <a:gd name="connsiteX4" fmla="*/ 0 w 2650125"/>
                <a:gd name="connsiteY4" fmla="*/ 0 h 1464382"/>
                <a:gd name="connsiteX5" fmla="*/ 656622 w 2650125"/>
                <a:gd name="connsiteY5" fmla="*/ 365236 h 1464382"/>
                <a:gd name="connsiteX0" fmla="*/ 654200 w 2647703"/>
                <a:gd name="connsiteY0" fmla="*/ 371286 h 1470432"/>
                <a:gd name="connsiteX1" fmla="*/ 2106055 w 2647703"/>
                <a:gd name="connsiteY1" fmla="*/ 1151752 h 1470432"/>
                <a:gd name="connsiteX2" fmla="*/ 2647703 w 2647703"/>
                <a:gd name="connsiteY2" fmla="*/ 1467785 h 1470432"/>
                <a:gd name="connsiteX3" fmla="*/ 1867 w 2647703"/>
                <a:gd name="connsiteY3" fmla="*/ 1470432 h 1470432"/>
                <a:gd name="connsiteX4" fmla="*/ 0 w 2647703"/>
                <a:gd name="connsiteY4" fmla="*/ 0 h 1470432"/>
                <a:gd name="connsiteX5" fmla="*/ 654200 w 2647703"/>
                <a:gd name="connsiteY5" fmla="*/ 371286 h 1470432"/>
                <a:gd name="connsiteX0" fmla="*/ 652649 w 2646152"/>
                <a:gd name="connsiteY0" fmla="*/ 413181 h 1512327"/>
                <a:gd name="connsiteX1" fmla="*/ 2104504 w 2646152"/>
                <a:gd name="connsiteY1" fmla="*/ 1193647 h 1512327"/>
                <a:gd name="connsiteX2" fmla="*/ 2646152 w 2646152"/>
                <a:gd name="connsiteY2" fmla="*/ 1509680 h 1512327"/>
                <a:gd name="connsiteX3" fmla="*/ 316 w 2646152"/>
                <a:gd name="connsiteY3" fmla="*/ 1512327 h 1512327"/>
                <a:gd name="connsiteX4" fmla="*/ 5891 w 2646152"/>
                <a:gd name="connsiteY4" fmla="*/ 0 h 1512327"/>
                <a:gd name="connsiteX5" fmla="*/ 652649 w 2646152"/>
                <a:gd name="connsiteY5" fmla="*/ 413181 h 1512327"/>
                <a:gd name="connsiteX0" fmla="*/ 1032208 w 2646152"/>
                <a:gd name="connsiteY0" fmla="*/ 4706 h 1512327"/>
                <a:gd name="connsiteX1" fmla="*/ 2104504 w 2646152"/>
                <a:gd name="connsiteY1" fmla="*/ 1193647 h 1512327"/>
                <a:gd name="connsiteX2" fmla="*/ 2646152 w 2646152"/>
                <a:gd name="connsiteY2" fmla="*/ 1509680 h 1512327"/>
                <a:gd name="connsiteX3" fmla="*/ 316 w 2646152"/>
                <a:gd name="connsiteY3" fmla="*/ 1512327 h 1512327"/>
                <a:gd name="connsiteX4" fmla="*/ 5891 w 2646152"/>
                <a:gd name="connsiteY4" fmla="*/ 0 h 1512327"/>
                <a:gd name="connsiteX5" fmla="*/ 1032208 w 2646152"/>
                <a:gd name="connsiteY5" fmla="*/ 4706 h 1512327"/>
                <a:gd name="connsiteX0" fmla="*/ 1032208 w 2646152"/>
                <a:gd name="connsiteY0" fmla="*/ 4706 h 1512327"/>
                <a:gd name="connsiteX1" fmla="*/ 2618026 w 2646152"/>
                <a:gd name="connsiteY1" fmla="*/ 874198 h 1512327"/>
                <a:gd name="connsiteX2" fmla="*/ 2646152 w 2646152"/>
                <a:gd name="connsiteY2" fmla="*/ 1509680 h 1512327"/>
                <a:gd name="connsiteX3" fmla="*/ 316 w 2646152"/>
                <a:gd name="connsiteY3" fmla="*/ 1512327 h 1512327"/>
                <a:gd name="connsiteX4" fmla="*/ 5891 w 2646152"/>
                <a:gd name="connsiteY4" fmla="*/ 0 h 1512327"/>
                <a:gd name="connsiteX5" fmla="*/ 1032208 w 2646152"/>
                <a:gd name="connsiteY5" fmla="*/ 4706 h 1512327"/>
                <a:gd name="connsiteX0" fmla="*/ 1032208 w 2685007"/>
                <a:gd name="connsiteY0" fmla="*/ 4706 h 1512327"/>
                <a:gd name="connsiteX1" fmla="*/ 2685007 w 2685007"/>
                <a:gd name="connsiteY1" fmla="*/ 868961 h 1512327"/>
                <a:gd name="connsiteX2" fmla="*/ 2646152 w 2685007"/>
                <a:gd name="connsiteY2" fmla="*/ 1509680 h 1512327"/>
                <a:gd name="connsiteX3" fmla="*/ 316 w 2685007"/>
                <a:gd name="connsiteY3" fmla="*/ 1512327 h 1512327"/>
                <a:gd name="connsiteX4" fmla="*/ 5891 w 2685007"/>
                <a:gd name="connsiteY4" fmla="*/ 0 h 1512327"/>
                <a:gd name="connsiteX5" fmla="*/ 1032208 w 2685007"/>
                <a:gd name="connsiteY5" fmla="*/ 4706 h 1512327"/>
                <a:gd name="connsiteX0" fmla="*/ 1032208 w 2690806"/>
                <a:gd name="connsiteY0" fmla="*/ 4706 h 1520154"/>
                <a:gd name="connsiteX1" fmla="*/ 2685007 w 2690806"/>
                <a:gd name="connsiteY1" fmla="*/ 868961 h 1520154"/>
                <a:gd name="connsiteX2" fmla="*/ 2690806 w 2690806"/>
                <a:gd name="connsiteY2" fmla="*/ 1520154 h 1520154"/>
                <a:gd name="connsiteX3" fmla="*/ 316 w 2690806"/>
                <a:gd name="connsiteY3" fmla="*/ 1512327 h 1520154"/>
                <a:gd name="connsiteX4" fmla="*/ 5891 w 2690806"/>
                <a:gd name="connsiteY4" fmla="*/ 0 h 1520154"/>
                <a:gd name="connsiteX5" fmla="*/ 1032208 w 2690806"/>
                <a:gd name="connsiteY5" fmla="*/ 4706 h 1520154"/>
                <a:gd name="connsiteX0" fmla="*/ 1035789 w 2694387"/>
                <a:gd name="connsiteY0" fmla="*/ 4706 h 1520154"/>
                <a:gd name="connsiteX1" fmla="*/ 2688588 w 2694387"/>
                <a:gd name="connsiteY1" fmla="*/ 868961 h 1520154"/>
                <a:gd name="connsiteX2" fmla="*/ 2694387 w 2694387"/>
                <a:gd name="connsiteY2" fmla="*/ 1520154 h 1520154"/>
                <a:gd name="connsiteX3" fmla="*/ 238 w 2694387"/>
                <a:gd name="connsiteY3" fmla="*/ 1502028 h 1520154"/>
                <a:gd name="connsiteX4" fmla="*/ 9472 w 2694387"/>
                <a:gd name="connsiteY4" fmla="*/ 0 h 1520154"/>
                <a:gd name="connsiteX5" fmla="*/ 1035789 w 2694387"/>
                <a:gd name="connsiteY5" fmla="*/ 4706 h 1520154"/>
                <a:gd name="connsiteX0" fmla="*/ 1035789 w 2701705"/>
                <a:gd name="connsiteY0" fmla="*/ 4706 h 1502028"/>
                <a:gd name="connsiteX1" fmla="*/ 2688588 w 2701705"/>
                <a:gd name="connsiteY1" fmla="*/ 868961 h 1502028"/>
                <a:gd name="connsiteX2" fmla="*/ 2701705 w 2701705"/>
                <a:gd name="connsiteY2" fmla="*/ 1494406 h 1502028"/>
                <a:gd name="connsiteX3" fmla="*/ 238 w 2701705"/>
                <a:gd name="connsiteY3" fmla="*/ 1502028 h 1502028"/>
                <a:gd name="connsiteX4" fmla="*/ 9472 w 2701705"/>
                <a:gd name="connsiteY4" fmla="*/ 0 h 1502028"/>
                <a:gd name="connsiteX5" fmla="*/ 1035789 w 2701705"/>
                <a:gd name="connsiteY5" fmla="*/ 4706 h 1502028"/>
                <a:gd name="connsiteX0" fmla="*/ 1039401 w 2705317"/>
                <a:gd name="connsiteY0" fmla="*/ 4706 h 1499453"/>
                <a:gd name="connsiteX1" fmla="*/ 2692200 w 2705317"/>
                <a:gd name="connsiteY1" fmla="*/ 868961 h 1499453"/>
                <a:gd name="connsiteX2" fmla="*/ 2705317 w 2705317"/>
                <a:gd name="connsiteY2" fmla="*/ 1494406 h 1499453"/>
                <a:gd name="connsiteX3" fmla="*/ 191 w 2705317"/>
                <a:gd name="connsiteY3" fmla="*/ 1499453 h 1499453"/>
                <a:gd name="connsiteX4" fmla="*/ 13084 w 2705317"/>
                <a:gd name="connsiteY4" fmla="*/ 0 h 1499453"/>
                <a:gd name="connsiteX5" fmla="*/ 1039401 w 2705317"/>
                <a:gd name="connsiteY5" fmla="*/ 4706 h 1499453"/>
                <a:gd name="connsiteX0" fmla="*/ 1039448 w 2705364"/>
                <a:gd name="connsiteY0" fmla="*/ 2131 h 1496878"/>
                <a:gd name="connsiteX1" fmla="*/ 2692247 w 2705364"/>
                <a:gd name="connsiteY1" fmla="*/ 866386 h 1496878"/>
                <a:gd name="connsiteX2" fmla="*/ 2705364 w 2705364"/>
                <a:gd name="connsiteY2" fmla="*/ 1491831 h 1496878"/>
                <a:gd name="connsiteX3" fmla="*/ 238 w 2705364"/>
                <a:gd name="connsiteY3" fmla="*/ 1496878 h 1496878"/>
                <a:gd name="connsiteX4" fmla="*/ 9472 w 2705364"/>
                <a:gd name="connsiteY4" fmla="*/ 0 h 1496878"/>
                <a:gd name="connsiteX5" fmla="*/ 1039448 w 2705364"/>
                <a:gd name="connsiteY5" fmla="*/ 2131 h 1496878"/>
                <a:gd name="connsiteX0" fmla="*/ 1032130 w 2705364"/>
                <a:gd name="connsiteY0" fmla="*/ 0 h 1502471"/>
                <a:gd name="connsiteX1" fmla="*/ 2692247 w 2705364"/>
                <a:gd name="connsiteY1" fmla="*/ 871979 h 1502471"/>
                <a:gd name="connsiteX2" fmla="*/ 2705364 w 2705364"/>
                <a:gd name="connsiteY2" fmla="*/ 1497424 h 1502471"/>
                <a:gd name="connsiteX3" fmla="*/ 238 w 2705364"/>
                <a:gd name="connsiteY3" fmla="*/ 1502471 h 1502471"/>
                <a:gd name="connsiteX4" fmla="*/ 9472 w 2705364"/>
                <a:gd name="connsiteY4" fmla="*/ 5593 h 1502471"/>
                <a:gd name="connsiteX5" fmla="*/ 1032130 w 2705364"/>
                <a:gd name="connsiteY5" fmla="*/ 0 h 1502471"/>
                <a:gd name="connsiteX0" fmla="*/ 1035789 w 2705364"/>
                <a:gd name="connsiteY0" fmla="*/ 0 h 1497321"/>
                <a:gd name="connsiteX1" fmla="*/ 2692247 w 2705364"/>
                <a:gd name="connsiteY1" fmla="*/ 866829 h 1497321"/>
                <a:gd name="connsiteX2" fmla="*/ 2705364 w 2705364"/>
                <a:gd name="connsiteY2" fmla="*/ 1492274 h 1497321"/>
                <a:gd name="connsiteX3" fmla="*/ 238 w 2705364"/>
                <a:gd name="connsiteY3" fmla="*/ 1497321 h 1497321"/>
                <a:gd name="connsiteX4" fmla="*/ 9472 w 2705364"/>
                <a:gd name="connsiteY4" fmla="*/ 443 h 1497321"/>
                <a:gd name="connsiteX5" fmla="*/ 1035789 w 2705364"/>
                <a:gd name="connsiteY5" fmla="*/ 0 h 1497321"/>
                <a:gd name="connsiteX0" fmla="*/ 1035789 w 2705364"/>
                <a:gd name="connsiteY0" fmla="*/ 0 h 1497321"/>
                <a:gd name="connsiteX1" fmla="*/ 2703225 w 2705364"/>
                <a:gd name="connsiteY1" fmla="*/ 861680 h 1497321"/>
                <a:gd name="connsiteX2" fmla="*/ 2705364 w 2705364"/>
                <a:gd name="connsiteY2" fmla="*/ 1492274 h 1497321"/>
                <a:gd name="connsiteX3" fmla="*/ 238 w 2705364"/>
                <a:gd name="connsiteY3" fmla="*/ 1497321 h 1497321"/>
                <a:gd name="connsiteX4" fmla="*/ 9472 w 2705364"/>
                <a:gd name="connsiteY4" fmla="*/ 443 h 1497321"/>
                <a:gd name="connsiteX5" fmla="*/ 1035789 w 2705364"/>
                <a:gd name="connsiteY5" fmla="*/ 0 h 149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5364" h="1497321">
                  <a:moveTo>
                    <a:pt x="1035789" y="0"/>
                  </a:moveTo>
                  <a:lnTo>
                    <a:pt x="2703225" y="861680"/>
                  </a:lnTo>
                  <a:lnTo>
                    <a:pt x="2705364" y="1492274"/>
                  </a:lnTo>
                  <a:lnTo>
                    <a:pt x="238" y="1497321"/>
                  </a:lnTo>
                  <a:cubicBezTo>
                    <a:pt x="-1945" y="1012189"/>
                    <a:pt x="11655" y="485575"/>
                    <a:pt x="9472" y="443"/>
                  </a:cubicBezTo>
                  <a:lnTo>
                    <a:pt x="1035789" y="0"/>
                  </a:lnTo>
                  <a:close/>
                </a:path>
              </a:pathLst>
            </a:custGeom>
            <a:gradFill>
              <a:gsLst>
                <a:gs pos="16000">
                  <a:srgbClr val="F5F3C1"/>
                </a:gs>
                <a:gs pos="48000">
                  <a:srgbClr val="F5F3C3"/>
                </a:gs>
              </a:gsLst>
              <a:lin ang="18900000" scaled="1"/>
            </a:gra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33">
              <a:extLst>
                <a:ext uri="{FF2B5EF4-FFF2-40B4-BE49-F238E27FC236}">
                  <a16:creationId xmlns:a16="http://schemas.microsoft.com/office/drawing/2014/main" id="{E019426A-F129-4F4D-8EC1-125422864CCD}"/>
                </a:ext>
              </a:extLst>
            </p:cNvPr>
            <p:cNvSpPr>
              <a:spLocks/>
            </p:cNvSpPr>
            <p:nvPr/>
          </p:nvSpPr>
          <p:spPr>
            <a:xfrm>
              <a:off x="1375503" y="3346518"/>
              <a:ext cx="5205969" cy="2315034"/>
            </a:xfrm>
            <a:custGeom>
              <a:avLst/>
              <a:gdLst>
                <a:gd name="connsiteX0" fmla="*/ 1 w 1880769"/>
                <a:gd name="connsiteY0" fmla="*/ 0 h 1880767"/>
                <a:gd name="connsiteX1" fmla="*/ 1871059 w 1880769"/>
                <a:gd name="connsiteY1" fmla="*/ 1688471 h 1880767"/>
                <a:gd name="connsiteX2" fmla="*/ 1880769 w 1880769"/>
                <a:gd name="connsiteY2" fmla="*/ 1880767 h 1880767"/>
                <a:gd name="connsiteX3" fmla="*/ 0 w 1880769"/>
                <a:gd name="connsiteY3" fmla="*/ 1880767 h 1880767"/>
                <a:gd name="connsiteX4" fmla="*/ 0 w 1880769"/>
                <a:gd name="connsiteY4" fmla="*/ 0 h 1880767"/>
                <a:gd name="connsiteX0" fmla="*/ 1 w 1880769"/>
                <a:gd name="connsiteY0" fmla="*/ 474454 h 1880767"/>
                <a:gd name="connsiteX1" fmla="*/ 1871059 w 1880769"/>
                <a:gd name="connsiteY1" fmla="*/ 1688471 h 1880767"/>
                <a:gd name="connsiteX2" fmla="*/ 1880769 w 1880769"/>
                <a:gd name="connsiteY2" fmla="*/ 1880767 h 1880767"/>
                <a:gd name="connsiteX3" fmla="*/ 0 w 1880769"/>
                <a:gd name="connsiteY3" fmla="*/ 1880767 h 1880767"/>
                <a:gd name="connsiteX4" fmla="*/ 0 w 1880769"/>
                <a:gd name="connsiteY4" fmla="*/ 0 h 1880767"/>
                <a:gd name="connsiteX5" fmla="*/ 1 w 1880769"/>
                <a:gd name="connsiteY5" fmla="*/ 474454 h 1880767"/>
                <a:gd name="connsiteX0" fmla="*/ 6551 w 1887319"/>
                <a:gd name="connsiteY0" fmla="*/ 49082 h 1455395"/>
                <a:gd name="connsiteX1" fmla="*/ 1877609 w 1887319"/>
                <a:gd name="connsiteY1" fmla="*/ 1263099 h 1455395"/>
                <a:gd name="connsiteX2" fmla="*/ 1887319 w 1887319"/>
                <a:gd name="connsiteY2" fmla="*/ 1455395 h 1455395"/>
                <a:gd name="connsiteX3" fmla="*/ 6550 w 1887319"/>
                <a:gd name="connsiteY3" fmla="*/ 1455395 h 1455395"/>
                <a:gd name="connsiteX4" fmla="*/ 0 w 1887319"/>
                <a:gd name="connsiteY4" fmla="*/ 0 h 1455395"/>
                <a:gd name="connsiteX5" fmla="*/ 6551 w 1887319"/>
                <a:gd name="connsiteY5" fmla="*/ 49082 h 1455395"/>
                <a:gd name="connsiteX0" fmla="*/ 6551 w 1887319"/>
                <a:gd name="connsiteY0" fmla="*/ 81802 h 1455395"/>
                <a:gd name="connsiteX1" fmla="*/ 1877609 w 1887319"/>
                <a:gd name="connsiteY1" fmla="*/ 1263099 h 1455395"/>
                <a:gd name="connsiteX2" fmla="*/ 1887319 w 1887319"/>
                <a:gd name="connsiteY2" fmla="*/ 1455395 h 1455395"/>
                <a:gd name="connsiteX3" fmla="*/ 6550 w 1887319"/>
                <a:gd name="connsiteY3" fmla="*/ 1455395 h 1455395"/>
                <a:gd name="connsiteX4" fmla="*/ 0 w 1887319"/>
                <a:gd name="connsiteY4" fmla="*/ 0 h 1455395"/>
                <a:gd name="connsiteX5" fmla="*/ 6551 w 1887319"/>
                <a:gd name="connsiteY5" fmla="*/ 81802 h 1455395"/>
                <a:gd name="connsiteX0" fmla="*/ 458505 w 1887319"/>
                <a:gd name="connsiteY0" fmla="*/ 188145 h 1455395"/>
                <a:gd name="connsiteX1" fmla="*/ 1877609 w 1887319"/>
                <a:gd name="connsiteY1" fmla="*/ 1263099 h 1455395"/>
                <a:gd name="connsiteX2" fmla="*/ 1887319 w 1887319"/>
                <a:gd name="connsiteY2" fmla="*/ 1455395 h 1455395"/>
                <a:gd name="connsiteX3" fmla="*/ 6550 w 1887319"/>
                <a:gd name="connsiteY3" fmla="*/ 1455395 h 1455395"/>
                <a:gd name="connsiteX4" fmla="*/ 0 w 1887319"/>
                <a:gd name="connsiteY4" fmla="*/ 0 h 1455395"/>
                <a:gd name="connsiteX5" fmla="*/ 458505 w 1887319"/>
                <a:gd name="connsiteY5" fmla="*/ 188145 h 1455395"/>
                <a:gd name="connsiteX0" fmla="*/ 458505 w 1887319"/>
                <a:gd name="connsiteY0" fmla="*/ 188145 h 1455395"/>
                <a:gd name="connsiteX1" fmla="*/ 1877609 w 1887319"/>
                <a:gd name="connsiteY1" fmla="*/ 1263099 h 1455395"/>
                <a:gd name="connsiteX2" fmla="*/ 1887319 w 1887319"/>
                <a:gd name="connsiteY2" fmla="*/ 1455395 h 1455395"/>
                <a:gd name="connsiteX3" fmla="*/ 6550 w 1887319"/>
                <a:gd name="connsiteY3" fmla="*/ 1455395 h 1455395"/>
                <a:gd name="connsiteX4" fmla="*/ 0 w 1887319"/>
                <a:gd name="connsiteY4" fmla="*/ 0 h 1455395"/>
                <a:gd name="connsiteX5" fmla="*/ 458505 w 1887319"/>
                <a:gd name="connsiteY5" fmla="*/ 188145 h 1455395"/>
                <a:gd name="connsiteX0" fmla="*/ 458505 w 2522675"/>
                <a:gd name="connsiteY0" fmla="*/ 188145 h 1455395"/>
                <a:gd name="connsiteX1" fmla="*/ 1877609 w 2522675"/>
                <a:gd name="connsiteY1" fmla="*/ 1263099 h 1455395"/>
                <a:gd name="connsiteX2" fmla="*/ 2522675 w 2522675"/>
                <a:gd name="connsiteY2" fmla="*/ 1455395 h 1455395"/>
                <a:gd name="connsiteX3" fmla="*/ 6550 w 2522675"/>
                <a:gd name="connsiteY3" fmla="*/ 1455395 h 1455395"/>
                <a:gd name="connsiteX4" fmla="*/ 0 w 2522675"/>
                <a:gd name="connsiteY4" fmla="*/ 0 h 1455395"/>
                <a:gd name="connsiteX5" fmla="*/ 458505 w 2522675"/>
                <a:gd name="connsiteY5" fmla="*/ 188145 h 1455395"/>
                <a:gd name="connsiteX0" fmla="*/ 458505 w 2522675"/>
                <a:gd name="connsiteY0" fmla="*/ 188145 h 1455395"/>
                <a:gd name="connsiteX1" fmla="*/ 2061011 w 2522675"/>
                <a:gd name="connsiteY1" fmla="*/ 1115855 h 1455395"/>
                <a:gd name="connsiteX2" fmla="*/ 2522675 w 2522675"/>
                <a:gd name="connsiteY2" fmla="*/ 1455395 h 1455395"/>
                <a:gd name="connsiteX3" fmla="*/ 6550 w 2522675"/>
                <a:gd name="connsiteY3" fmla="*/ 1455395 h 1455395"/>
                <a:gd name="connsiteX4" fmla="*/ 0 w 2522675"/>
                <a:gd name="connsiteY4" fmla="*/ 0 h 1455395"/>
                <a:gd name="connsiteX5" fmla="*/ 458505 w 2522675"/>
                <a:gd name="connsiteY5" fmla="*/ 188145 h 1455395"/>
                <a:gd name="connsiteX0" fmla="*/ 458505 w 2522675"/>
                <a:gd name="connsiteY0" fmla="*/ 188145 h 1455395"/>
                <a:gd name="connsiteX1" fmla="*/ 2106862 w 2522675"/>
                <a:gd name="connsiteY1" fmla="*/ 1107675 h 1455395"/>
                <a:gd name="connsiteX2" fmla="*/ 2522675 w 2522675"/>
                <a:gd name="connsiteY2" fmla="*/ 1455395 h 1455395"/>
                <a:gd name="connsiteX3" fmla="*/ 6550 w 2522675"/>
                <a:gd name="connsiteY3" fmla="*/ 1455395 h 1455395"/>
                <a:gd name="connsiteX4" fmla="*/ 0 w 2522675"/>
                <a:gd name="connsiteY4" fmla="*/ 0 h 1455395"/>
                <a:gd name="connsiteX5" fmla="*/ 458505 w 2522675"/>
                <a:gd name="connsiteY5" fmla="*/ 188145 h 1455395"/>
                <a:gd name="connsiteX0" fmla="*/ 458505 w 2522675"/>
                <a:gd name="connsiteY0" fmla="*/ 188145 h 1455395"/>
                <a:gd name="connsiteX1" fmla="*/ 2106862 w 2522675"/>
                <a:gd name="connsiteY1" fmla="*/ 1107675 h 1455395"/>
                <a:gd name="connsiteX2" fmla="*/ 2522675 w 2522675"/>
                <a:gd name="connsiteY2" fmla="*/ 1455395 h 1455395"/>
                <a:gd name="connsiteX3" fmla="*/ 6550 w 2522675"/>
                <a:gd name="connsiteY3" fmla="*/ 1455395 h 1455395"/>
                <a:gd name="connsiteX4" fmla="*/ 0 w 2522675"/>
                <a:gd name="connsiteY4" fmla="*/ 0 h 1455395"/>
                <a:gd name="connsiteX5" fmla="*/ 458505 w 2522675"/>
                <a:gd name="connsiteY5" fmla="*/ 188145 h 1455395"/>
                <a:gd name="connsiteX0" fmla="*/ 458505 w 2522675"/>
                <a:gd name="connsiteY0" fmla="*/ 188145 h 1455395"/>
                <a:gd name="connsiteX1" fmla="*/ 2106862 w 2522675"/>
                <a:gd name="connsiteY1" fmla="*/ 1107675 h 1455395"/>
                <a:gd name="connsiteX2" fmla="*/ 2522675 w 2522675"/>
                <a:gd name="connsiteY2" fmla="*/ 1455395 h 1455395"/>
                <a:gd name="connsiteX3" fmla="*/ 6550 w 2522675"/>
                <a:gd name="connsiteY3" fmla="*/ 1455395 h 1455395"/>
                <a:gd name="connsiteX4" fmla="*/ 0 w 2522675"/>
                <a:gd name="connsiteY4" fmla="*/ 0 h 1455395"/>
                <a:gd name="connsiteX5" fmla="*/ 458505 w 2522675"/>
                <a:gd name="connsiteY5" fmla="*/ 188145 h 1455395"/>
                <a:gd name="connsiteX0" fmla="*/ 458505 w 2627476"/>
                <a:gd name="connsiteY0" fmla="*/ 188145 h 1455395"/>
                <a:gd name="connsiteX1" fmla="*/ 2106862 w 2627476"/>
                <a:gd name="connsiteY1" fmla="*/ 1107675 h 1455395"/>
                <a:gd name="connsiteX2" fmla="*/ 2627476 w 2627476"/>
                <a:gd name="connsiteY2" fmla="*/ 1422674 h 1455395"/>
                <a:gd name="connsiteX3" fmla="*/ 6550 w 2627476"/>
                <a:gd name="connsiteY3" fmla="*/ 1455395 h 1455395"/>
                <a:gd name="connsiteX4" fmla="*/ 0 w 2627476"/>
                <a:gd name="connsiteY4" fmla="*/ 0 h 1455395"/>
                <a:gd name="connsiteX5" fmla="*/ 458505 w 2627476"/>
                <a:gd name="connsiteY5" fmla="*/ 188145 h 1455395"/>
                <a:gd name="connsiteX0" fmla="*/ 458505 w 2653677"/>
                <a:gd name="connsiteY0" fmla="*/ 188145 h 1455395"/>
                <a:gd name="connsiteX1" fmla="*/ 2106862 w 2653677"/>
                <a:gd name="connsiteY1" fmla="*/ 1107675 h 1455395"/>
                <a:gd name="connsiteX2" fmla="*/ 2653677 w 2653677"/>
                <a:gd name="connsiteY2" fmla="*/ 1439035 h 1455395"/>
                <a:gd name="connsiteX3" fmla="*/ 6550 w 2653677"/>
                <a:gd name="connsiteY3" fmla="*/ 1455395 h 1455395"/>
                <a:gd name="connsiteX4" fmla="*/ 0 w 2653677"/>
                <a:gd name="connsiteY4" fmla="*/ 0 h 1455395"/>
                <a:gd name="connsiteX5" fmla="*/ 458505 w 2653677"/>
                <a:gd name="connsiteY5" fmla="*/ 188145 h 1455395"/>
                <a:gd name="connsiteX0" fmla="*/ 655007 w 2653677"/>
                <a:gd name="connsiteY0" fmla="*/ 327209 h 1455395"/>
                <a:gd name="connsiteX1" fmla="*/ 2106862 w 2653677"/>
                <a:gd name="connsiteY1" fmla="*/ 1107675 h 1455395"/>
                <a:gd name="connsiteX2" fmla="*/ 2653677 w 2653677"/>
                <a:gd name="connsiteY2" fmla="*/ 1439035 h 1455395"/>
                <a:gd name="connsiteX3" fmla="*/ 6550 w 2653677"/>
                <a:gd name="connsiteY3" fmla="*/ 1455395 h 1455395"/>
                <a:gd name="connsiteX4" fmla="*/ 0 w 2653677"/>
                <a:gd name="connsiteY4" fmla="*/ 0 h 1455395"/>
                <a:gd name="connsiteX5" fmla="*/ 655007 w 2653677"/>
                <a:gd name="connsiteY5" fmla="*/ 327209 h 1455395"/>
                <a:gd name="connsiteX0" fmla="*/ 655007 w 2653677"/>
                <a:gd name="connsiteY0" fmla="*/ 335389 h 1463575"/>
                <a:gd name="connsiteX1" fmla="*/ 2106862 w 2653677"/>
                <a:gd name="connsiteY1" fmla="*/ 1115855 h 1463575"/>
                <a:gd name="connsiteX2" fmla="*/ 2653677 w 2653677"/>
                <a:gd name="connsiteY2" fmla="*/ 1447215 h 1463575"/>
                <a:gd name="connsiteX3" fmla="*/ 6550 w 2653677"/>
                <a:gd name="connsiteY3" fmla="*/ 1463575 h 1463575"/>
                <a:gd name="connsiteX4" fmla="*/ 0 w 2653677"/>
                <a:gd name="connsiteY4" fmla="*/ 0 h 1463575"/>
                <a:gd name="connsiteX5" fmla="*/ 655007 w 2653677"/>
                <a:gd name="connsiteY5" fmla="*/ 335389 h 1463575"/>
                <a:gd name="connsiteX0" fmla="*/ 648752 w 2647422"/>
                <a:gd name="connsiteY0" fmla="*/ 355556 h 1483742"/>
                <a:gd name="connsiteX1" fmla="*/ 2100607 w 2647422"/>
                <a:gd name="connsiteY1" fmla="*/ 1136022 h 1483742"/>
                <a:gd name="connsiteX2" fmla="*/ 2647422 w 2647422"/>
                <a:gd name="connsiteY2" fmla="*/ 1467382 h 1483742"/>
                <a:gd name="connsiteX3" fmla="*/ 295 w 2647422"/>
                <a:gd name="connsiteY3" fmla="*/ 1483742 h 1483742"/>
                <a:gd name="connsiteX4" fmla="*/ 6663 w 2647422"/>
                <a:gd name="connsiteY4" fmla="*/ 0 h 1483742"/>
                <a:gd name="connsiteX5" fmla="*/ 648752 w 2647422"/>
                <a:gd name="connsiteY5" fmla="*/ 355556 h 1483742"/>
                <a:gd name="connsiteX0" fmla="*/ 648752 w 2647422"/>
                <a:gd name="connsiteY0" fmla="*/ 355556 h 1483742"/>
                <a:gd name="connsiteX1" fmla="*/ 2100607 w 2647422"/>
                <a:gd name="connsiteY1" fmla="*/ 1136022 h 1483742"/>
                <a:gd name="connsiteX2" fmla="*/ 2647422 w 2647422"/>
                <a:gd name="connsiteY2" fmla="*/ 1467382 h 1483742"/>
                <a:gd name="connsiteX3" fmla="*/ 295 w 2647422"/>
                <a:gd name="connsiteY3" fmla="*/ 1483742 h 1483742"/>
                <a:gd name="connsiteX4" fmla="*/ 6663 w 2647422"/>
                <a:gd name="connsiteY4" fmla="*/ 0 h 1483742"/>
                <a:gd name="connsiteX5" fmla="*/ 648752 w 2647422"/>
                <a:gd name="connsiteY5" fmla="*/ 355556 h 1483742"/>
                <a:gd name="connsiteX0" fmla="*/ 648752 w 2647422"/>
                <a:gd name="connsiteY0" fmla="*/ 355556 h 1483742"/>
                <a:gd name="connsiteX1" fmla="*/ 2100607 w 2647422"/>
                <a:gd name="connsiteY1" fmla="*/ 1136022 h 1483742"/>
                <a:gd name="connsiteX2" fmla="*/ 2647422 w 2647422"/>
                <a:gd name="connsiteY2" fmla="*/ 1467382 h 1483742"/>
                <a:gd name="connsiteX3" fmla="*/ 295 w 2647422"/>
                <a:gd name="connsiteY3" fmla="*/ 1483742 h 1483742"/>
                <a:gd name="connsiteX4" fmla="*/ 6663 w 2647422"/>
                <a:gd name="connsiteY4" fmla="*/ 0 h 1483742"/>
                <a:gd name="connsiteX5" fmla="*/ 648752 w 2647422"/>
                <a:gd name="connsiteY5" fmla="*/ 355556 h 1483742"/>
                <a:gd name="connsiteX0" fmla="*/ 648752 w 2647422"/>
                <a:gd name="connsiteY0" fmla="*/ 355556 h 1483742"/>
                <a:gd name="connsiteX1" fmla="*/ 2100607 w 2647422"/>
                <a:gd name="connsiteY1" fmla="*/ 1136022 h 1483742"/>
                <a:gd name="connsiteX2" fmla="*/ 2647422 w 2647422"/>
                <a:gd name="connsiteY2" fmla="*/ 1467382 h 1483742"/>
                <a:gd name="connsiteX3" fmla="*/ 295 w 2647422"/>
                <a:gd name="connsiteY3" fmla="*/ 1483742 h 1483742"/>
                <a:gd name="connsiteX4" fmla="*/ 6663 w 2647422"/>
                <a:gd name="connsiteY4" fmla="*/ 0 h 1483742"/>
                <a:gd name="connsiteX5" fmla="*/ 648752 w 2647422"/>
                <a:gd name="connsiteY5" fmla="*/ 355556 h 1483742"/>
                <a:gd name="connsiteX0" fmla="*/ 648752 w 2653881"/>
                <a:gd name="connsiteY0" fmla="*/ 355556 h 1483742"/>
                <a:gd name="connsiteX1" fmla="*/ 2100607 w 2653881"/>
                <a:gd name="connsiteY1" fmla="*/ 1136022 h 1483742"/>
                <a:gd name="connsiteX2" fmla="*/ 2653881 w 2653881"/>
                <a:gd name="connsiteY2" fmla="*/ 1447215 h 1483742"/>
                <a:gd name="connsiteX3" fmla="*/ 295 w 2653881"/>
                <a:gd name="connsiteY3" fmla="*/ 1483742 h 1483742"/>
                <a:gd name="connsiteX4" fmla="*/ 6663 w 2653881"/>
                <a:gd name="connsiteY4" fmla="*/ 0 h 1483742"/>
                <a:gd name="connsiteX5" fmla="*/ 648752 w 2653881"/>
                <a:gd name="connsiteY5" fmla="*/ 355556 h 1483742"/>
                <a:gd name="connsiteX0" fmla="*/ 657591 w 2662720"/>
                <a:gd name="connsiteY0" fmla="*/ 370076 h 1498262"/>
                <a:gd name="connsiteX1" fmla="*/ 2109446 w 2662720"/>
                <a:gd name="connsiteY1" fmla="*/ 1150542 h 1498262"/>
                <a:gd name="connsiteX2" fmla="*/ 2662720 w 2662720"/>
                <a:gd name="connsiteY2" fmla="*/ 1461735 h 1498262"/>
                <a:gd name="connsiteX3" fmla="*/ 9134 w 2662720"/>
                <a:gd name="connsiteY3" fmla="*/ 1498262 h 1498262"/>
                <a:gd name="connsiteX4" fmla="*/ 0 w 2662720"/>
                <a:gd name="connsiteY4" fmla="*/ 0 h 1498262"/>
                <a:gd name="connsiteX5" fmla="*/ 657591 w 2662720"/>
                <a:gd name="connsiteY5" fmla="*/ 370076 h 1498262"/>
                <a:gd name="connsiteX0" fmla="*/ 657591 w 2662720"/>
                <a:gd name="connsiteY0" fmla="*/ 370076 h 1478902"/>
                <a:gd name="connsiteX1" fmla="*/ 2109446 w 2662720"/>
                <a:gd name="connsiteY1" fmla="*/ 1150542 h 1478902"/>
                <a:gd name="connsiteX2" fmla="*/ 2662720 w 2662720"/>
                <a:gd name="connsiteY2" fmla="*/ 1461735 h 1478902"/>
                <a:gd name="connsiteX3" fmla="*/ 5258 w 2662720"/>
                <a:gd name="connsiteY3" fmla="*/ 1478902 h 1478902"/>
                <a:gd name="connsiteX4" fmla="*/ 0 w 2662720"/>
                <a:gd name="connsiteY4" fmla="*/ 0 h 1478902"/>
                <a:gd name="connsiteX5" fmla="*/ 657591 w 2662720"/>
                <a:gd name="connsiteY5" fmla="*/ 370076 h 1478902"/>
                <a:gd name="connsiteX0" fmla="*/ 652768 w 2657897"/>
                <a:gd name="connsiteY0" fmla="*/ 370076 h 1478902"/>
                <a:gd name="connsiteX1" fmla="*/ 2104623 w 2657897"/>
                <a:gd name="connsiteY1" fmla="*/ 1150542 h 1478902"/>
                <a:gd name="connsiteX2" fmla="*/ 2657897 w 2657897"/>
                <a:gd name="connsiteY2" fmla="*/ 1461735 h 1478902"/>
                <a:gd name="connsiteX3" fmla="*/ 435 w 2657897"/>
                <a:gd name="connsiteY3" fmla="*/ 1478902 h 1478902"/>
                <a:gd name="connsiteX4" fmla="*/ 2928 w 2657897"/>
                <a:gd name="connsiteY4" fmla="*/ 0 h 1478902"/>
                <a:gd name="connsiteX5" fmla="*/ 652768 w 2657897"/>
                <a:gd name="connsiteY5" fmla="*/ 370076 h 1478902"/>
                <a:gd name="connsiteX0" fmla="*/ 652768 w 2646271"/>
                <a:gd name="connsiteY0" fmla="*/ 370076 h 1478902"/>
                <a:gd name="connsiteX1" fmla="*/ 2104623 w 2646271"/>
                <a:gd name="connsiteY1" fmla="*/ 1150542 h 1478902"/>
                <a:gd name="connsiteX2" fmla="*/ 2646271 w 2646271"/>
                <a:gd name="connsiteY2" fmla="*/ 1466575 h 1478902"/>
                <a:gd name="connsiteX3" fmla="*/ 435 w 2646271"/>
                <a:gd name="connsiteY3" fmla="*/ 1478902 h 1478902"/>
                <a:gd name="connsiteX4" fmla="*/ 2928 w 2646271"/>
                <a:gd name="connsiteY4" fmla="*/ 0 h 1478902"/>
                <a:gd name="connsiteX5" fmla="*/ 652768 w 2646271"/>
                <a:gd name="connsiteY5" fmla="*/ 370076 h 1478902"/>
                <a:gd name="connsiteX0" fmla="*/ 652768 w 2646271"/>
                <a:gd name="connsiteY0" fmla="*/ 370076 h 1469222"/>
                <a:gd name="connsiteX1" fmla="*/ 2104623 w 2646271"/>
                <a:gd name="connsiteY1" fmla="*/ 1150542 h 1469222"/>
                <a:gd name="connsiteX2" fmla="*/ 2646271 w 2646271"/>
                <a:gd name="connsiteY2" fmla="*/ 1466575 h 1469222"/>
                <a:gd name="connsiteX3" fmla="*/ 435 w 2646271"/>
                <a:gd name="connsiteY3" fmla="*/ 1469222 h 1469222"/>
                <a:gd name="connsiteX4" fmla="*/ 2928 w 2646271"/>
                <a:gd name="connsiteY4" fmla="*/ 0 h 1469222"/>
                <a:gd name="connsiteX5" fmla="*/ 652768 w 2646271"/>
                <a:gd name="connsiteY5" fmla="*/ 370076 h 1469222"/>
                <a:gd name="connsiteX0" fmla="*/ 661466 w 2654969"/>
                <a:gd name="connsiteY0" fmla="*/ 365236 h 1464382"/>
                <a:gd name="connsiteX1" fmla="*/ 2113321 w 2654969"/>
                <a:gd name="connsiteY1" fmla="*/ 1145702 h 1464382"/>
                <a:gd name="connsiteX2" fmla="*/ 2654969 w 2654969"/>
                <a:gd name="connsiteY2" fmla="*/ 1461735 h 1464382"/>
                <a:gd name="connsiteX3" fmla="*/ 9133 w 2654969"/>
                <a:gd name="connsiteY3" fmla="*/ 1464382 h 1464382"/>
                <a:gd name="connsiteX4" fmla="*/ 0 w 2654969"/>
                <a:gd name="connsiteY4" fmla="*/ 0 h 1464382"/>
                <a:gd name="connsiteX5" fmla="*/ 661466 w 2654969"/>
                <a:gd name="connsiteY5" fmla="*/ 365236 h 1464382"/>
                <a:gd name="connsiteX0" fmla="*/ 656622 w 2650125"/>
                <a:gd name="connsiteY0" fmla="*/ 365236 h 1464382"/>
                <a:gd name="connsiteX1" fmla="*/ 2108477 w 2650125"/>
                <a:gd name="connsiteY1" fmla="*/ 1145702 h 1464382"/>
                <a:gd name="connsiteX2" fmla="*/ 2650125 w 2650125"/>
                <a:gd name="connsiteY2" fmla="*/ 1461735 h 1464382"/>
                <a:gd name="connsiteX3" fmla="*/ 4289 w 2650125"/>
                <a:gd name="connsiteY3" fmla="*/ 1464382 h 1464382"/>
                <a:gd name="connsiteX4" fmla="*/ 0 w 2650125"/>
                <a:gd name="connsiteY4" fmla="*/ 0 h 1464382"/>
                <a:gd name="connsiteX5" fmla="*/ 656622 w 2650125"/>
                <a:gd name="connsiteY5" fmla="*/ 365236 h 1464382"/>
                <a:gd name="connsiteX0" fmla="*/ 654200 w 2647703"/>
                <a:gd name="connsiteY0" fmla="*/ 371286 h 1470432"/>
                <a:gd name="connsiteX1" fmla="*/ 2106055 w 2647703"/>
                <a:gd name="connsiteY1" fmla="*/ 1151752 h 1470432"/>
                <a:gd name="connsiteX2" fmla="*/ 2647703 w 2647703"/>
                <a:gd name="connsiteY2" fmla="*/ 1467785 h 1470432"/>
                <a:gd name="connsiteX3" fmla="*/ 1867 w 2647703"/>
                <a:gd name="connsiteY3" fmla="*/ 1470432 h 1470432"/>
                <a:gd name="connsiteX4" fmla="*/ 0 w 2647703"/>
                <a:gd name="connsiteY4" fmla="*/ 0 h 1470432"/>
                <a:gd name="connsiteX5" fmla="*/ 654200 w 2647703"/>
                <a:gd name="connsiteY5" fmla="*/ 371286 h 147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7703" h="1470432">
                  <a:moveTo>
                    <a:pt x="654200" y="371286"/>
                  </a:moveTo>
                  <a:lnTo>
                    <a:pt x="2106055" y="1151752"/>
                  </a:lnTo>
                  <a:lnTo>
                    <a:pt x="2647703" y="1467785"/>
                  </a:lnTo>
                  <a:lnTo>
                    <a:pt x="1867" y="1470432"/>
                  </a:lnTo>
                  <a:cubicBezTo>
                    <a:pt x="-316" y="985300"/>
                    <a:pt x="2183" y="485132"/>
                    <a:pt x="0" y="0"/>
                  </a:cubicBezTo>
                  <a:lnTo>
                    <a:pt x="654200" y="371286"/>
                  </a:lnTo>
                  <a:close/>
                </a:path>
              </a:pathLst>
            </a:custGeom>
            <a:gradFill>
              <a:gsLst>
                <a:gs pos="56000">
                  <a:srgbClr val="F4F1BE"/>
                </a:gs>
                <a:gs pos="22000">
                  <a:srgbClr val="E7A1A8"/>
                </a:gs>
              </a:gsLst>
              <a:lin ang="18900000" scaled="1"/>
            </a:gra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634412-7120-4B44-8610-936EC45C3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54" y="433976"/>
            <a:ext cx="7243445" cy="763941"/>
          </a:xfrm>
        </p:spPr>
        <p:txBody>
          <a:bodyPr/>
          <a:lstStyle/>
          <a:p>
            <a:r>
              <a:rPr lang="en-US" sz="2600" dirty="0"/>
              <a:t>Based on preliminary matrix placement, identified priorities by asset for each workstream</a:t>
            </a:r>
          </a:p>
        </p:txBody>
      </p:sp>
      <p:graphicFrame>
        <p:nvGraphicFramePr>
          <p:cNvPr id="83" name="Chart 82">
            <a:extLst>
              <a:ext uri="{FF2B5EF4-FFF2-40B4-BE49-F238E27FC236}">
                <a16:creationId xmlns:a16="http://schemas.microsoft.com/office/drawing/2014/main" id="{C841E8BD-C8B6-4674-BEE4-07028023E166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547688" y="2082800"/>
          <a:ext cx="7056437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sp>
        <p:nvSpPr>
          <p:cNvPr id="49" name="Text Placeholder 3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444500" y="5105400"/>
            <a:ext cx="841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C841FFEE-4E93-4D5C-AB65-10A6109AB6ED}" type="datetime'''''''''''''''''''''''''''''''''''''''''''''0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51" name="Text Placeholder 3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444500" y="3582988"/>
            <a:ext cx="841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372444A-562A-4613-8524-06A1B0F2DCCE}" type="datetime'''''''''''''''''''''''''''''''''''''''''''''''''4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444500" y="4343400"/>
            <a:ext cx="841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3F9E16DF-261B-407A-A1B4-26F60DE31B2F}" type="datetime'''''''''''''''''''''''''''''''''''''''2''''''''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44500" y="2820988"/>
            <a:ext cx="841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965EFA5B-3505-4376-A60C-A97AEBE55583}" type="datetime'''''''''''6''''''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53" name="Text Placeholder 3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444500" y="2060575"/>
            <a:ext cx="841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00C021D7-C3DD-470D-8D61-AEABEEE884B3}" type="datetime'''''''''''''''''8''''''''''''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5D07639-CF23-426C-A3B7-21F47431AA3F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gray">
          <a:xfrm flipV="1">
            <a:off x="4184650" y="2165350"/>
            <a:ext cx="0" cy="3044825"/>
          </a:xfrm>
          <a:prstGeom prst="line">
            <a:avLst/>
          </a:prstGeom>
          <a:ln w="9525" cap="rnd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2577207-50E0-4CF2-AC34-7D787D7FE07E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gray">
          <a:xfrm>
            <a:off x="630238" y="3687763"/>
            <a:ext cx="6891338" cy="0"/>
          </a:xfrm>
          <a:prstGeom prst="line">
            <a:avLst/>
          </a:prstGeom>
          <a:ln w="9525" cap="rnd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2"/>
            </p:custDataLst>
          </p:nvPr>
        </p:nvCxnSpPr>
        <p:spPr bwMode="gray">
          <a:xfrm>
            <a:off x="7053263" y="2441575"/>
            <a:ext cx="66675" cy="65088"/>
          </a:xfrm>
          <a:prstGeom prst="line">
            <a:avLst/>
          </a:prstGeom>
          <a:ln w="6350" cap="rnd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3"/>
            </p:custDataLst>
          </p:nvPr>
        </p:nvCxnSpPr>
        <p:spPr bwMode="gray">
          <a:xfrm flipV="1">
            <a:off x="7069138" y="4456113"/>
            <a:ext cx="34925" cy="4763"/>
          </a:xfrm>
          <a:prstGeom prst="line">
            <a:avLst/>
          </a:prstGeom>
          <a:ln w="6350" cap="rnd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4"/>
            </p:custDataLst>
          </p:nvPr>
        </p:nvCxnSpPr>
        <p:spPr bwMode="gray">
          <a:xfrm flipV="1">
            <a:off x="7143750" y="4503738"/>
            <a:ext cx="12700" cy="301625"/>
          </a:xfrm>
          <a:prstGeom prst="line">
            <a:avLst/>
          </a:prstGeom>
          <a:ln w="6350" cap="rnd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7509E1B-1306-4533-A6AC-F014F0B6027E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>
            <a:off x="6721474" y="3495675"/>
            <a:ext cx="387350" cy="169863"/>
          </a:xfrm>
          <a:prstGeom prst="line">
            <a:avLst/>
          </a:prstGeom>
          <a:ln w="6350" cap="rnd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6"/>
            </p:custDataLst>
          </p:nvPr>
        </p:nvCxnSpPr>
        <p:spPr bwMode="gray">
          <a:xfrm flipV="1">
            <a:off x="6877050" y="3692525"/>
            <a:ext cx="227013" cy="17463"/>
          </a:xfrm>
          <a:prstGeom prst="line">
            <a:avLst/>
          </a:prstGeom>
          <a:ln w="6350" cap="rnd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17"/>
            </p:custDataLst>
          </p:nvPr>
        </p:nvCxnSpPr>
        <p:spPr bwMode="gray">
          <a:xfrm>
            <a:off x="6942138" y="4065588"/>
            <a:ext cx="161925" cy="1587"/>
          </a:xfrm>
          <a:prstGeom prst="line">
            <a:avLst/>
          </a:prstGeom>
          <a:ln w="6350" cap="rnd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18"/>
            </p:custDataLst>
          </p:nvPr>
        </p:nvCxnSpPr>
        <p:spPr bwMode="gray">
          <a:xfrm>
            <a:off x="6926263" y="4410076"/>
            <a:ext cx="177800" cy="28575"/>
          </a:xfrm>
          <a:prstGeom prst="line">
            <a:avLst/>
          </a:prstGeom>
          <a:ln w="6350" cap="rnd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B3581F2E-6112-4788-894C-A0B16DA40022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4572000" y="3702050"/>
            <a:ext cx="23050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0163" tIns="0" rIns="30163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F57B106B-592D-4A2E-9E12-7E2C04A31C6A}" type="datetime'Ni''tazoxanide/ a''''ta''zana''''v''ir/''r''it''''onavi''''r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Nitazoxanide/ atazanavir/ritonavir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3F18FA9-9D85-44B8-A79B-390AF7AE885F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1427163" y="3397250"/>
            <a:ext cx="8191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0163" tIns="0" rIns="301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7C49D248-474E-46CD-99B3-F62247B7F1FC}" type="datetime'''''R''e''''''''''m''''d''''''esivi''''''r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Remdesivir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ADF9E70-6A66-4899-A8E2-9DD1171CDE8D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3124201" y="5337175"/>
            <a:ext cx="19034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Ability to deliver at scale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67AA14A-569A-4487-AAE7-C7B9E93191EB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4329114" y="2825750"/>
            <a:ext cx="8112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0163" tIns="0" rIns="301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24017E3F-9184-4E2C-9B64-DB7E639AB728}" type="datetime'E''''''I''''''''''D''''''''D-''''''2''''''''''8''''01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EIDD-2801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46F3078-1B4F-4769-BCA6-BAE49B7461C8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444501" y="1703388"/>
            <a:ext cx="10842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1423EC3-F47A-45F3-8AF5-4BF5C6C8F665}" type="datetime'H''''''ealt''h'' ''''''''''''i''''m''p''''''''''''''''act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Health impact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3EF3142-093A-4DBF-8509-A1B0BF9FB21D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6369050" y="2239963"/>
            <a:ext cx="11652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0163" tIns="0" rIns="30163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65C93F25-99E7-4E3C-B7BA-605AF23053AA}" type="datetime'D''''exa''''''m''e''''''th''''''''''as''''on''e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Dexamethasone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9CCF1235-6792-4E0A-AC6A-E2D46317D5E0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5716588" y="3294063"/>
            <a:ext cx="15462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0163" tIns="0" rIns="30163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17935D72-769A-4A0A-88B7-52C916204A9D}" type="datetime'''''Sof''''o''''s''bu''vi''''r''/dac''l''at''''''asv''i''r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Sofosbuvir/daclatasvir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D0C7552-2578-440D-9268-9A27044FAAF6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5689600" y="4460875"/>
            <a:ext cx="14001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0163" tIns="0" rIns="301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9A4299AA-2D80-410E-9673-8EE853CC4DF2}" type="datetime'''H''''ydrox''''y''c''''h''''lo''ro''''''q''''''uine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Hydroxychloroquine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F8D4035-BACF-423F-A886-225B587638C5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1427164" y="2446338"/>
            <a:ext cx="16113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0163" tIns="0" rIns="301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1D8920A0-A7F6-41E6-AFFC-2DD844E8D5DC}" type="datetime'H''''ype''''''r i''''mmu''n''e'' ''''''''''g''lo''''b''uli''n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Hyper immune globulin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CAC2C99-BE6A-46C4-9504-455124DF88AA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6700838" y="4805363"/>
            <a:ext cx="8763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30163" tIns="0" rIns="30163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1F7573A2-546B-4987-B086-4532BBE1D2B5}" type="datetime'C''''''''''''''''''''''h''''''l''''''o''r''oq''''''''uin''''e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Chloroquine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C1C5E6D-6E7D-456F-A40D-C84486E0B022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4329113" y="2446338"/>
            <a:ext cx="20002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0163" tIns="0" rIns="30163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E14AB93-5DFC-4F58-9DEE-80A17D4794D0}" type="datetime'M''o''''n''ocl''o''''nal antib''od''y ''cockta''''''''''''il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Monoclonal antibody cocktail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02B56D5-BC9A-41B6-9A6B-234779252C2B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1427163" y="2825750"/>
            <a:ext cx="15113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0163" tIns="0" rIns="301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7828475-F301-412F-847B-517A050110E5}" type="datetime'Conv''''''al''esce''''''''''nt'''' pl''as''''''ma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Convalescent plasma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BA03B9AE-E9DB-452C-9D03-825A84DD9111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1427163" y="3968750"/>
            <a:ext cx="85248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0163" tIns="0" rIns="301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2E058EFC-3D03-47EB-9B8A-85AEA5B11179}" type="datetime'Toc''''''''''''''''i''l''''''''iz''''u''''''''m''''''a''b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Tocilizumab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7C45B1F6-6C50-4D12-9575-980F87B1CF6A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6183313" y="3960813"/>
            <a:ext cx="7588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0163" tIns="0" rIns="30163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668194D-B2AA-4876-9CEA-724DDE0FA0B5}" type="datetime'''''''''''''''''''''C''olchi''''''''''c''''in''e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Colchicine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80" name="Text Placeholder 3">
            <a:extLst>
              <a:ext uri="{FF2B5EF4-FFF2-40B4-BE49-F238E27FC236}">
                <a16:creationId xmlns:a16="http://schemas.microsoft.com/office/drawing/2014/main" id="{4F5AF3F7-1650-45F3-9C52-F555B17DBC3F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5675313" y="4208463"/>
            <a:ext cx="12573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0163" tIns="0" rIns="30163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FA59B22-7986-4FAE-AC6B-BBEA3D39828A}" type="datetime'''''''''L''opi''na''''vir/r''''i''t''o''''n''a''vir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Lopinavir/ritonavir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897E15E-AE44-4B43-B358-64C88137874B}"/>
              </a:ext>
            </a:extLst>
          </p:cNvPr>
          <p:cNvSpPr txBox="1"/>
          <p:nvPr/>
        </p:nvSpPr>
        <p:spPr>
          <a:xfrm>
            <a:off x="913882" y="5641975"/>
            <a:ext cx="513281" cy="3079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Low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3927FAD-72BB-45DA-A471-27D194968D06}"/>
              </a:ext>
            </a:extLst>
          </p:cNvPr>
          <p:cNvSpPr txBox="1"/>
          <p:nvPr/>
        </p:nvSpPr>
        <p:spPr>
          <a:xfrm>
            <a:off x="6921045" y="5641975"/>
            <a:ext cx="553357" cy="3079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</a:t>
            </a:r>
          </a:p>
        </p:txBody>
      </p:sp>
      <p:sp>
        <p:nvSpPr>
          <p:cNvPr id="137" name="Diamond 136">
            <a:extLst>
              <a:ext uri="{FF2B5EF4-FFF2-40B4-BE49-F238E27FC236}">
                <a16:creationId xmlns:a16="http://schemas.microsoft.com/office/drawing/2014/main" id="{7A9EC176-A432-479B-AC7F-3E30CABC3287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4367213" y="1716088"/>
            <a:ext cx="101600" cy="101600"/>
          </a:xfrm>
          <a:prstGeom prst="diamond">
            <a:avLst/>
          </a:prstGeom>
          <a:solidFill>
            <a:srgbClr val="8CB7C7"/>
          </a:solidFill>
          <a:ln w="9525" cap="rnd" algn="ctr">
            <a:solidFill>
              <a:srgbClr val="8CB7C7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1F054E2-0B61-4DFB-A8DE-D7D1CF4F7B34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5956300" y="1716088"/>
            <a:ext cx="101600" cy="101600"/>
          </a:xfrm>
          <a:prstGeom prst="rect">
            <a:avLst/>
          </a:prstGeom>
          <a:solidFill>
            <a:srgbClr val="B2B2B2"/>
          </a:solidFill>
          <a:ln w="9525" cap="rnd" algn="ctr">
            <a:solidFill>
              <a:srgbClr val="B2B2B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5" name="Text Placeholder 3">
            <a:extLst>
              <a:ext uri="{FF2B5EF4-FFF2-40B4-BE49-F238E27FC236}">
                <a16:creationId xmlns:a16="http://schemas.microsoft.com/office/drawing/2014/main" id="{885A4EED-7620-48A5-92FA-502E5BAD1ED4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4611688" y="1654175"/>
            <a:ext cx="11509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0CEC1B91-3EB9-4A66-BF58-9F5595AA084C}" type="datetime'''''''''''Da''''''''t''a'''''' ''''''''''i''n'' hand'''''''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Data in hand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36" name="Text Placeholder 3">
            <a:extLst>
              <a:ext uri="{FF2B5EF4-FFF2-40B4-BE49-F238E27FC236}">
                <a16:creationId xmlns:a16="http://schemas.microsoft.com/office/drawing/2014/main" id="{89DA9DEB-E2E0-4012-B28E-DBBF84696FC6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6200775" y="1654175"/>
            <a:ext cx="12509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05A7BC39-91B6-409C-BC5F-DA62DA0D47F7}" type="datetime'P''''''r''''''e''li''m''. S''''''i''''''gnal'''''''''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Prelim. Signal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224" name="ee4pFootnotes">
            <a:extLst>
              <a:ext uri="{FF2B5EF4-FFF2-40B4-BE49-F238E27FC236}">
                <a16:creationId xmlns:a16="http://schemas.microsoft.com/office/drawing/2014/main" id="{2F7401AF-4B1F-4108-A767-CA4306186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99" y="6436054"/>
            <a:ext cx="6974125" cy="15388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Arial" panose="020B0604020202020204" pitchFamily="34" charset="0"/>
              </a:rPr>
              <a:t>Note: 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nitial X-axis (scaling ability) denoted High-Medium-Low; WS2 to conduct detailed analysis on promising candidates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0DD001-34EA-4221-8C08-1E3263753528}"/>
              </a:ext>
            </a:extLst>
          </p:cNvPr>
          <p:cNvSpPr txBox="1"/>
          <p:nvPr/>
        </p:nvSpPr>
        <p:spPr>
          <a:xfrm>
            <a:off x="3907845" y="5641975"/>
            <a:ext cx="532517" cy="3079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03539B-A3B8-47F5-A5BB-3A953B180F99}"/>
              </a:ext>
            </a:extLst>
          </p:cNvPr>
          <p:cNvSpPr/>
          <p:nvPr/>
        </p:nvSpPr>
        <p:spPr>
          <a:xfrm>
            <a:off x="3773334" y="1966913"/>
            <a:ext cx="4091358" cy="2163763"/>
          </a:xfrm>
          <a:prstGeom prst="ellipse">
            <a:avLst/>
          </a:prstGeom>
          <a:noFill/>
          <a:ln w="38100" cap="rnd">
            <a:solidFill>
              <a:schemeClr val="accent6">
                <a:lumMod val="75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668AF7-87E9-4715-A124-FA5595F377E1}"/>
              </a:ext>
            </a:extLst>
          </p:cNvPr>
          <p:cNvGrpSpPr/>
          <p:nvPr/>
        </p:nvGrpSpPr>
        <p:grpSpPr>
          <a:xfrm>
            <a:off x="7989038" y="1251024"/>
            <a:ext cx="4147877" cy="2489509"/>
            <a:chOff x="7989038" y="1295092"/>
            <a:chExt cx="4147877" cy="248950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C09D09F-2882-4C63-AC46-6A4158E02C12}"/>
                </a:ext>
              </a:extLst>
            </p:cNvPr>
            <p:cNvSpPr/>
            <p:nvPr/>
          </p:nvSpPr>
          <p:spPr>
            <a:xfrm>
              <a:off x="8943236" y="1295092"/>
              <a:ext cx="3193679" cy="2489509"/>
            </a:xfrm>
            <a:prstGeom prst="rect">
              <a:avLst/>
            </a:prstGeom>
            <a:noFill/>
            <a:ln w="190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Trebuchet MS" panose="020B0603020202020204" pitchFamily="34" charset="0"/>
                <a:buChar char="​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Consider focus on accelerating confirmation of anticipated high health impact of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393A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novel antivirals and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393A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mAbs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, pending no overlap in funding efforts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Trebuchet MS" panose="020B0603020202020204" pitchFamily="34" charset="0"/>
                <a:buChar char="​"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93A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Trebuchet MS" panose="020B0603020202020204" pitchFamily="34" charset="0"/>
                <a:buChar char="​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Consider accelerating evidence generation of repurposed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393A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antiviral combinations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to improve health impact score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ED275CD-486E-4DAC-8705-7A56817887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9038" y="1336884"/>
              <a:ext cx="835852" cy="835852"/>
            </a:xfrm>
            <a:prstGeom prst="ellipse">
              <a:avLst/>
            </a:prstGeom>
            <a:solidFill>
              <a:srgbClr val="FFFFFF"/>
            </a:solidFill>
            <a:ln w="38100" cap="rnd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9144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393A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WS1</a:t>
              </a: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031F77-9EF2-48D0-82A7-0B5907FB8877}"/>
              </a:ext>
            </a:extLst>
          </p:cNvPr>
          <p:cNvGrpSpPr/>
          <p:nvPr/>
        </p:nvGrpSpPr>
        <p:grpSpPr>
          <a:xfrm>
            <a:off x="7989038" y="4079349"/>
            <a:ext cx="4031122" cy="835852"/>
            <a:chOff x="7989038" y="4038575"/>
            <a:chExt cx="4031122" cy="83585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26E475E-1A6F-4D09-8828-43F24D541A5B}"/>
                </a:ext>
              </a:extLst>
            </p:cNvPr>
            <p:cNvSpPr/>
            <p:nvPr/>
          </p:nvSpPr>
          <p:spPr>
            <a:xfrm>
              <a:off x="8958207" y="4038575"/>
              <a:ext cx="306195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Trebuchet MS" panose="020B0603020202020204" pitchFamily="34" charset="0"/>
                <a:buChar char="​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Focus at-risk market preparedness on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393A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mAbs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393A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 and novel small molecules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393A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4D2F0DF-22AC-4536-A125-17B24462E6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9038" y="4038575"/>
              <a:ext cx="835852" cy="835852"/>
            </a:xfrm>
            <a:prstGeom prst="ellipse">
              <a:avLst/>
            </a:prstGeom>
            <a:solidFill>
              <a:srgbClr val="FFFFFF"/>
            </a:solidFill>
            <a:ln w="38100" cap="rnd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9144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393A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WS2</a:t>
              </a: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65" name="Title 1">
            <a:extLst>
              <a:ext uri="{FF2B5EF4-FFF2-40B4-BE49-F238E27FC236}">
                <a16:creationId xmlns:a16="http://schemas.microsoft.com/office/drawing/2014/main" id="{6CC58837-0D41-4A98-BA88-9D64D06707EC}"/>
              </a:ext>
            </a:extLst>
          </p:cNvPr>
          <p:cNvSpPr txBox="1">
            <a:spLocks/>
          </p:cNvSpPr>
          <p:nvPr/>
        </p:nvSpPr>
        <p:spPr bwMode="blackWhite">
          <a:xfrm>
            <a:off x="8035382" y="457191"/>
            <a:ext cx="3840484" cy="63554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393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Implications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648AC8-BFE6-499F-BB4C-678005851CDF}"/>
              </a:ext>
            </a:extLst>
          </p:cNvPr>
          <p:cNvGrpSpPr/>
          <p:nvPr/>
        </p:nvGrpSpPr>
        <p:grpSpPr>
          <a:xfrm>
            <a:off x="7989038" y="5495383"/>
            <a:ext cx="4031122" cy="835852"/>
            <a:chOff x="7989038" y="5506400"/>
            <a:chExt cx="4031122" cy="835852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7E6B322-D6DB-42CC-AF19-863BD7626258}"/>
                </a:ext>
              </a:extLst>
            </p:cNvPr>
            <p:cNvSpPr/>
            <p:nvPr/>
          </p:nvSpPr>
          <p:spPr>
            <a:xfrm>
              <a:off x="8958207" y="5506400"/>
              <a:ext cx="30619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Focus on procurement of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393A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Dexamethasone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A0AC41A-B8A2-4DDC-953A-A84991CA1F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9038" y="5506400"/>
              <a:ext cx="835852" cy="835852"/>
            </a:xfrm>
            <a:prstGeom prst="ellipse">
              <a:avLst/>
            </a:prstGeom>
            <a:solidFill>
              <a:srgbClr val="FFFFFF"/>
            </a:solidFill>
            <a:ln w="38100" cap="rnd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9144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393A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WS3</a:t>
              </a: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9FD94D56-E05F-469A-81D0-C6A04946D799}"/>
              </a:ext>
            </a:extLst>
          </p:cNvPr>
          <p:cNvSpPr/>
          <p:nvPr/>
        </p:nvSpPr>
        <p:spPr>
          <a:xfrm>
            <a:off x="8913121" y="-9192"/>
            <a:ext cx="2926522" cy="466383"/>
          </a:xfrm>
          <a:prstGeom prst="rect">
            <a:avLst/>
          </a:prstGeom>
          <a:solidFill>
            <a:srgbClr val="9E0000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Preliminary –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Arial" panose="020B0604020202020204"/>
              </a:rPr>
              <a:t>Work in progress / Subject to change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8" name="Object 67" hidden="1">
            <a:extLst>
              <a:ext uri="{FF2B5EF4-FFF2-40B4-BE49-F238E27FC236}">
                <a16:creationId xmlns:a16="http://schemas.microsoft.com/office/drawing/2014/main" id="{43863888-E48F-44B4-9B18-158942EC9A94}"/>
              </a:ext>
            </a:extLst>
          </p:cNvPr>
          <p:cNvGraphicFramePr>
            <a:graphicFrameLocks noChangeAspect="1"/>
          </p:cNvGraphicFramePr>
          <p:nvPr>
            <p:custDataLst>
              <p:tags r:id="rId38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think-cell Slide" r:id="rId44" imgW="384" imgH="384" progId="TCLayout.ActiveDocument.1">
                  <p:embed/>
                </p:oleObj>
              </mc:Choice>
              <mc:Fallback>
                <p:oleObj name="think-cell Slide" r:id="rId44" imgW="384" imgH="384" progId="TCLayout.ActiveDocument.1">
                  <p:embed/>
                  <p:pic>
                    <p:nvPicPr>
                      <p:cNvPr id="68" name="Object 67" hidden="1">
                        <a:extLst>
                          <a:ext uri="{FF2B5EF4-FFF2-40B4-BE49-F238E27FC236}">
                            <a16:creationId xmlns:a16="http://schemas.microsoft.com/office/drawing/2014/main" id="{43863888-E48F-44B4-9B18-158942EC9A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3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Object 72" hidden="1">
            <a:extLst>
              <a:ext uri="{FF2B5EF4-FFF2-40B4-BE49-F238E27FC236}">
                <a16:creationId xmlns:a16="http://schemas.microsoft.com/office/drawing/2014/main" id="{A0CCF199-035A-4903-A2CC-07E96422D30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think-cell Slide" r:id="rId19" imgW="473" imgH="473" progId="TCLayout.ActiveDocument.1">
                  <p:embed/>
                </p:oleObj>
              </mc:Choice>
              <mc:Fallback>
                <p:oleObj name="think-cell Slide" r:id="rId19" imgW="473" imgH="473" progId="TCLayout.ActiveDocument.1">
                  <p:embed/>
                  <p:pic>
                    <p:nvPicPr>
                      <p:cNvPr id="73" name="Object 72" hidden="1">
                        <a:extLst>
                          <a:ext uri="{FF2B5EF4-FFF2-40B4-BE49-F238E27FC236}">
                            <a16:creationId xmlns:a16="http://schemas.microsoft.com/office/drawing/2014/main" id="{A0CCF199-035A-4903-A2CC-07E96422D3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71" hidden="1">
            <a:extLst>
              <a:ext uri="{FF2B5EF4-FFF2-40B4-BE49-F238E27FC236}">
                <a16:creationId xmlns:a16="http://schemas.microsoft.com/office/drawing/2014/main" id="{633F1E1C-FE02-42AF-B4F8-D60C250817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37692-FFCB-47E5-8BCE-73B55DB27C65}"/>
              </a:ext>
            </a:extLst>
          </p:cNvPr>
          <p:cNvSpPr txBox="1"/>
          <p:nvPr/>
        </p:nvSpPr>
        <p:spPr>
          <a:xfrm>
            <a:off x="562709" y="1496239"/>
            <a:ext cx="1872679" cy="33728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D172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Root causes for constraints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47B601-B6BD-490D-882F-6A031C312E10}"/>
              </a:ext>
            </a:extLst>
          </p:cNvPr>
          <p:cNvCxnSpPr/>
          <p:nvPr/>
        </p:nvCxnSpPr>
        <p:spPr>
          <a:xfrm>
            <a:off x="562709" y="1911431"/>
            <a:ext cx="1872679" cy="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AD3A0E0F-1E89-4EA8-8C3E-295431E49D2B}"/>
              </a:ext>
            </a:extLst>
          </p:cNvPr>
          <p:cNvGrpSpPr>
            <a:grpSpLocks noChangeAspect="1"/>
          </p:cNvGrpSpPr>
          <p:nvPr/>
        </p:nvGrpSpPr>
        <p:grpSpPr>
          <a:xfrm>
            <a:off x="567348" y="2713825"/>
            <a:ext cx="524442" cy="524442"/>
            <a:chOff x="5273675" y="2606675"/>
            <a:chExt cx="1644650" cy="164465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71621E95-D6C2-49D0-8B08-B4BC1AAD056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79E509D-8E5A-4F10-BDF7-5B39D34EBABD}"/>
                </a:ext>
              </a:extLst>
            </p:cNvPr>
            <p:cNvGrpSpPr/>
            <p:nvPr/>
          </p:nvGrpSpPr>
          <p:grpSpPr>
            <a:xfrm>
              <a:off x="5521593" y="2882900"/>
              <a:ext cx="1148814" cy="1092200"/>
              <a:chOff x="5521593" y="2882900"/>
              <a:chExt cx="1148814" cy="1092200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692898CF-CF93-494C-9BD7-1A273696B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1593" y="2882900"/>
                <a:ext cx="1148814" cy="1092200"/>
              </a:xfrm>
              <a:custGeom>
                <a:avLst/>
                <a:gdLst>
                  <a:gd name="connsiteX0" fmla="*/ 546456 w 1148814"/>
                  <a:gd name="connsiteY0" fmla="*/ 141288 h 1092200"/>
                  <a:gd name="connsiteX1" fmla="*/ 259907 w 1148814"/>
                  <a:gd name="connsiteY1" fmla="*/ 259805 h 1092200"/>
                  <a:gd name="connsiteX2" fmla="*/ 141286 w 1148814"/>
                  <a:gd name="connsiteY2" fmla="*/ 546101 h 1092200"/>
                  <a:gd name="connsiteX3" fmla="*/ 259907 w 1148814"/>
                  <a:gd name="connsiteY3" fmla="*/ 832397 h 1092200"/>
                  <a:gd name="connsiteX4" fmla="*/ 546456 w 1148814"/>
                  <a:gd name="connsiteY4" fmla="*/ 950913 h 1092200"/>
                  <a:gd name="connsiteX5" fmla="*/ 832290 w 1148814"/>
                  <a:gd name="connsiteY5" fmla="*/ 832397 h 1092200"/>
                  <a:gd name="connsiteX6" fmla="*/ 950911 w 1148814"/>
                  <a:gd name="connsiteY6" fmla="*/ 546101 h 1092200"/>
                  <a:gd name="connsiteX7" fmla="*/ 832290 w 1148814"/>
                  <a:gd name="connsiteY7" fmla="*/ 259805 h 1092200"/>
                  <a:gd name="connsiteX8" fmla="*/ 546456 w 1148814"/>
                  <a:gd name="connsiteY8" fmla="*/ 141288 h 1092200"/>
                  <a:gd name="connsiteX9" fmla="*/ 546893 w 1148814"/>
                  <a:gd name="connsiteY9" fmla="*/ 111125 h 1092200"/>
                  <a:gd name="connsiteX10" fmla="*/ 981075 w 1148814"/>
                  <a:gd name="connsiteY10" fmla="*/ 546100 h 1092200"/>
                  <a:gd name="connsiteX11" fmla="*/ 546893 w 1148814"/>
                  <a:gd name="connsiteY11" fmla="*/ 981075 h 1092200"/>
                  <a:gd name="connsiteX12" fmla="*/ 112711 w 1148814"/>
                  <a:gd name="connsiteY12" fmla="*/ 546100 h 1092200"/>
                  <a:gd name="connsiteX13" fmla="*/ 546893 w 1148814"/>
                  <a:gd name="connsiteY13" fmla="*/ 111125 h 1092200"/>
                  <a:gd name="connsiteX14" fmla="*/ 546571 w 1148814"/>
                  <a:gd name="connsiteY14" fmla="*/ 0 h 1092200"/>
                  <a:gd name="connsiteX15" fmla="*/ 1093142 w 1148814"/>
                  <a:gd name="connsiteY15" fmla="*/ 543245 h 1092200"/>
                  <a:gd name="connsiteX16" fmla="*/ 1142376 w 1148814"/>
                  <a:gd name="connsiteY16" fmla="*/ 543245 h 1092200"/>
                  <a:gd name="connsiteX17" fmla="*/ 1147370 w 1148814"/>
                  <a:gd name="connsiteY17" fmla="*/ 553953 h 1092200"/>
                  <a:gd name="connsiteX18" fmla="*/ 1083152 w 1148814"/>
                  <a:gd name="connsiteY18" fmla="*/ 639615 h 1092200"/>
                  <a:gd name="connsiteX19" fmla="*/ 1071735 w 1148814"/>
                  <a:gd name="connsiteY19" fmla="*/ 639615 h 1092200"/>
                  <a:gd name="connsiteX20" fmla="*/ 1007517 w 1148814"/>
                  <a:gd name="connsiteY20" fmla="*/ 553953 h 1092200"/>
                  <a:gd name="connsiteX21" fmla="*/ 1012512 w 1148814"/>
                  <a:gd name="connsiteY21" fmla="*/ 543245 h 1092200"/>
                  <a:gd name="connsiteX22" fmla="*/ 1061746 w 1148814"/>
                  <a:gd name="connsiteY22" fmla="*/ 543245 h 1092200"/>
                  <a:gd name="connsiteX23" fmla="*/ 546571 w 1148814"/>
                  <a:gd name="connsiteY23" fmla="*/ 31410 h 1092200"/>
                  <a:gd name="connsiteX24" fmla="*/ 31395 w 1148814"/>
                  <a:gd name="connsiteY24" fmla="*/ 546100 h 1092200"/>
                  <a:gd name="connsiteX25" fmla="*/ 546571 w 1148814"/>
                  <a:gd name="connsiteY25" fmla="*/ 1060791 h 1092200"/>
                  <a:gd name="connsiteX26" fmla="*/ 562269 w 1148814"/>
                  <a:gd name="connsiteY26" fmla="*/ 1076495 h 1092200"/>
                  <a:gd name="connsiteX27" fmla="*/ 546571 w 1148814"/>
                  <a:gd name="connsiteY27" fmla="*/ 1092200 h 1092200"/>
                  <a:gd name="connsiteX28" fmla="*/ 0 w 1148814"/>
                  <a:gd name="connsiteY28" fmla="*/ 546100 h 1092200"/>
                  <a:gd name="connsiteX29" fmla="*/ 546571 w 1148814"/>
                  <a:gd name="connsiteY29" fmla="*/ 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48814" h="1092200">
                    <a:moveTo>
                      <a:pt x="546456" y="141288"/>
                    </a:moveTo>
                    <a:cubicBezTo>
                      <a:pt x="437839" y="141288"/>
                      <a:pt x="336368" y="183411"/>
                      <a:pt x="259907" y="259805"/>
                    </a:cubicBezTo>
                    <a:cubicBezTo>
                      <a:pt x="183447" y="335484"/>
                      <a:pt x="141286" y="437579"/>
                      <a:pt x="141286" y="546101"/>
                    </a:cubicBezTo>
                    <a:cubicBezTo>
                      <a:pt x="141286" y="654622"/>
                      <a:pt x="183447" y="756003"/>
                      <a:pt x="259907" y="832397"/>
                    </a:cubicBezTo>
                    <a:cubicBezTo>
                      <a:pt x="336368" y="908790"/>
                      <a:pt x="437839" y="950913"/>
                      <a:pt x="546456" y="950913"/>
                    </a:cubicBezTo>
                    <a:cubicBezTo>
                      <a:pt x="654358" y="950913"/>
                      <a:pt x="756544" y="908790"/>
                      <a:pt x="832290" y="832397"/>
                    </a:cubicBezTo>
                    <a:cubicBezTo>
                      <a:pt x="908751" y="756003"/>
                      <a:pt x="950911" y="654622"/>
                      <a:pt x="950911" y="546101"/>
                    </a:cubicBezTo>
                    <a:cubicBezTo>
                      <a:pt x="950911" y="437579"/>
                      <a:pt x="908751" y="335484"/>
                      <a:pt x="832290" y="259805"/>
                    </a:cubicBezTo>
                    <a:cubicBezTo>
                      <a:pt x="756544" y="183411"/>
                      <a:pt x="654358" y="141288"/>
                      <a:pt x="546456" y="141288"/>
                    </a:cubicBezTo>
                    <a:close/>
                    <a:moveTo>
                      <a:pt x="546893" y="111125"/>
                    </a:moveTo>
                    <a:cubicBezTo>
                      <a:pt x="786685" y="111125"/>
                      <a:pt x="981075" y="305870"/>
                      <a:pt x="981075" y="546100"/>
                    </a:cubicBezTo>
                    <a:cubicBezTo>
                      <a:pt x="981075" y="786330"/>
                      <a:pt x="786685" y="981075"/>
                      <a:pt x="546893" y="981075"/>
                    </a:cubicBezTo>
                    <a:cubicBezTo>
                      <a:pt x="307101" y="981075"/>
                      <a:pt x="112711" y="786330"/>
                      <a:pt x="112711" y="546100"/>
                    </a:cubicBezTo>
                    <a:cubicBezTo>
                      <a:pt x="112711" y="305870"/>
                      <a:pt x="307101" y="111125"/>
                      <a:pt x="546893" y="111125"/>
                    </a:cubicBezTo>
                    <a:close/>
                    <a:moveTo>
                      <a:pt x="546571" y="0"/>
                    </a:moveTo>
                    <a:cubicBezTo>
                      <a:pt x="846971" y="0"/>
                      <a:pt x="1091714" y="243425"/>
                      <a:pt x="1093142" y="543245"/>
                    </a:cubicBezTo>
                    <a:cubicBezTo>
                      <a:pt x="1093142" y="543245"/>
                      <a:pt x="1093142" y="543245"/>
                      <a:pt x="1142376" y="543245"/>
                    </a:cubicBezTo>
                    <a:cubicBezTo>
                      <a:pt x="1147370" y="543245"/>
                      <a:pt x="1150938" y="549669"/>
                      <a:pt x="1147370" y="553953"/>
                    </a:cubicBezTo>
                    <a:cubicBezTo>
                      <a:pt x="1147370" y="553953"/>
                      <a:pt x="1147370" y="553953"/>
                      <a:pt x="1083152" y="639615"/>
                    </a:cubicBezTo>
                    <a:cubicBezTo>
                      <a:pt x="1080298" y="643898"/>
                      <a:pt x="1074590" y="643898"/>
                      <a:pt x="1071735" y="639615"/>
                    </a:cubicBezTo>
                    <a:cubicBezTo>
                      <a:pt x="1071735" y="639615"/>
                      <a:pt x="1071735" y="639615"/>
                      <a:pt x="1007517" y="553953"/>
                    </a:cubicBezTo>
                    <a:cubicBezTo>
                      <a:pt x="1003949" y="549669"/>
                      <a:pt x="1007517" y="543245"/>
                      <a:pt x="1012512" y="543245"/>
                    </a:cubicBezTo>
                    <a:cubicBezTo>
                      <a:pt x="1012512" y="543245"/>
                      <a:pt x="1012512" y="543245"/>
                      <a:pt x="1061746" y="543245"/>
                    </a:cubicBezTo>
                    <a:cubicBezTo>
                      <a:pt x="1060319" y="260558"/>
                      <a:pt x="829132" y="31410"/>
                      <a:pt x="546571" y="31410"/>
                    </a:cubicBezTo>
                    <a:cubicBezTo>
                      <a:pt x="261869" y="31410"/>
                      <a:pt x="31395" y="261985"/>
                      <a:pt x="31395" y="546100"/>
                    </a:cubicBezTo>
                    <a:cubicBezTo>
                      <a:pt x="31395" y="830215"/>
                      <a:pt x="261869" y="1060791"/>
                      <a:pt x="546571" y="1060791"/>
                    </a:cubicBezTo>
                    <a:cubicBezTo>
                      <a:pt x="555133" y="1060791"/>
                      <a:pt x="562269" y="1067929"/>
                      <a:pt x="562269" y="1076495"/>
                    </a:cubicBezTo>
                    <a:cubicBezTo>
                      <a:pt x="562269" y="1085062"/>
                      <a:pt x="555133" y="1092200"/>
                      <a:pt x="546571" y="1092200"/>
                    </a:cubicBezTo>
                    <a:cubicBezTo>
                      <a:pt x="244744" y="1092200"/>
                      <a:pt x="0" y="847347"/>
                      <a:pt x="0" y="546100"/>
                    </a:cubicBezTo>
                    <a:cubicBezTo>
                      <a:pt x="0" y="244853"/>
                      <a:pt x="244744" y="0"/>
                      <a:pt x="546571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18AE41B9-603B-4CCC-95C9-5CD4E50DAB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94630" y="3054350"/>
                <a:ext cx="747713" cy="749300"/>
              </a:xfrm>
              <a:custGeom>
                <a:avLst/>
                <a:gdLst>
                  <a:gd name="T0" fmla="*/ 993 w 1048"/>
                  <a:gd name="T1" fmla="*/ 551 h 1048"/>
                  <a:gd name="T2" fmla="*/ 993 w 1048"/>
                  <a:gd name="T3" fmla="*/ 493 h 1048"/>
                  <a:gd name="T4" fmla="*/ 1048 w 1048"/>
                  <a:gd name="T5" fmla="*/ 493 h 1048"/>
                  <a:gd name="T6" fmla="*/ 551 w 1048"/>
                  <a:gd name="T7" fmla="*/ 0 h 1048"/>
                  <a:gd name="T8" fmla="*/ 522 w 1048"/>
                  <a:gd name="T9" fmla="*/ 85 h 1048"/>
                  <a:gd name="T10" fmla="*/ 493 w 1048"/>
                  <a:gd name="T11" fmla="*/ 0 h 1048"/>
                  <a:gd name="T12" fmla="*/ 308 w 1048"/>
                  <a:gd name="T13" fmla="*/ 46 h 1048"/>
                  <a:gd name="T14" fmla="*/ 297 w 1048"/>
                  <a:gd name="T15" fmla="*/ 50 h 1048"/>
                  <a:gd name="T16" fmla="*/ 289 w 1048"/>
                  <a:gd name="T17" fmla="*/ 55 h 1048"/>
                  <a:gd name="T18" fmla="*/ 55 w 1048"/>
                  <a:gd name="T19" fmla="*/ 496 h 1048"/>
                  <a:gd name="T20" fmla="*/ 55 w 1048"/>
                  <a:gd name="T21" fmla="*/ 555 h 1048"/>
                  <a:gd name="T22" fmla="*/ 399 w 1048"/>
                  <a:gd name="T23" fmla="*/ 1034 h 1048"/>
                  <a:gd name="T24" fmla="*/ 409 w 1048"/>
                  <a:gd name="T25" fmla="*/ 1036 h 1048"/>
                  <a:gd name="T26" fmla="*/ 421 w 1048"/>
                  <a:gd name="T27" fmla="*/ 1039 h 1048"/>
                  <a:gd name="T28" fmla="*/ 432 w 1048"/>
                  <a:gd name="T29" fmla="*/ 1041 h 1048"/>
                  <a:gd name="T30" fmla="*/ 444 w 1048"/>
                  <a:gd name="T31" fmla="*/ 1043 h 1048"/>
                  <a:gd name="T32" fmla="*/ 456 w 1048"/>
                  <a:gd name="T33" fmla="*/ 1044 h 1048"/>
                  <a:gd name="T34" fmla="*/ 496 w 1048"/>
                  <a:gd name="T35" fmla="*/ 1048 h 1048"/>
                  <a:gd name="T36" fmla="*/ 525 w 1048"/>
                  <a:gd name="T37" fmla="*/ 963 h 1048"/>
                  <a:gd name="T38" fmla="*/ 554 w 1048"/>
                  <a:gd name="T39" fmla="*/ 1048 h 1048"/>
                  <a:gd name="T40" fmla="*/ 1048 w 1048"/>
                  <a:gd name="T41" fmla="*/ 551 h 1048"/>
                  <a:gd name="T42" fmla="*/ 132 w 1048"/>
                  <a:gd name="T43" fmla="*/ 266 h 1048"/>
                  <a:gd name="T44" fmla="*/ 103 w 1048"/>
                  <a:gd name="T45" fmla="*/ 316 h 1048"/>
                  <a:gd name="T46" fmla="*/ 133 w 1048"/>
                  <a:gd name="T47" fmla="*/ 785 h 1048"/>
                  <a:gd name="T48" fmla="*/ 104 w 1048"/>
                  <a:gd name="T49" fmla="*/ 734 h 1048"/>
                  <a:gd name="T50" fmla="*/ 133 w 1048"/>
                  <a:gd name="T51" fmla="*/ 785 h 1048"/>
                  <a:gd name="T52" fmla="*/ 771 w 1048"/>
                  <a:gd name="T53" fmla="*/ 93 h 1048"/>
                  <a:gd name="T54" fmla="*/ 742 w 1048"/>
                  <a:gd name="T55" fmla="*/ 143 h 1048"/>
                  <a:gd name="T56" fmla="*/ 273 w 1048"/>
                  <a:gd name="T57" fmla="*/ 94 h 1048"/>
                  <a:gd name="T58" fmla="*/ 303 w 1048"/>
                  <a:gd name="T59" fmla="*/ 144 h 1048"/>
                  <a:gd name="T60" fmla="*/ 273 w 1048"/>
                  <a:gd name="T61" fmla="*/ 94 h 1048"/>
                  <a:gd name="T62" fmla="*/ 276 w 1048"/>
                  <a:gd name="T63" fmla="*/ 955 h 1048"/>
                  <a:gd name="T64" fmla="*/ 305 w 1048"/>
                  <a:gd name="T65" fmla="*/ 905 h 1048"/>
                  <a:gd name="T66" fmla="*/ 773 w 1048"/>
                  <a:gd name="T67" fmla="*/ 954 h 1048"/>
                  <a:gd name="T68" fmla="*/ 744 w 1048"/>
                  <a:gd name="T69" fmla="*/ 903 h 1048"/>
                  <a:gd name="T70" fmla="*/ 773 w 1048"/>
                  <a:gd name="T71" fmla="*/ 954 h 1048"/>
                  <a:gd name="T72" fmla="*/ 571 w 1048"/>
                  <a:gd name="T73" fmla="*/ 521 h 1048"/>
                  <a:gd name="T74" fmla="*/ 524 w 1048"/>
                  <a:gd name="T75" fmla="*/ 570 h 1048"/>
                  <a:gd name="T76" fmla="*/ 329 w 1048"/>
                  <a:gd name="T77" fmla="*/ 423 h 1048"/>
                  <a:gd name="T78" fmla="*/ 349 w 1048"/>
                  <a:gd name="T79" fmla="*/ 391 h 1048"/>
                  <a:gd name="T80" fmla="*/ 524 w 1048"/>
                  <a:gd name="T81" fmla="*/ 476 h 1048"/>
                  <a:gd name="T82" fmla="*/ 781 w 1048"/>
                  <a:gd name="T83" fmla="*/ 293 h 1048"/>
                  <a:gd name="T84" fmla="*/ 804 w 1048"/>
                  <a:gd name="T85" fmla="*/ 322 h 1048"/>
                  <a:gd name="T86" fmla="*/ 954 w 1048"/>
                  <a:gd name="T87" fmla="*/ 274 h 1048"/>
                  <a:gd name="T88" fmla="*/ 904 w 1048"/>
                  <a:gd name="T89" fmla="*/ 303 h 1048"/>
                  <a:gd name="T90" fmla="*/ 956 w 1048"/>
                  <a:gd name="T91" fmla="*/ 771 h 1048"/>
                  <a:gd name="T92" fmla="*/ 906 w 1048"/>
                  <a:gd name="T93" fmla="*/ 742 h 1048"/>
                  <a:gd name="T94" fmla="*/ 956 w 1048"/>
                  <a:gd name="T95" fmla="*/ 771 h 1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8" h="1048">
                    <a:moveTo>
                      <a:pt x="1048" y="551"/>
                    </a:moveTo>
                    <a:cubicBezTo>
                      <a:pt x="993" y="551"/>
                      <a:pt x="993" y="551"/>
                      <a:pt x="993" y="551"/>
                    </a:cubicBezTo>
                    <a:cubicBezTo>
                      <a:pt x="977" y="551"/>
                      <a:pt x="964" y="538"/>
                      <a:pt x="964" y="522"/>
                    </a:cubicBezTo>
                    <a:cubicBezTo>
                      <a:pt x="964" y="506"/>
                      <a:pt x="977" y="493"/>
                      <a:pt x="993" y="493"/>
                    </a:cubicBezTo>
                    <a:cubicBezTo>
                      <a:pt x="1047" y="493"/>
                      <a:pt x="1047" y="493"/>
                      <a:pt x="1047" y="493"/>
                    </a:cubicBezTo>
                    <a:cubicBezTo>
                      <a:pt x="1048" y="493"/>
                      <a:pt x="1048" y="493"/>
                      <a:pt x="1048" y="493"/>
                    </a:cubicBezTo>
                    <a:cubicBezTo>
                      <a:pt x="1033" y="227"/>
                      <a:pt x="818" y="14"/>
                      <a:pt x="551" y="0"/>
                    </a:cubicBezTo>
                    <a:cubicBezTo>
                      <a:pt x="551" y="0"/>
                      <a:pt x="551" y="0"/>
                      <a:pt x="551" y="0"/>
                    </a:cubicBezTo>
                    <a:cubicBezTo>
                      <a:pt x="551" y="56"/>
                      <a:pt x="551" y="56"/>
                      <a:pt x="551" y="56"/>
                    </a:cubicBezTo>
                    <a:cubicBezTo>
                      <a:pt x="551" y="72"/>
                      <a:pt x="538" y="85"/>
                      <a:pt x="522" y="85"/>
                    </a:cubicBezTo>
                    <a:cubicBezTo>
                      <a:pt x="506" y="85"/>
                      <a:pt x="493" y="72"/>
                      <a:pt x="493" y="56"/>
                    </a:cubicBezTo>
                    <a:cubicBezTo>
                      <a:pt x="493" y="0"/>
                      <a:pt x="493" y="0"/>
                      <a:pt x="493" y="0"/>
                    </a:cubicBezTo>
                    <a:cubicBezTo>
                      <a:pt x="493" y="0"/>
                      <a:pt x="493" y="0"/>
                      <a:pt x="493" y="0"/>
                    </a:cubicBezTo>
                    <a:cubicBezTo>
                      <a:pt x="427" y="4"/>
                      <a:pt x="365" y="20"/>
                      <a:pt x="308" y="46"/>
                    </a:cubicBezTo>
                    <a:cubicBezTo>
                      <a:pt x="307" y="46"/>
                      <a:pt x="307" y="46"/>
                      <a:pt x="307" y="46"/>
                    </a:cubicBezTo>
                    <a:cubicBezTo>
                      <a:pt x="304" y="47"/>
                      <a:pt x="301" y="49"/>
                      <a:pt x="297" y="50"/>
                    </a:cubicBezTo>
                    <a:cubicBezTo>
                      <a:pt x="297" y="51"/>
                      <a:pt x="296" y="51"/>
                      <a:pt x="295" y="51"/>
                    </a:cubicBezTo>
                    <a:cubicBezTo>
                      <a:pt x="293" y="52"/>
                      <a:pt x="291" y="54"/>
                      <a:pt x="289" y="55"/>
                    </a:cubicBezTo>
                    <a:cubicBezTo>
                      <a:pt x="125" y="137"/>
                      <a:pt x="10" y="303"/>
                      <a:pt x="0" y="496"/>
                    </a:cubicBezTo>
                    <a:cubicBezTo>
                      <a:pt x="55" y="496"/>
                      <a:pt x="55" y="496"/>
                      <a:pt x="55" y="496"/>
                    </a:cubicBezTo>
                    <a:cubicBezTo>
                      <a:pt x="71" y="496"/>
                      <a:pt x="84" y="509"/>
                      <a:pt x="84" y="526"/>
                    </a:cubicBezTo>
                    <a:cubicBezTo>
                      <a:pt x="84" y="542"/>
                      <a:pt x="71" y="555"/>
                      <a:pt x="55" y="555"/>
                    </a:cubicBezTo>
                    <a:cubicBezTo>
                      <a:pt x="0" y="555"/>
                      <a:pt x="0" y="555"/>
                      <a:pt x="0" y="555"/>
                    </a:cubicBezTo>
                    <a:cubicBezTo>
                      <a:pt x="13" y="788"/>
                      <a:pt x="179" y="980"/>
                      <a:pt x="399" y="1034"/>
                    </a:cubicBezTo>
                    <a:cubicBezTo>
                      <a:pt x="399" y="1034"/>
                      <a:pt x="399" y="1034"/>
                      <a:pt x="399" y="1034"/>
                    </a:cubicBezTo>
                    <a:cubicBezTo>
                      <a:pt x="402" y="1035"/>
                      <a:pt x="406" y="1035"/>
                      <a:pt x="409" y="1036"/>
                    </a:cubicBezTo>
                    <a:cubicBezTo>
                      <a:pt x="410" y="1036"/>
                      <a:pt x="411" y="1036"/>
                      <a:pt x="412" y="1037"/>
                    </a:cubicBezTo>
                    <a:cubicBezTo>
                      <a:pt x="415" y="1037"/>
                      <a:pt x="418" y="1038"/>
                      <a:pt x="421" y="1039"/>
                    </a:cubicBezTo>
                    <a:cubicBezTo>
                      <a:pt x="422" y="1039"/>
                      <a:pt x="424" y="1039"/>
                      <a:pt x="425" y="1039"/>
                    </a:cubicBezTo>
                    <a:cubicBezTo>
                      <a:pt x="428" y="1040"/>
                      <a:pt x="430" y="1040"/>
                      <a:pt x="432" y="1041"/>
                    </a:cubicBezTo>
                    <a:cubicBezTo>
                      <a:pt x="435" y="1041"/>
                      <a:pt x="437" y="1041"/>
                      <a:pt x="440" y="1042"/>
                    </a:cubicBezTo>
                    <a:cubicBezTo>
                      <a:pt x="441" y="1042"/>
                      <a:pt x="443" y="1042"/>
                      <a:pt x="444" y="1043"/>
                    </a:cubicBezTo>
                    <a:cubicBezTo>
                      <a:pt x="448" y="1043"/>
                      <a:pt x="451" y="1044"/>
                      <a:pt x="455" y="1044"/>
                    </a:cubicBezTo>
                    <a:cubicBezTo>
                      <a:pt x="456" y="1044"/>
                      <a:pt x="456" y="1044"/>
                      <a:pt x="456" y="1044"/>
                    </a:cubicBezTo>
                    <a:cubicBezTo>
                      <a:pt x="469" y="1046"/>
                      <a:pt x="483" y="1047"/>
                      <a:pt x="496" y="1048"/>
                    </a:cubicBezTo>
                    <a:cubicBezTo>
                      <a:pt x="496" y="1048"/>
                      <a:pt x="496" y="1048"/>
                      <a:pt x="496" y="1048"/>
                    </a:cubicBezTo>
                    <a:cubicBezTo>
                      <a:pt x="496" y="992"/>
                      <a:pt x="496" y="992"/>
                      <a:pt x="496" y="992"/>
                    </a:cubicBezTo>
                    <a:cubicBezTo>
                      <a:pt x="496" y="976"/>
                      <a:pt x="509" y="963"/>
                      <a:pt x="525" y="963"/>
                    </a:cubicBezTo>
                    <a:cubicBezTo>
                      <a:pt x="541" y="963"/>
                      <a:pt x="554" y="976"/>
                      <a:pt x="554" y="992"/>
                    </a:cubicBezTo>
                    <a:cubicBezTo>
                      <a:pt x="554" y="1048"/>
                      <a:pt x="554" y="1048"/>
                      <a:pt x="554" y="1048"/>
                    </a:cubicBezTo>
                    <a:cubicBezTo>
                      <a:pt x="554" y="1048"/>
                      <a:pt x="554" y="1048"/>
                      <a:pt x="554" y="1048"/>
                    </a:cubicBezTo>
                    <a:cubicBezTo>
                      <a:pt x="822" y="1032"/>
                      <a:pt x="1035" y="818"/>
                      <a:pt x="1048" y="551"/>
                    </a:cubicBezTo>
                    <a:close/>
                    <a:moveTo>
                      <a:pt x="92" y="277"/>
                    </a:moveTo>
                    <a:cubicBezTo>
                      <a:pt x="100" y="263"/>
                      <a:pt x="118" y="258"/>
                      <a:pt x="132" y="266"/>
                    </a:cubicBezTo>
                    <a:cubicBezTo>
                      <a:pt x="146" y="274"/>
                      <a:pt x="150" y="292"/>
                      <a:pt x="142" y="306"/>
                    </a:cubicBezTo>
                    <a:cubicBezTo>
                      <a:pt x="134" y="320"/>
                      <a:pt x="117" y="324"/>
                      <a:pt x="103" y="316"/>
                    </a:cubicBezTo>
                    <a:cubicBezTo>
                      <a:pt x="89" y="308"/>
                      <a:pt x="84" y="291"/>
                      <a:pt x="92" y="277"/>
                    </a:cubicBezTo>
                    <a:close/>
                    <a:moveTo>
                      <a:pt x="133" y="785"/>
                    </a:moveTo>
                    <a:cubicBezTo>
                      <a:pt x="119" y="793"/>
                      <a:pt x="102" y="788"/>
                      <a:pt x="94" y="774"/>
                    </a:cubicBezTo>
                    <a:cubicBezTo>
                      <a:pt x="86" y="760"/>
                      <a:pt x="90" y="742"/>
                      <a:pt x="104" y="734"/>
                    </a:cubicBezTo>
                    <a:cubicBezTo>
                      <a:pt x="118" y="726"/>
                      <a:pt x="136" y="731"/>
                      <a:pt x="144" y="745"/>
                    </a:cubicBezTo>
                    <a:cubicBezTo>
                      <a:pt x="152" y="759"/>
                      <a:pt x="147" y="777"/>
                      <a:pt x="133" y="785"/>
                    </a:cubicBezTo>
                    <a:close/>
                    <a:moveTo>
                      <a:pt x="731" y="103"/>
                    </a:moveTo>
                    <a:cubicBezTo>
                      <a:pt x="739" y="89"/>
                      <a:pt x="757" y="84"/>
                      <a:pt x="771" y="93"/>
                    </a:cubicBezTo>
                    <a:cubicBezTo>
                      <a:pt x="785" y="101"/>
                      <a:pt x="789" y="118"/>
                      <a:pt x="781" y="132"/>
                    </a:cubicBezTo>
                    <a:cubicBezTo>
                      <a:pt x="773" y="146"/>
                      <a:pt x="756" y="151"/>
                      <a:pt x="742" y="143"/>
                    </a:cubicBezTo>
                    <a:cubicBezTo>
                      <a:pt x="728" y="135"/>
                      <a:pt x="723" y="117"/>
                      <a:pt x="731" y="103"/>
                    </a:cubicBezTo>
                    <a:close/>
                    <a:moveTo>
                      <a:pt x="273" y="94"/>
                    </a:moveTo>
                    <a:cubicBezTo>
                      <a:pt x="287" y="86"/>
                      <a:pt x="305" y="91"/>
                      <a:pt x="313" y="105"/>
                    </a:cubicBezTo>
                    <a:cubicBezTo>
                      <a:pt x="321" y="119"/>
                      <a:pt x="316" y="136"/>
                      <a:pt x="303" y="144"/>
                    </a:cubicBezTo>
                    <a:cubicBezTo>
                      <a:pt x="289" y="152"/>
                      <a:pt x="271" y="148"/>
                      <a:pt x="263" y="134"/>
                    </a:cubicBezTo>
                    <a:cubicBezTo>
                      <a:pt x="255" y="120"/>
                      <a:pt x="260" y="102"/>
                      <a:pt x="273" y="94"/>
                    </a:cubicBezTo>
                    <a:close/>
                    <a:moveTo>
                      <a:pt x="316" y="945"/>
                    </a:moveTo>
                    <a:cubicBezTo>
                      <a:pt x="308" y="959"/>
                      <a:pt x="290" y="963"/>
                      <a:pt x="276" y="955"/>
                    </a:cubicBezTo>
                    <a:cubicBezTo>
                      <a:pt x="262" y="947"/>
                      <a:pt x="258" y="930"/>
                      <a:pt x="266" y="916"/>
                    </a:cubicBezTo>
                    <a:cubicBezTo>
                      <a:pt x="274" y="902"/>
                      <a:pt x="291" y="897"/>
                      <a:pt x="305" y="905"/>
                    </a:cubicBezTo>
                    <a:cubicBezTo>
                      <a:pt x="319" y="913"/>
                      <a:pt x="324" y="931"/>
                      <a:pt x="316" y="945"/>
                    </a:cubicBezTo>
                    <a:close/>
                    <a:moveTo>
                      <a:pt x="773" y="954"/>
                    </a:moveTo>
                    <a:cubicBezTo>
                      <a:pt x="760" y="962"/>
                      <a:pt x="742" y="957"/>
                      <a:pt x="734" y="943"/>
                    </a:cubicBezTo>
                    <a:cubicBezTo>
                      <a:pt x="726" y="929"/>
                      <a:pt x="731" y="911"/>
                      <a:pt x="744" y="903"/>
                    </a:cubicBezTo>
                    <a:cubicBezTo>
                      <a:pt x="758" y="895"/>
                      <a:pt x="776" y="900"/>
                      <a:pt x="784" y="914"/>
                    </a:cubicBezTo>
                    <a:cubicBezTo>
                      <a:pt x="792" y="928"/>
                      <a:pt x="787" y="946"/>
                      <a:pt x="773" y="954"/>
                    </a:cubicBezTo>
                    <a:close/>
                    <a:moveTo>
                      <a:pt x="804" y="322"/>
                    </a:moveTo>
                    <a:cubicBezTo>
                      <a:pt x="571" y="521"/>
                      <a:pt x="571" y="521"/>
                      <a:pt x="571" y="521"/>
                    </a:cubicBezTo>
                    <a:cubicBezTo>
                      <a:pt x="571" y="522"/>
                      <a:pt x="571" y="522"/>
                      <a:pt x="571" y="523"/>
                    </a:cubicBezTo>
                    <a:cubicBezTo>
                      <a:pt x="571" y="549"/>
                      <a:pt x="550" y="570"/>
                      <a:pt x="524" y="570"/>
                    </a:cubicBezTo>
                    <a:cubicBezTo>
                      <a:pt x="499" y="570"/>
                      <a:pt x="478" y="550"/>
                      <a:pt x="477" y="525"/>
                    </a:cubicBezTo>
                    <a:cubicBezTo>
                      <a:pt x="329" y="423"/>
                      <a:pt x="329" y="423"/>
                      <a:pt x="329" y="423"/>
                    </a:cubicBezTo>
                    <a:cubicBezTo>
                      <a:pt x="320" y="417"/>
                      <a:pt x="318" y="406"/>
                      <a:pt x="323" y="397"/>
                    </a:cubicBezTo>
                    <a:cubicBezTo>
                      <a:pt x="329" y="389"/>
                      <a:pt x="340" y="386"/>
                      <a:pt x="349" y="391"/>
                    </a:cubicBezTo>
                    <a:cubicBezTo>
                      <a:pt x="507" y="479"/>
                      <a:pt x="507" y="479"/>
                      <a:pt x="507" y="479"/>
                    </a:cubicBezTo>
                    <a:cubicBezTo>
                      <a:pt x="512" y="477"/>
                      <a:pt x="518" y="476"/>
                      <a:pt x="524" y="476"/>
                    </a:cubicBezTo>
                    <a:cubicBezTo>
                      <a:pt x="528" y="476"/>
                      <a:pt x="533" y="476"/>
                      <a:pt x="537" y="477"/>
                    </a:cubicBezTo>
                    <a:cubicBezTo>
                      <a:pt x="781" y="293"/>
                      <a:pt x="781" y="293"/>
                      <a:pt x="781" y="293"/>
                    </a:cubicBezTo>
                    <a:cubicBezTo>
                      <a:pt x="789" y="287"/>
                      <a:pt x="801" y="288"/>
                      <a:pt x="807" y="296"/>
                    </a:cubicBezTo>
                    <a:cubicBezTo>
                      <a:pt x="814" y="304"/>
                      <a:pt x="812" y="316"/>
                      <a:pt x="804" y="322"/>
                    </a:cubicBezTo>
                    <a:close/>
                    <a:moveTo>
                      <a:pt x="915" y="263"/>
                    </a:moveTo>
                    <a:cubicBezTo>
                      <a:pt x="928" y="255"/>
                      <a:pt x="946" y="260"/>
                      <a:pt x="954" y="274"/>
                    </a:cubicBezTo>
                    <a:cubicBezTo>
                      <a:pt x="962" y="288"/>
                      <a:pt x="958" y="306"/>
                      <a:pt x="944" y="314"/>
                    </a:cubicBezTo>
                    <a:cubicBezTo>
                      <a:pt x="930" y="322"/>
                      <a:pt x="912" y="317"/>
                      <a:pt x="904" y="303"/>
                    </a:cubicBezTo>
                    <a:cubicBezTo>
                      <a:pt x="896" y="289"/>
                      <a:pt x="901" y="271"/>
                      <a:pt x="915" y="263"/>
                    </a:cubicBezTo>
                    <a:close/>
                    <a:moveTo>
                      <a:pt x="956" y="771"/>
                    </a:moveTo>
                    <a:cubicBezTo>
                      <a:pt x="948" y="785"/>
                      <a:pt x="930" y="790"/>
                      <a:pt x="916" y="782"/>
                    </a:cubicBezTo>
                    <a:cubicBezTo>
                      <a:pt x="902" y="774"/>
                      <a:pt x="898" y="756"/>
                      <a:pt x="906" y="742"/>
                    </a:cubicBezTo>
                    <a:cubicBezTo>
                      <a:pt x="914" y="728"/>
                      <a:pt x="931" y="723"/>
                      <a:pt x="945" y="731"/>
                    </a:cubicBezTo>
                    <a:cubicBezTo>
                      <a:pt x="959" y="739"/>
                      <a:pt x="964" y="757"/>
                      <a:pt x="956" y="771"/>
                    </a:cubicBezTo>
                    <a:close/>
                  </a:path>
                </a:pathLst>
              </a:custGeom>
              <a:solidFill>
                <a:schemeClr val="tx2">
                  <a:lumMod val="10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3328EA-B2F4-466A-8EBC-B8C1190CB82F}"/>
              </a:ext>
            </a:extLst>
          </p:cNvPr>
          <p:cNvGrpSpPr>
            <a:grpSpLocks noChangeAspect="1"/>
          </p:cNvGrpSpPr>
          <p:nvPr/>
        </p:nvGrpSpPr>
        <p:grpSpPr>
          <a:xfrm>
            <a:off x="567592" y="4107479"/>
            <a:ext cx="524442" cy="524442"/>
            <a:chOff x="5273675" y="2606675"/>
            <a:chExt cx="1644650" cy="1644650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45EB1178-FD22-4A92-80BF-78775D598F0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D4FCDB1-DED0-4E19-A2D9-2AA3874215DA}"/>
                </a:ext>
              </a:extLst>
            </p:cNvPr>
            <p:cNvGrpSpPr/>
            <p:nvPr/>
          </p:nvGrpSpPr>
          <p:grpSpPr>
            <a:xfrm>
              <a:off x="5448499" y="2803525"/>
              <a:ext cx="1295201" cy="1277938"/>
              <a:chOff x="5448499" y="2803525"/>
              <a:chExt cx="1295201" cy="1277938"/>
            </a:xfrm>
          </p:grpSpPr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8D15475B-DA37-4A7B-B290-886D62293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8499" y="3108325"/>
                <a:ext cx="1295201" cy="973138"/>
              </a:xfrm>
              <a:custGeom>
                <a:avLst/>
                <a:gdLst>
                  <a:gd name="connsiteX0" fmla="*/ 848020 w 1295201"/>
                  <a:gd name="connsiteY0" fmla="*/ 647700 h 973138"/>
                  <a:gd name="connsiteX1" fmla="*/ 874350 w 1295201"/>
                  <a:gd name="connsiteY1" fmla="*/ 647700 h 973138"/>
                  <a:gd name="connsiteX2" fmla="*/ 874350 w 1295201"/>
                  <a:gd name="connsiteY2" fmla="*/ 666232 h 973138"/>
                  <a:gd name="connsiteX3" fmla="*/ 907086 w 1295201"/>
                  <a:gd name="connsiteY3" fmla="*/ 676210 h 973138"/>
                  <a:gd name="connsiteX4" fmla="*/ 897834 w 1295201"/>
                  <a:gd name="connsiteY4" fmla="*/ 701157 h 973138"/>
                  <a:gd name="connsiteX5" fmla="*/ 863676 w 1295201"/>
                  <a:gd name="connsiteY5" fmla="*/ 689753 h 973138"/>
                  <a:gd name="connsiteX6" fmla="*/ 847308 w 1295201"/>
                  <a:gd name="connsiteY6" fmla="*/ 695455 h 973138"/>
                  <a:gd name="connsiteX7" fmla="*/ 841615 w 1295201"/>
                  <a:gd name="connsiteY7" fmla="*/ 708997 h 973138"/>
                  <a:gd name="connsiteX8" fmla="*/ 873639 w 1295201"/>
                  <a:gd name="connsiteY8" fmla="*/ 738220 h 973138"/>
                  <a:gd name="connsiteX9" fmla="*/ 899258 w 1295201"/>
                  <a:gd name="connsiteY9" fmla="*/ 753188 h 973138"/>
                  <a:gd name="connsiteX10" fmla="*/ 909932 w 1295201"/>
                  <a:gd name="connsiteY10" fmla="*/ 768868 h 973138"/>
                  <a:gd name="connsiteX11" fmla="*/ 914202 w 1295201"/>
                  <a:gd name="connsiteY11" fmla="*/ 788113 h 973138"/>
                  <a:gd name="connsiteX12" fmla="*/ 904239 w 1295201"/>
                  <a:gd name="connsiteY12" fmla="*/ 815910 h 973138"/>
                  <a:gd name="connsiteX13" fmla="*/ 874350 w 1295201"/>
                  <a:gd name="connsiteY13" fmla="*/ 831591 h 973138"/>
                  <a:gd name="connsiteX14" fmla="*/ 874350 w 1295201"/>
                  <a:gd name="connsiteY14" fmla="*/ 857250 h 973138"/>
                  <a:gd name="connsiteX15" fmla="*/ 848020 w 1295201"/>
                  <a:gd name="connsiteY15" fmla="*/ 857250 h 973138"/>
                  <a:gd name="connsiteX16" fmla="*/ 848020 w 1295201"/>
                  <a:gd name="connsiteY16" fmla="*/ 833729 h 973138"/>
                  <a:gd name="connsiteX17" fmla="*/ 811014 w 1295201"/>
                  <a:gd name="connsiteY17" fmla="*/ 822325 h 973138"/>
                  <a:gd name="connsiteX18" fmla="*/ 822401 w 1295201"/>
                  <a:gd name="connsiteY18" fmla="*/ 795953 h 973138"/>
                  <a:gd name="connsiteX19" fmla="*/ 857983 w 1295201"/>
                  <a:gd name="connsiteY19" fmla="*/ 808070 h 973138"/>
                  <a:gd name="connsiteX20" fmla="*/ 884313 w 1295201"/>
                  <a:gd name="connsiteY20" fmla="*/ 790251 h 973138"/>
                  <a:gd name="connsiteX21" fmla="*/ 877197 w 1295201"/>
                  <a:gd name="connsiteY21" fmla="*/ 774571 h 973138"/>
                  <a:gd name="connsiteX22" fmla="*/ 851578 w 1295201"/>
                  <a:gd name="connsiteY22" fmla="*/ 757464 h 973138"/>
                  <a:gd name="connsiteX23" fmla="*/ 825959 w 1295201"/>
                  <a:gd name="connsiteY23" fmla="*/ 742497 h 973138"/>
                  <a:gd name="connsiteX24" fmla="*/ 815284 w 1295201"/>
                  <a:gd name="connsiteY24" fmla="*/ 728241 h 973138"/>
                  <a:gd name="connsiteX25" fmla="*/ 811726 w 1295201"/>
                  <a:gd name="connsiteY25" fmla="*/ 709710 h 973138"/>
                  <a:gd name="connsiteX26" fmla="*/ 821689 w 1295201"/>
                  <a:gd name="connsiteY26" fmla="*/ 683338 h 973138"/>
                  <a:gd name="connsiteX27" fmla="*/ 848020 w 1295201"/>
                  <a:gd name="connsiteY27" fmla="*/ 667657 h 973138"/>
                  <a:gd name="connsiteX28" fmla="*/ 848020 w 1295201"/>
                  <a:gd name="connsiteY28" fmla="*/ 647700 h 973138"/>
                  <a:gd name="connsiteX29" fmla="*/ 463351 w 1295201"/>
                  <a:gd name="connsiteY29" fmla="*/ 565150 h 973138"/>
                  <a:gd name="connsiteX30" fmla="*/ 463351 w 1295201"/>
                  <a:gd name="connsiteY30" fmla="*/ 941388 h 973138"/>
                  <a:gd name="connsiteX31" fmla="*/ 1263451 w 1295201"/>
                  <a:gd name="connsiteY31" fmla="*/ 941388 h 973138"/>
                  <a:gd name="connsiteX32" fmla="*/ 1263451 w 1295201"/>
                  <a:gd name="connsiteY32" fmla="*/ 565150 h 973138"/>
                  <a:gd name="connsiteX33" fmla="*/ 463351 w 1295201"/>
                  <a:gd name="connsiteY33" fmla="*/ 565150 h 973138"/>
                  <a:gd name="connsiteX34" fmla="*/ 447303 w 1295201"/>
                  <a:gd name="connsiteY34" fmla="*/ 533400 h 973138"/>
                  <a:gd name="connsiteX35" fmla="*/ 1279499 w 1295201"/>
                  <a:gd name="connsiteY35" fmla="*/ 533400 h 973138"/>
                  <a:gd name="connsiteX36" fmla="*/ 1295201 w 1295201"/>
                  <a:gd name="connsiteY36" fmla="*/ 548440 h 973138"/>
                  <a:gd name="connsiteX37" fmla="*/ 1295201 w 1295201"/>
                  <a:gd name="connsiteY37" fmla="*/ 957382 h 973138"/>
                  <a:gd name="connsiteX38" fmla="*/ 1279499 w 1295201"/>
                  <a:gd name="connsiteY38" fmla="*/ 973138 h 973138"/>
                  <a:gd name="connsiteX39" fmla="*/ 447303 w 1295201"/>
                  <a:gd name="connsiteY39" fmla="*/ 973138 h 973138"/>
                  <a:gd name="connsiteX40" fmla="*/ 431601 w 1295201"/>
                  <a:gd name="connsiteY40" fmla="*/ 957382 h 973138"/>
                  <a:gd name="connsiteX41" fmla="*/ 431601 w 1295201"/>
                  <a:gd name="connsiteY41" fmla="*/ 548440 h 973138"/>
                  <a:gd name="connsiteX42" fmla="*/ 447303 w 1295201"/>
                  <a:gd name="connsiteY42" fmla="*/ 533400 h 973138"/>
                  <a:gd name="connsiteX43" fmla="*/ 98208 w 1295201"/>
                  <a:gd name="connsiteY43" fmla="*/ 284163 h 973138"/>
                  <a:gd name="connsiteX44" fmla="*/ 111778 w 1295201"/>
                  <a:gd name="connsiteY44" fmla="*/ 297725 h 973138"/>
                  <a:gd name="connsiteX45" fmla="*/ 190345 w 1295201"/>
                  <a:gd name="connsiteY45" fmla="*/ 376243 h 973138"/>
                  <a:gd name="connsiteX46" fmla="*/ 193202 w 1295201"/>
                  <a:gd name="connsiteY46" fmla="*/ 401939 h 973138"/>
                  <a:gd name="connsiteX47" fmla="*/ 178203 w 1295201"/>
                  <a:gd name="connsiteY47" fmla="*/ 409077 h 973138"/>
                  <a:gd name="connsiteX48" fmla="*/ 166775 w 1295201"/>
                  <a:gd name="connsiteY48" fmla="*/ 405508 h 973138"/>
                  <a:gd name="connsiteX49" fmla="*/ 117492 w 1295201"/>
                  <a:gd name="connsiteY49" fmla="*/ 356256 h 973138"/>
                  <a:gd name="connsiteX50" fmla="*/ 117492 w 1295201"/>
                  <a:gd name="connsiteY50" fmla="*/ 735282 h 973138"/>
                  <a:gd name="connsiteX51" fmla="*/ 400331 w 1295201"/>
                  <a:gd name="connsiteY51" fmla="*/ 735282 h 973138"/>
                  <a:gd name="connsiteX52" fmla="*/ 418902 w 1295201"/>
                  <a:gd name="connsiteY52" fmla="*/ 754554 h 973138"/>
                  <a:gd name="connsiteX53" fmla="*/ 400331 w 1295201"/>
                  <a:gd name="connsiteY53" fmla="*/ 773113 h 973138"/>
                  <a:gd name="connsiteX54" fmla="*/ 79637 w 1295201"/>
                  <a:gd name="connsiteY54" fmla="*/ 773113 h 973138"/>
                  <a:gd name="connsiteX55" fmla="*/ 79637 w 1295201"/>
                  <a:gd name="connsiteY55" fmla="*/ 356256 h 973138"/>
                  <a:gd name="connsiteX56" fmla="*/ 31783 w 1295201"/>
                  <a:gd name="connsiteY56" fmla="*/ 403367 h 973138"/>
                  <a:gd name="connsiteX57" fmla="*/ 5356 w 1295201"/>
                  <a:gd name="connsiteY57" fmla="*/ 403367 h 973138"/>
                  <a:gd name="connsiteX58" fmla="*/ 5356 w 1295201"/>
                  <a:gd name="connsiteY58" fmla="*/ 376957 h 973138"/>
                  <a:gd name="connsiteX59" fmla="*/ 98208 w 1295201"/>
                  <a:gd name="connsiteY59" fmla="*/ 284163 h 973138"/>
                  <a:gd name="connsiteX60" fmla="*/ 737502 w 1295201"/>
                  <a:gd name="connsiteY60" fmla="*/ 0 h 973138"/>
                  <a:gd name="connsiteX61" fmla="*/ 1058075 w 1295201"/>
                  <a:gd name="connsiteY61" fmla="*/ 0 h 973138"/>
                  <a:gd name="connsiteX62" fmla="*/ 1058075 w 1295201"/>
                  <a:gd name="connsiteY62" fmla="*/ 412272 h 973138"/>
                  <a:gd name="connsiteX63" fmla="*/ 1104483 w 1295201"/>
                  <a:gd name="connsiteY63" fmla="*/ 366701 h 973138"/>
                  <a:gd name="connsiteX64" fmla="*/ 1130900 w 1295201"/>
                  <a:gd name="connsiteY64" fmla="*/ 367413 h 973138"/>
                  <a:gd name="connsiteX65" fmla="*/ 1130900 w 1295201"/>
                  <a:gd name="connsiteY65" fmla="*/ 393759 h 973138"/>
                  <a:gd name="connsiteX66" fmla="*/ 1055219 w 1295201"/>
                  <a:gd name="connsiteY66" fmla="*/ 467811 h 973138"/>
                  <a:gd name="connsiteX67" fmla="*/ 1049507 w 1295201"/>
                  <a:gd name="connsiteY67" fmla="*/ 473508 h 973138"/>
                  <a:gd name="connsiteX68" fmla="*/ 1038797 w 1295201"/>
                  <a:gd name="connsiteY68" fmla="*/ 484188 h 973138"/>
                  <a:gd name="connsiteX69" fmla="*/ 1025232 w 1295201"/>
                  <a:gd name="connsiteY69" fmla="*/ 470659 h 973138"/>
                  <a:gd name="connsiteX70" fmla="*/ 948123 w 1295201"/>
                  <a:gd name="connsiteY70" fmla="*/ 394471 h 973138"/>
                  <a:gd name="connsiteX71" fmla="*/ 944554 w 1295201"/>
                  <a:gd name="connsiteY71" fmla="*/ 368837 h 973138"/>
                  <a:gd name="connsiteX72" fmla="*/ 970970 w 1295201"/>
                  <a:gd name="connsiteY72" fmla="*/ 365277 h 973138"/>
                  <a:gd name="connsiteX73" fmla="*/ 1020948 w 1295201"/>
                  <a:gd name="connsiteY73" fmla="*/ 413696 h 973138"/>
                  <a:gd name="connsiteX74" fmla="*/ 1020948 w 1295201"/>
                  <a:gd name="connsiteY74" fmla="*/ 37026 h 973138"/>
                  <a:gd name="connsiteX75" fmla="*/ 737502 w 1295201"/>
                  <a:gd name="connsiteY75" fmla="*/ 37026 h 973138"/>
                  <a:gd name="connsiteX76" fmla="*/ 718939 w 1295201"/>
                  <a:gd name="connsiteY76" fmla="*/ 18513 h 973138"/>
                  <a:gd name="connsiteX77" fmla="*/ 737502 w 1295201"/>
                  <a:gd name="connsiteY77" fmla="*/ 0 h 973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295201" h="973138">
                    <a:moveTo>
                      <a:pt x="848020" y="647700"/>
                    </a:moveTo>
                    <a:cubicBezTo>
                      <a:pt x="874350" y="647700"/>
                      <a:pt x="874350" y="647700"/>
                      <a:pt x="874350" y="647700"/>
                    </a:cubicBezTo>
                    <a:cubicBezTo>
                      <a:pt x="874350" y="666232"/>
                      <a:pt x="874350" y="666232"/>
                      <a:pt x="874350" y="666232"/>
                    </a:cubicBezTo>
                    <a:cubicBezTo>
                      <a:pt x="889295" y="667657"/>
                      <a:pt x="899969" y="671221"/>
                      <a:pt x="907086" y="676210"/>
                    </a:cubicBezTo>
                    <a:cubicBezTo>
                      <a:pt x="897834" y="701157"/>
                      <a:pt x="897834" y="701157"/>
                      <a:pt x="897834" y="701157"/>
                    </a:cubicBezTo>
                    <a:cubicBezTo>
                      <a:pt x="886448" y="694029"/>
                      <a:pt x="875062" y="689753"/>
                      <a:pt x="863676" y="689753"/>
                    </a:cubicBezTo>
                    <a:cubicBezTo>
                      <a:pt x="856559" y="689753"/>
                      <a:pt x="851578" y="691891"/>
                      <a:pt x="847308" y="695455"/>
                    </a:cubicBezTo>
                    <a:cubicBezTo>
                      <a:pt x="843750" y="699018"/>
                      <a:pt x="841615" y="704008"/>
                      <a:pt x="841615" y="708997"/>
                    </a:cubicBezTo>
                    <a:cubicBezTo>
                      <a:pt x="841615" y="718976"/>
                      <a:pt x="852289" y="728241"/>
                      <a:pt x="873639" y="738220"/>
                    </a:cubicBezTo>
                    <a:cubicBezTo>
                      <a:pt x="885737" y="743209"/>
                      <a:pt x="894276" y="748199"/>
                      <a:pt x="899258" y="753188"/>
                    </a:cubicBezTo>
                    <a:cubicBezTo>
                      <a:pt x="904239" y="757464"/>
                      <a:pt x="907086" y="763166"/>
                      <a:pt x="909932" y="768868"/>
                    </a:cubicBezTo>
                    <a:cubicBezTo>
                      <a:pt x="912779" y="775283"/>
                      <a:pt x="914202" y="780985"/>
                      <a:pt x="914202" y="788113"/>
                    </a:cubicBezTo>
                    <a:cubicBezTo>
                      <a:pt x="914202" y="798804"/>
                      <a:pt x="910644" y="808070"/>
                      <a:pt x="904239" y="815910"/>
                    </a:cubicBezTo>
                    <a:cubicBezTo>
                      <a:pt x="897123" y="823038"/>
                      <a:pt x="887160" y="828740"/>
                      <a:pt x="874350" y="831591"/>
                    </a:cubicBezTo>
                    <a:cubicBezTo>
                      <a:pt x="874350" y="857250"/>
                      <a:pt x="874350" y="857250"/>
                      <a:pt x="874350" y="857250"/>
                    </a:cubicBezTo>
                    <a:cubicBezTo>
                      <a:pt x="848020" y="857250"/>
                      <a:pt x="848020" y="857250"/>
                      <a:pt x="848020" y="857250"/>
                    </a:cubicBezTo>
                    <a:cubicBezTo>
                      <a:pt x="848020" y="833729"/>
                      <a:pt x="848020" y="833729"/>
                      <a:pt x="848020" y="833729"/>
                    </a:cubicBezTo>
                    <a:cubicBezTo>
                      <a:pt x="835210" y="832304"/>
                      <a:pt x="822401" y="828740"/>
                      <a:pt x="811014" y="822325"/>
                    </a:cubicBezTo>
                    <a:cubicBezTo>
                      <a:pt x="822401" y="795953"/>
                      <a:pt x="822401" y="795953"/>
                      <a:pt x="822401" y="795953"/>
                    </a:cubicBezTo>
                    <a:cubicBezTo>
                      <a:pt x="834498" y="804506"/>
                      <a:pt x="845885" y="808070"/>
                      <a:pt x="857983" y="808070"/>
                    </a:cubicBezTo>
                    <a:cubicBezTo>
                      <a:pt x="875062" y="808070"/>
                      <a:pt x="884313" y="802368"/>
                      <a:pt x="884313" y="790251"/>
                    </a:cubicBezTo>
                    <a:cubicBezTo>
                      <a:pt x="884313" y="784549"/>
                      <a:pt x="882178" y="778847"/>
                      <a:pt x="877197" y="774571"/>
                    </a:cubicBezTo>
                    <a:cubicBezTo>
                      <a:pt x="872927" y="769581"/>
                      <a:pt x="864387" y="763879"/>
                      <a:pt x="851578" y="757464"/>
                    </a:cubicBezTo>
                    <a:cubicBezTo>
                      <a:pt x="838768" y="751050"/>
                      <a:pt x="830229" y="746060"/>
                      <a:pt x="825959" y="742497"/>
                    </a:cubicBezTo>
                    <a:cubicBezTo>
                      <a:pt x="820977" y="738220"/>
                      <a:pt x="817419" y="733231"/>
                      <a:pt x="815284" y="728241"/>
                    </a:cubicBezTo>
                    <a:cubicBezTo>
                      <a:pt x="812438" y="722539"/>
                      <a:pt x="811726" y="716125"/>
                      <a:pt x="811726" y="709710"/>
                    </a:cubicBezTo>
                    <a:cubicBezTo>
                      <a:pt x="811726" y="699018"/>
                      <a:pt x="814572" y="690465"/>
                      <a:pt x="821689" y="683338"/>
                    </a:cubicBezTo>
                    <a:cubicBezTo>
                      <a:pt x="828094" y="675498"/>
                      <a:pt x="836633" y="669796"/>
                      <a:pt x="848020" y="667657"/>
                    </a:cubicBezTo>
                    <a:cubicBezTo>
                      <a:pt x="848020" y="647700"/>
                      <a:pt x="848020" y="647700"/>
                      <a:pt x="848020" y="647700"/>
                    </a:cubicBezTo>
                    <a:close/>
                    <a:moveTo>
                      <a:pt x="463351" y="565150"/>
                    </a:moveTo>
                    <a:cubicBezTo>
                      <a:pt x="463351" y="565150"/>
                      <a:pt x="463351" y="565150"/>
                      <a:pt x="463351" y="941388"/>
                    </a:cubicBezTo>
                    <a:cubicBezTo>
                      <a:pt x="463351" y="941388"/>
                      <a:pt x="463351" y="941388"/>
                      <a:pt x="1263451" y="941388"/>
                    </a:cubicBezTo>
                    <a:cubicBezTo>
                      <a:pt x="1263451" y="941388"/>
                      <a:pt x="1263451" y="941388"/>
                      <a:pt x="1263451" y="565150"/>
                    </a:cubicBezTo>
                    <a:cubicBezTo>
                      <a:pt x="1263451" y="565150"/>
                      <a:pt x="1263451" y="565150"/>
                      <a:pt x="463351" y="565150"/>
                    </a:cubicBezTo>
                    <a:close/>
                    <a:moveTo>
                      <a:pt x="447303" y="533400"/>
                    </a:moveTo>
                    <a:cubicBezTo>
                      <a:pt x="1279499" y="533400"/>
                      <a:pt x="1279499" y="533400"/>
                      <a:pt x="1279499" y="533400"/>
                    </a:cubicBezTo>
                    <a:cubicBezTo>
                      <a:pt x="1288064" y="533400"/>
                      <a:pt x="1295201" y="539846"/>
                      <a:pt x="1295201" y="548440"/>
                    </a:cubicBezTo>
                    <a:cubicBezTo>
                      <a:pt x="1295201" y="957382"/>
                      <a:pt x="1295201" y="957382"/>
                      <a:pt x="1295201" y="957382"/>
                    </a:cubicBezTo>
                    <a:cubicBezTo>
                      <a:pt x="1295201" y="965976"/>
                      <a:pt x="1288064" y="973138"/>
                      <a:pt x="1279499" y="973138"/>
                    </a:cubicBezTo>
                    <a:cubicBezTo>
                      <a:pt x="447303" y="973138"/>
                      <a:pt x="447303" y="973138"/>
                      <a:pt x="447303" y="973138"/>
                    </a:cubicBezTo>
                    <a:cubicBezTo>
                      <a:pt x="438738" y="973138"/>
                      <a:pt x="431601" y="965976"/>
                      <a:pt x="431601" y="957382"/>
                    </a:cubicBezTo>
                    <a:cubicBezTo>
                      <a:pt x="431601" y="548440"/>
                      <a:pt x="431601" y="548440"/>
                      <a:pt x="431601" y="548440"/>
                    </a:cubicBezTo>
                    <a:cubicBezTo>
                      <a:pt x="431601" y="539846"/>
                      <a:pt x="438738" y="533400"/>
                      <a:pt x="447303" y="533400"/>
                    </a:cubicBezTo>
                    <a:close/>
                    <a:moveTo>
                      <a:pt x="98208" y="284163"/>
                    </a:moveTo>
                    <a:cubicBezTo>
                      <a:pt x="98208" y="284163"/>
                      <a:pt x="98208" y="284163"/>
                      <a:pt x="111778" y="297725"/>
                    </a:cubicBezTo>
                    <a:cubicBezTo>
                      <a:pt x="139633" y="325563"/>
                      <a:pt x="184631" y="371246"/>
                      <a:pt x="190345" y="376243"/>
                    </a:cubicBezTo>
                    <a:cubicBezTo>
                      <a:pt x="197487" y="382667"/>
                      <a:pt x="198916" y="393374"/>
                      <a:pt x="193202" y="401939"/>
                    </a:cubicBezTo>
                    <a:cubicBezTo>
                      <a:pt x="189630" y="406222"/>
                      <a:pt x="183916" y="409077"/>
                      <a:pt x="178203" y="409077"/>
                    </a:cubicBezTo>
                    <a:cubicBezTo>
                      <a:pt x="173917" y="409077"/>
                      <a:pt x="170346" y="407650"/>
                      <a:pt x="166775" y="405508"/>
                    </a:cubicBezTo>
                    <a:cubicBezTo>
                      <a:pt x="165346" y="404795"/>
                      <a:pt x="163203" y="402653"/>
                      <a:pt x="117492" y="356256"/>
                    </a:cubicBezTo>
                    <a:cubicBezTo>
                      <a:pt x="117492" y="356256"/>
                      <a:pt x="117492" y="356256"/>
                      <a:pt x="117492" y="735282"/>
                    </a:cubicBezTo>
                    <a:cubicBezTo>
                      <a:pt x="117492" y="735282"/>
                      <a:pt x="117492" y="735282"/>
                      <a:pt x="400331" y="735282"/>
                    </a:cubicBezTo>
                    <a:cubicBezTo>
                      <a:pt x="411045" y="735282"/>
                      <a:pt x="418902" y="743848"/>
                      <a:pt x="418902" y="754554"/>
                    </a:cubicBezTo>
                    <a:cubicBezTo>
                      <a:pt x="418902" y="764548"/>
                      <a:pt x="411045" y="773113"/>
                      <a:pt x="400331" y="773113"/>
                    </a:cubicBezTo>
                    <a:cubicBezTo>
                      <a:pt x="400331" y="773113"/>
                      <a:pt x="400331" y="773113"/>
                      <a:pt x="79637" y="773113"/>
                    </a:cubicBezTo>
                    <a:cubicBezTo>
                      <a:pt x="79637" y="773113"/>
                      <a:pt x="79637" y="773113"/>
                      <a:pt x="79637" y="356256"/>
                    </a:cubicBezTo>
                    <a:cubicBezTo>
                      <a:pt x="79637" y="356256"/>
                      <a:pt x="79637" y="356256"/>
                      <a:pt x="31783" y="403367"/>
                    </a:cubicBezTo>
                    <a:cubicBezTo>
                      <a:pt x="24641" y="411219"/>
                      <a:pt x="12499" y="411219"/>
                      <a:pt x="5356" y="403367"/>
                    </a:cubicBezTo>
                    <a:cubicBezTo>
                      <a:pt x="-1786" y="396229"/>
                      <a:pt x="-1786" y="384095"/>
                      <a:pt x="5356" y="376957"/>
                    </a:cubicBezTo>
                    <a:cubicBezTo>
                      <a:pt x="5356" y="376957"/>
                      <a:pt x="5356" y="376957"/>
                      <a:pt x="98208" y="284163"/>
                    </a:cubicBezTo>
                    <a:close/>
                    <a:moveTo>
                      <a:pt x="737502" y="0"/>
                    </a:moveTo>
                    <a:cubicBezTo>
                      <a:pt x="737502" y="0"/>
                      <a:pt x="737502" y="0"/>
                      <a:pt x="1058075" y="0"/>
                    </a:cubicBezTo>
                    <a:cubicBezTo>
                      <a:pt x="1058075" y="0"/>
                      <a:pt x="1058075" y="0"/>
                      <a:pt x="1058075" y="412272"/>
                    </a:cubicBezTo>
                    <a:cubicBezTo>
                      <a:pt x="1058075" y="412272"/>
                      <a:pt x="1058075" y="412272"/>
                      <a:pt x="1104483" y="366701"/>
                    </a:cubicBezTo>
                    <a:cubicBezTo>
                      <a:pt x="1111622" y="359581"/>
                      <a:pt x="1123760" y="359581"/>
                      <a:pt x="1130900" y="367413"/>
                    </a:cubicBezTo>
                    <a:cubicBezTo>
                      <a:pt x="1138039" y="374534"/>
                      <a:pt x="1138039" y="386638"/>
                      <a:pt x="1130900" y="393759"/>
                    </a:cubicBezTo>
                    <a:cubicBezTo>
                      <a:pt x="1130900" y="393759"/>
                      <a:pt x="1130900" y="393759"/>
                      <a:pt x="1055219" y="467811"/>
                    </a:cubicBezTo>
                    <a:cubicBezTo>
                      <a:pt x="1053791" y="470659"/>
                      <a:pt x="1051649" y="472083"/>
                      <a:pt x="1049507" y="473508"/>
                    </a:cubicBezTo>
                    <a:cubicBezTo>
                      <a:pt x="1049507" y="473508"/>
                      <a:pt x="1049507" y="473508"/>
                      <a:pt x="1038797" y="484188"/>
                    </a:cubicBezTo>
                    <a:cubicBezTo>
                      <a:pt x="1038797" y="484188"/>
                      <a:pt x="1038797" y="484188"/>
                      <a:pt x="1025232" y="470659"/>
                    </a:cubicBezTo>
                    <a:cubicBezTo>
                      <a:pt x="998101" y="444314"/>
                      <a:pt x="953121" y="399455"/>
                      <a:pt x="948123" y="394471"/>
                    </a:cubicBezTo>
                    <a:cubicBezTo>
                      <a:pt x="940270" y="388063"/>
                      <a:pt x="938842" y="377382"/>
                      <a:pt x="944554" y="368837"/>
                    </a:cubicBezTo>
                    <a:cubicBezTo>
                      <a:pt x="950979" y="361005"/>
                      <a:pt x="962403" y="358869"/>
                      <a:pt x="970970" y="365277"/>
                    </a:cubicBezTo>
                    <a:cubicBezTo>
                      <a:pt x="972398" y="365989"/>
                      <a:pt x="974540" y="367413"/>
                      <a:pt x="1020948" y="413696"/>
                    </a:cubicBezTo>
                    <a:cubicBezTo>
                      <a:pt x="1020948" y="413696"/>
                      <a:pt x="1020948" y="413696"/>
                      <a:pt x="1020948" y="37026"/>
                    </a:cubicBezTo>
                    <a:cubicBezTo>
                      <a:pt x="1020948" y="37026"/>
                      <a:pt x="1020948" y="37026"/>
                      <a:pt x="737502" y="37026"/>
                    </a:cubicBezTo>
                    <a:cubicBezTo>
                      <a:pt x="727507" y="37026"/>
                      <a:pt x="718939" y="29194"/>
                      <a:pt x="718939" y="18513"/>
                    </a:cubicBezTo>
                    <a:cubicBezTo>
                      <a:pt x="718939" y="8545"/>
                      <a:pt x="727507" y="0"/>
                      <a:pt x="737502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76CC8AC0-6EFC-46DD-ACF8-0AEE823E4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6367" y="2803525"/>
                <a:ext cx="1199071" cy="1208088"/>
              </a:xfrm>
              <a:custGeom>
                <a:avLst/>
                <a:gdLst>
                  <a:gd name="connsiteX0" fmla="*/ 878957 w 1199071"/>
                  <a:gd name="connsiteY0" fmla="*/ 901700 h 1208088"/>
                  <a:gd name="connsiteX1" fmla="*/ 1146793 w 1199071"/>
                  <a:gd name="connsiteY1" fmla="*/ 901700 h 1208088"/>
                  <a:gd name="connsiteX2" fmla="*/ 1148941 w 1199071"/>
                  <a:gd name="connsiteY2" fmla="*/ 903122 h 1208088"/>
                  <a:gd name="connsiteX3" fmla="*/ 1146793 w 1199071"/>
                  <a:gd name="connsiteY3" fmla="*/ 914496 h 1208088"/>
                  <a:gd name="connsiteX4" fmla="*/ 1184032 w 1199071"/>
                  <a:gd name="connsiteY4" fmla="*/ 950751 h 1208088"/>
                  <a:gd name="connsiteX5" fmla="*/ 1196923 w 1199071"/>
                  <a:gd name="connsiteY5" fmla="*/ 947907 h 1208088"/>
                  <a:gd name="connsiteX6" fmla="*/ 1199071 w 1199071"/>
                  <a:gd name="connsiteY6" fmla="*/ 950040 h 1208088"/>
                  <a:gd name="connsiteX7" fmla="*/ 1199071 w 1199071"/>
                  <a:gd name="connsiteY7" fmla="*/ 1160459 h 1208088"/>
                  <a:gd name="connsiteX8" fmla="*/ 1196923 w 1199071"/>
                  <a:gd name="connsiteY8" fmla="*/ 1161881 h 1208088"/>
                  <a:gd name="connsiteX9" fmla="*/ 1184032 w 1199071"/>
                  <a:gd name="connsiteY9" fmla="*/ 1159748 h 1208088"/>
                  <a:gd name="connsiteX10" fmla="*/ 1146793 w 1199071"/>
                  <a:gd name="connsiteY10" fmla="*/ 1195292 h 1208088"/>
                  <a:gd name="connsiteX11" fmla="*/ 1148225 w 1199071"/>
                  <a:gd name="connsiteY11" fmla="*/ 1205956 h 1208088"/>
                  <a:gd name="connsiteX12" fmla="*/ 1146793 w 1199071"/>
                  <a:gd name="connsiteY12" fmla="*/ 1208088 h 1208088"/>
                  <a:gd name="connsiteX13" fmla="*/ 878957 w 1199071"/>
                  <a:gd name="connsiteY13" fmla="*/ 1208088 h 1208088"/>
                  <a:gd name="connsiteX14" fmla="*/ 878241 w 1199071"/>
                  <a:gd name="connsiteY14" fmla="*/ 1205245 h 1208088"/>
                  <a:gd name="connsiteX15" fmla="*/ 952003 w 1199071"/>
                  <a:gd name="connsiteY15" fmla="*/ 1055250 h 1208088"/>
                  <a:gd name="connsiteX16" fmla="*/ 878241 w 1199071"/>
                  <a:gd name="connsiteY16" fmla="*/ 903833 h 1208088"/>
                  <a:gd name="connsiteX17" fmla="*/ 878957 w 1199071"/>
                  <a:gd name="connsiteY17" fmla="*/ 901700 h 1208088"/>
                  <a:gd name="connsiteX18" fmla="*/ 518927 w 1199071"/>
                  <a:gd name="connsiteY18" fmla="*/ 901700 h 1208088"/>
                  <a:gd name="connsiteX19" fmla="*/ 786633 w 1199071"/>
                  <a:gd name="connsiteY19" fmla="*/ 901700 h 1208088"/>
                  <a:gd name="connsiteX20" fmla="*/ 788065 w 1199071"/>
                  <a:gd name="connsiteY20" fmla="*/ 903833 h 1208088"/>
                  <a:gd name="connsiteX21" fmla="*/ 713622 w 1199071"/>
                  <a:gd name="connsiteY21" fmla="*/ 1055250 h 1208088"/>
                  <a:gd name="connsiteX22" fmla="*/ 788065 w 1199071"/>
                  <a:gd name="connsiteY22" fmla="*/ 1205245 h 1208088"/>
                  <a:gd name="connsiteX23" fmla="*/ 786633 w 1199071"/>
                  <a:gd name="connsiteY23" fmla="*/ 1208088 h 1208088"/>
                  <a:gd name="connsiteX24" fmla="*/ 519643 w 1199071"/>
                  <a:gd name="connsiteY24" fmla="*/ 1208088 h 1208088"/>
                  <a:gd name="connsiteX25" fmla="*/ 518211 w 1199071"/>
                  <a:gd name="connsiteY25" fmla="*/ 1205956 h 1208088"/>
                  <a:gd name="connsiteX26" fmla="*/ 519643 w 1199071"/>
                  <a:gd name="connsiteY26" fmla="*/ 1195292 h 1208088"/>
                  <a:gd name="connsiteX27" fmla="*/ 483137 w 1199071"/>
                  <a:gd name="connsiteY27" fmla="*/ 1159748 h 1208088"/>
                  <a:gd name="connsiteX28" fmla="*/ 470969 w 1199071"/>
                  <a:gd name="connsiteY28" fmla="*/ 1161170 h 1208088"/>
                  <a:gd name="connsiteX29" fmla="*/ 468821 w 1199071"/>
                  <a:gd name="connsiteY29" fmla="*/ 1159748 h 1208088"/>
                  <a:gd name="connsiteX30" fmla="*/ 468821 w 1199071"/>
                  <a:gd name="connsiteY30" fmla="*/ 950040 h 1208088"/>
                  <a:gd name="connsiteX31" fmla="*/ 470969 w 1199071"/>
                  <a:gd name="connsiteY31" fmla="*/ 948618 h 1208088"/>
                  <a:gd name="connsiteX32" fmla="*/ 483137 w 1199071"/>
                  <a:gd name="connsiteY32" fmla="*/ 950751 h 1208088"/>
                  <a:gd name="connsiteX33" fmla="*/ 519643 w 1199071"/>
                  <a:gd name="connsiteY33" fmla="*/ 914496 h 1208088"/>
                  <a:gd name="connsiteX34" fmla="*/ 518211 w 1199071"/>
                  <a:gd name="connsiteY34" fmla="*/ 903122 h 1208088"/>
                  <a:gd name="connsiteX35" fmla="*/ 518927 w 1199071"/>
                  <a:gd name="connsiteY35" fmla="*/ 901700 h 1208088"/>
                  <a:gd name="connsiteX36" fmla="*/ 326025 w 1199071"/>
                  <a:gd name="connsiteY36" fmla="*/ 182184 h 1208088"/>
                  <a:gd name="connsiteX37" fmla="*/ 273872 w 1199071"/>
                  <a:gd name="connsiteY37" fmla="*/ 193386 h 1208088"/>
                  <a:gd name="connsiteX38" fmla="*/ 204469 w 1199071"/>
                  <a:gd name="connsiteY38" fmla="*/ 370489 h 1208088"/>
                  <a:gd name="connsiteX39" fmla="*/ 381196 w 1199071"/>
                  <a:gd name="connsiteY39" fmla="*/ 440904 h 1208088"/>
                  <a:gd name="connsiteX40" fmla="*/ 449884 w 1199071"/>
                  <a:gd name="connsiteY40" fmla="*/ 263801 h 1208088"/>
                  <a:gd name="connsiteX41" fmla="*/ 326025 w 1199071"/>
                  <a:gd name="connsiteY41" fmla="*/ 182184 h 1208088"/>
                  <a:gd name="connsiteX42" fmla="*/ 423813 w 1199071"/>
                  <a:gd name="connsiteY42" fmla="*/ 0 h 1208088"/>
                  <a:gd name="connsiteX43" fmla="*/ 543626 w 1199071"/>
                  <a:gd name="connsiteY43" fmla="*/ 68477 h 1208088"/>
                  <a:gd name="connsiteX44" fmla="*/ 540060 w 1199071"/>
                  <a:gd name="connsiteY44" fmla="*/ 124115 h 1208088"/>
                  <a:gd name="connsiteX45" fmla="*/ 574293 w 1199071"/>
                  <a:gd name="connsiteY45" fmla="*/ 171193 h 1208088"/>
                  <a:gd name="connsiteX46" fmla="*/ 597828 w 1199071"/>
                  <a:gd name="connsiteY46" fmla="*/ 221837 h 1208088"/>
                  <a:gd name="connsiteX47" fmla="*/ 647750 w 1199071"/>
                  <a:gd name="connsiteY47" fmla="*/ 244663 h 1208088"/>
                  <a:gd name="connsiteX48" fmla="*/ 649176 w 1199071"/>
                  <a:gd name="connsiteY48" fmla="*/ 382331 h 1208088"/>
                  <a:gd name="connsiteX49" fmla="*/ 600680 w 1199071"/>
                  <a:gd name="connsiteY49" fmla="*/ 404443 h 1208088"/>
                  <a:gd name="connsiteX50" fmla="*/ 541487 w 1199071"/>
                  <a:gd name="connsiteY50" fmla="*/ 509298 h 1208088"/>
                  <a:gd name="connsiteX51" fmla="*/ 548618 w 1199071"/>
                  <a:gd name="connsiteY51" fmla="*/ 564223 h 1208088"/>
                  <a:gd name="connsiteX52" fmla="*/ 493704 w 1199071"/>
                  <a:gd name="connsiteY52" fmla="*/ 605594 h 1208088"/>
                  <a:gd name="connsiteX53" fmla="*/ 431658 w 1199071"/>
                  <a:gd name="connsiteY53" fmla="*/ 633413 h 1208088"/>
                  <a:gd name="connsiteX54" fmla="*/ 387441 w 1199071"/>
                  <a:gd name="connsiteY54" fmla="*/ 600601 h 1208088"/>
                  <a:gd name="connsiteX55" fmla="*/ 269054 w 1199071"/>
                  <a:gd name="connsiteY55" fmla="*/ 599888 h 1208088"/>
                  <a:gd name="connsiteX56" fmla="*/ 225550 w 1199071"/>
                  <a:gd name="connsiteY56" fmla="*/ 633413 h 1208088"/>
                  <a:gd name="connsiteX57" fmla="*/ 107163 w 1199071"/>
                  <a:gd name="connsiteY57" fmla="*/ 562083 h 1208088"/>
                  <a:gd name="connsiteX58" fmla="*/ 114295 w 1199071"/>
                  <a:gd name="connsiteY58" fmla="*/ 507159 h 1208088"/>
                  <a:gd name="connsiteX59" fmla="*/ 82202 w 1199071"/>
                  <a:gd name="connsiteY59" fmla="*/ 461507 h 1208088"/>
                  <a:gd name="connsiteX60" fmla="*/ 57241 w 1199071"/>
                  <a:gd name="connsiteY60" fmla="*/ 407296 h 1208088"/>
                  <a:gd name="connsiteX61" fmla="*/ 7319 w 1199071"/>
                  <a:gd name="connsiteY61" fmla="*/ 386610 h 1208088"/>
                  <a:gd name="connsiteX62" fmla="*/ 8745 w 1199071"/>
                  <a:gd name="connsiteY62" fmla="*/ 243950 h 1208088"/>
                  <a:gd name="connsiteX63" fmla="*/ 58667 w 1199071"/>
                  <a:gd name="connsiteY63" fmla="*/ 221124 h 1208088"/>
                  <a:gd name="connsiteX64" fmla="*/ 113582 w 1199071"/>
                  <a:gd name="connsiteY64" fmla="*/ 127681 h 1208088"/>
                  <a:gd name="connsiteX65" fmla="*/ 106450 w 1199071"/>
                  <a:gd name="connsiteY65" fmla="*/ 72044 h 1208088"/>
                  <a:gd name="connsiteX66" fmla="*/ 163504 w 1199071"/>
                  <a:gd name="connsiteY66" fmla="*/ 29959 h 1208088"/>
                  <a:gd name="connsiteX67" fmla="*/ 227690 w 1199071"/>
                  <a:gd name="connsiteY67" fmla="*/ 713 h 1208088"/>
                  <a:gd name="connsiteX68" fmla="*/ 272620 w 1199071"/>
                  <a:gd name="connsiteY68" fmla="*/ 33525 h 1208088"/>
                  <a:gd name="connsiteX69" fmla="*/ 379596 w 1199071"/>
                  <a:gd name="connsiteY69" fmla="*/ 33525 h 1208088"/>
                  <a:gd name="connsiteX70" fmla="*/ 423813 w 1199071"/>
                  <a:gd name="connsiteY70" fmla="*/ 0 h 1208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199071" h="1208088">
                    <a:moveTo>
                      <a:pt x="878957" y="901700"/>
                    </a:moveTo>
                    <a:cubicBezTo>
                      <a:pt x="878957" y="901700"/>
                      <a:pt x="878957" y="901700"/>
                      <a:pt x="1146793" y="901700"/>
                    </a:cubicBezTo>
                    <a:cubicBezTo>
                      <a:pt x="1148225" y="901700"/>
                      <a:pt x="1148941" y="902411"/>
                      <a:pt x="1148941" y="903122"/>
                    </a:cubicBezTo>
                    <a:cubicBezTo>
                      <a:pt x="1147509" y="906676"/>
                      <a:pt x="1146793" y="910942"/>
                      <a:pt x="1146793" y="914496"/>
                    </a:cubicBezTo>
                    <a:cubicBezTo>
                      <a:pt x="1146793" y="934400"/>
                      <a:pt x="1163264" y="950751"/>
                      <a:pt x="1184032" y="950751"/>
                    </a:cubicBezTo>
                    <a:cubicBezTo>
                      <a:pt x="1188329" y="950751"/>
                      <a:pt x="1193342" y="950040"/>
                      <a:pt x="1196923" y="947907"/>
                    </a:cubicBezTo>
                    <a:cubicBezTo>
                      <a:pt x="1198355" y="947907"/>
                      <a:pt x="1199071" y="948618"/>
                      <a:pt x="1199071" y="950040"/>
                    </a:cubicBezTo>
                    <a:cubicBezTo>
                      <a:pt x="1199071" y="950040"/>
                      <a:pt x="1199071" y="950040"/>
                      <a:pt x="1199071" y="1160459"/>
                    </a:cubicBezTo>
                    <a:cubicBezTo>
                      <a:pt x="1199071" y="1161170"/>
                      <a:pt x="1198355" y="1161881"/>
                      <a:pt x="1196923" y="1161881"/>
                    </a:cubicBezTo>
                    <a:cubicBezTo>
                      <a:pt x="1193342" y="1160459"/>
                      <a:pt x="1188329" y="1159748"/>
                      <a:pt x="1184032" y="1159748"/>
                    </a:cubicBezTo>
                    <a:cubicBezTo>
                      <a:pt x="1163264" y="1159748"/>
                      <a:pt x="1146793" y="1176099"/>
                      <a:pt x="1146793" y="1195292"/>
                    </a:cubicBezTo>
                    <a:cubicBezTo>
                      <a:pt x="1146793" y="1198847"/>
                      <a:pt x="1146793" y="1202401"/>
                      <a:pt x="1148225" y="1205956"/>
                    </a:cubicBezTo>
                    <a:cubicBezTo>
                      <a:pt x="1148941" y="1206666"/>
                      <a:pt x="1148225" y="1208088"/>
                      <a:pt x="1146793" y="1208088"/>
                    </a:cubicBezTo>
                    <a:cubicBezTo>
                      <a:pt x="1146793" y="1208088"/>
                      <a:pt x="1146793" y="1208088"/>
                      <a:pt x="878957" y="1208088"/>
                    </a:cubicBezTo>
                    <a:cubicBezTo>
                      <a:pt x="877524" y="1208088"/>
                      <a:pt x="876808" y="1205956"/>
                      <a:pt x="878241" y="1205245"/>
                    </a:cubicBezTo>
                    <a:cubicBezTo>
                      <a:pt x="915480" y="1178942"/>
                      <a:pt x="952003" y="1121361"/>
                      <a:pt x="952003" y="1055250"/>
                    </a:cubicBezTo>
                    <a:cubicBezTo>
                      <a:pt x="952003" y="988427"/>
                      <a:pt x="915480" y="930135"/>
                      <a:pt x="878241" y="903833"/>
                    </a:cubicBezTo>
                    <a:cubicBezTo>
                      <a:pt x="876808" y="903122"/>
                      <a:pt x="877524" y="901700"/>
                      <a:pt x="878957" y="901700"/>
                    </a:cubicBezTo>
                    <a:close/>
                    <a:moveTo>
                      <a:pt x="518927" y="901700"/>
                    </a:moveTo>
                    <a:cubicBezTo>
                      <a:pt x="518927" y="901700"/>
                      <a:pt x="518927" y="901700"/>
                      <a:pt x="786633" y="901700"/>
                    </a:cubicBezTo>
                    <a:cubicBezTo>
                      <a:pt x="788780" y="901700"/>
                      <a:pt x="789496" y="903122"/>
                      <a:pt x="788065" y="903833"/>
                    </a:cubicBezTo>
                    <a:cubicBezTo>
                      <a:pt x="750128" y="930135"/>
                      <a:pt x="713622" y="988427"/>
                      <a:pt x="713622" y="1055250"/>
                    </a:cubicBezTo>
                    <a:cubicBezTo>
                      <a:pt x="713622" y="1121361"/>
                      <a:pt x="750128" y="1178942"/>
                      <a:pt x="788065" y="1205245"/>
                    </a:cubicBezTo>
                    <a:cubicBezTo>
                      <a:pt x="789496" y="1205956"/>
                      <a:pt x="788780" y="1208088"/>
                      <a:pt x="786633" y="1208088"/>
                    </a:cubicBezTo>
                    <a:cubicBezTo>
                      <a:pt x="786633" y="1208088"/>
                      <a:pt x="786633" y="1208088"/>
                      <a:pt x="519643" y="1208088"/>
                    </a:cubicBezTo>
                    <a:cubicBezTo>
                      <a:pt x="518927" y="1208088"/>
                      <a:pt x="518211" y="1206666"/>
                      <a:pt x="518211" y="1205956"/>
                    </a:cubicBezTo>
                    <a:cubicBezTo>
                      <a:pt x="518927" y="1202401"/>
                      <a:pt x="519643" y="1198847"/>
                      <a:pt x="519643" y="1195292"/>
                    </a:cubicBezTo>
                    <a:cubicBezTo>
                      <a:pt x="519643" y="1176099"/>
                      <a:pt x="503895" y="1159748"/>
                      <a:pt x="483137" y="1159748"/>
                    </a:cubicBezTo>
                    <a:cubicBezTo>
                      <a:pt x="478842" y="1159748"/>
                      <a:pt x="474548" y="1160459"/>
                      <a:pt x="470969" y="1161170"/>
                    </a:cubicBezTo>
                    <a:cubicBezTo>
                      <a:pt x="470253" y="1161881"/>
                      <a:pt x="468821" y="1161170"/>
                      <a:pt x="468821" y="1159748"/>
                    </a:cubicBezTo>
                    <a:cubicBezTo>
                      <a:pt x="468821" y="1159748"/>
                      <a:pt x="468821" y="1159748"/>
                      <a:pt x="468821" y="950040"/>
                    </a:cubicBezTo>
                    <a:cubicBezTo>
                      <a:pt x="468821" y="948618"/>
                      <a:pt x="470253" y="947907"/>
                      <a:pt x="470969" y="948618"/>
                    </a:cubicBezTo>
                    <a:cubicBezTo>
                      <a:pt x="474548" y="950040"/>
                      <a:pt x="478842" y="950751"/>
                      <a:pt x="483137" y="950751"/>
                    </a:cubicBezTo>
                    <a:cubicBezTo>
                      <a:pt x="503895" y="950751"/>
                      <a:pt x="519643" y="934400"/>
                      <a:pt x="519643" y="914496"/>
                    </a:cubicBezTo>
                    <a:cubicBezTo>
                      <a:pt x="519643" y="910942"/>
                      <a:pt x="518927" y="906676"/>
                      <a:pt x="518211" y="903122"/>
                    </a:cubicBezTo>
                    <a:cubicBezTo>
                      <a:pt x="517495" y="902411"/>
                      <a:pt x="518211" y="901700"/>
                      <a:pt x="518927" y="901700"/>
                    </a:cubicBezTo>
                    <a:close/>
                    <a:moveTo>
                      <a:pt x="326025" y="182184"/>
                    </a:moveTo>
                    <a:cubicBezTo>
                      <a:pt x="308574" y="182317"/>
                      <a:pt x="290865" y="185918"/>
                      <a:pt x="273872" y="193386"/>
                    </a:cubicBezTo>
                    <a:cubicBezTo>
                      <a:pt x="205900" y="222548"/>
                      <a:pt x="175134" y="301497"/>
                      <a:pt x="204469" y="370489"/>
                    </a:cubicBezTo>
                    <a:cubicBezTo>
                      <a:pt x="233805" y="438770"/>
                      <a:pt x="313224" y="471488"/>
                      <a:pt x="381196" y="440904"/>
                    </a:cubicBezTo>
                    <a:cubicBezTo>
                      <a:pt x="449168" y="412454"/>
                      <a:pt x="479934" y="332081"/>
                      <a:pt x="449884" y="263801"/>
                    </a:cubicBezTo>
                    <a:cubicBezTo>
                      <a:pt x="428419" y="212590"/>
                      <a:pt x="378379" y="181784"/>
                      <a:pt x="326025" y="182184"/>
                    </a:cubicBezTo>
                    <a:close/>
                    <a:moveTo>
                      <a:pt x="423813" y="0"/>
                    </a:moveTo>
                    <a:cubicBezTo>
                      <a:pt x="467317" y="13553"/>
                      <a:pt x="510107" y="37805"/>
                      <a:pt x="543626" y="68477"/>
                    </a:cubicBezTo>
                    <a:cubicBezTo>
                      <a:pt x="543626" y="68477"/>
                      <a:pt x="543626" y="68477"/>
                      <a:pt x="540060" y="124115"/>
                    </a:cubicBezTo>
                    <a:cubicBezTo>
                      <a:pt x="552898" y="138381"/>
                      <a:pt x="565021" y="154074"/>
                      <a:pt x="574293" y="171193"/>
                    </a:cubicBezTo>
                    <a:cubicBezTo>
                      <a:pt x="584277" y="188312"/>
                      <a:pt x="592122" y="205431"/>
                      <a:pt x="597828" y="221837"/>
                    </a:cubicBezTo>
                    <a:cubicBezTo>
                      <a:pt x="597828" y="221837"/>
                      <a:pt x="597828" y="221837"/>
                      <a:pt x="647750" y="244663"/>
                    </a:cubicBezTo>
                    <a:cubicBezTo>
                      <a:pt x="657021" y="290314"/>
                      <a:pt x="657734" y="338106"/>
                      <a:pt x="649176" y="382331"/>
                    </a:cubicBezTo>
                    <a:cubicBezTo>
                      <a:pt x="649176" y="382331"/>
                      <a:pt x="649176" y="382331"/>
                      <a:pt x="600680" y="404443"/>
                    </a:cubicBezTo>
                    <a:cubicBezTo>
                      <a:pt x="587843" y="442961"/>
                      <a:pt x="568587" y="479340"/>
                      <a:pt x="541487" y="509298"/>
                    </a:cubicBezTo>
                    <a:cubicBezTo>
                      <a:pt x="541487" y="509298"/>
                      <a:pt x="541487" y="509298"/>
                      <a:pt x="548618" y="564223"/>
                    </a:cubicBezTo>
                    <a:cubicBezTo>
                      <a:pt x="530789" y="579202"/>
                      <a:pt x="512247" y="592755"/>
                      <a:pt x="493704" y="605594"/>
                    </a:cubicBezTo>
                    <a:cubicBezTo>
                      <a:pt x="473022" y="616294"/>
                      <a:pt x="452340" y="625567"/>
                      <a:pt x="431658" y="633413"/>
                    </a:cubicBezTo>
                    <a:cubicBezTo>
                      <a:pt x="431658" y="633413"/>
                      <a:pt x="431658" y="633413"/>
                      <a:pt x="387441" y="600601"/>
                    </a:cubicBezTo>
                    <a:cubicBezTo>
                      <a:pt x="346790" y="609161"/>
                      <a:pt x="307565" y="609161"/>
                      <a:pt x="269054" y="599888"/>
                    </a:cubicBezTo>
                    <a:cubicBezTo>
                      <a:pt x="269054" y="599888"/>
                      <a:pt x="269054" y="599888"/>
                      <a:pt x="225550" y="633413"/>
                    </a:cubicBezTo>
                    <a:cubicBezTo>
                      <a:pt x="183473" y="617720"/>
                      <a:pt x="142822" y="594895"/>
                      <a:pt x="107163" y="562083"/>
                    </a:cubicBezTo>
                    <a:cubicBezTo>
                      <a:pt x="107163" y="562083"/>
                      <a:pt x="107163" y="562083"/>
                      <a:pt x="114295" y="507159"/>
                    </a:cubicBezTo>
                    <a:cubicBezTo>
                      <a:pt x="102171" y="493606"/>
                      <a:pt x="91473" y="478626"/>
                      <a:pt x="82202" y="461507"/>
                    </a:cubicBezTo>
                    <a:cubicBezTo>
                      <a:pt x="71504" y="445101"/>
                      <a:pt x="62946" y="425842"/>
                      <a:pt x="57241" y="407296"/>
                    </a:cubicBezTo>
                    <a:cubicBezTo>
                      <a:pt x="57241" y="407296"/>
                      <a:pt x="57241" y="407296"/>
                      <a:pt x="7319" y="386610"/>
                    </a:cubicBezTo>
                    <a:cubicBezTo>
                      <a:pt x="-2666" y="337392"/>
                      <a:pt x="-2666" y="289601"/>
                      <a:pt x="8745" y="243950"/>
                    </a:cubicBezTo>
                    <a:cubicBezTo>
                      <a:pt x="8745" y="243950"/>
                      <a:pt x="8745" y="243950"/>
                      <a:pt x="58667" y="221124"/>
                    </a:cubicBezTo>
                    <a:cubicBezTo>
                      <a:pt x="70078" y="187599"/>
                      <a:pt x="89334" y="156213"/>
                      <a:pt x="113582" y="127681"/>
                    </a:cubicBezTo>
                    <a:cubicBezTo>
                      <a:pt x="113582" y="127681"/>
                      <a:pt x="113582" y="127681"/>
                      <a:pt x="106450" y="72044"/>
                    </a:cubicBezTo>
                    <a:cubicBezTo>
                      <a:pt x="122853" y="57064"/>
                      <a:pt x="142822" y="42085"/>
                      <a:pt x="163504" y="29959"/>
                    </a:cubicBezTo>
                    <a:cubicBezTo>
                      <a:pt x="184899" y="17833"/>
                      <a:pt x="205581" y="8560"/>
                      <a:pt x="227690" y="713"/>
                    </a:cubicBezTo>
                    <a:cubicBezTo>
                      <a:pt x="227690" y="713"/>
                      <a:pt x="227690" y="713"/>
                      <a:pt x="272620" y="33525"/>
                    </a:cubicBezTo>
                    <a:cubicBezTo>
                      <a:pt x="307565" y="26392"/>
                      <a:pt x="343937" y="25679"/>
                      <a:pt x="379596" y="33525"/>
                    </a:cubicBezTo>
                    <a:cubicBezTo>
                      <a:pt x="379596" y="33525"/>
                      <a:pt x="379596" y="33525"/>
                      <a:pt x="423813" y="0"/>
                    </a:cubicBezTo>
                    <a:close/>
                  </a:path>
                </a:pathLst>
              </a:custGeom>
              <a:solidFill>
                <a:schemeClr val="tx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FE8E911-16F2-4EFF-808A-327B14C675C9}"/>
              </a:ext>
            </a:extLst>
          </p:cNvPr>
          <p:cNvGrpSpPr>
            <a:grpSpLocks noChangeAspect="1"/>
          </p:cNvGrpSpPr>
          <p:nvPr/>
        </p:nvGrpSpPr>
        <p:grpSpPr>
          <a:xfrm>
            <a:off x="567348" y="4802438"/>
            <a:ext cx="524948" cy="524442"/>
            <a:chOff x="5273675" y="2606675"/>
            <a:chExt cx="1646238" cy="1644650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E8D4973C-9B64-43CE-A6DB-866F5ECC930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2BE9C53-F663-45B5-B1AC-4A241A433B52}"/>
                </a:ext>
              </a:extLst>
            </p:cNvPr>
            <p:cNvGrpSpPr/>
            <p:nvPr/>
          </p:nvGrpSpPr>
          <p:grpSpPr>
            <a:xfrm>
              <a:off x="5443538" y="2960688"/>
              <a:ext cx="1304925" cy="936625"/>
              <a:chOff x="5443538" y="2960688"/>
              <a:chExt cx="1304925" cy="936625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1EAA5FC-0A28-494A-8FD6-3308AD0C3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538" y="2960688"/>
                <a:ext cx="1304925" cy="936625"/>
              </a:xfrm>
              <a:custGeom>
                <a:avLst/>
                <a:gdLst>
                  <a:gd name="T0" fmla="*/ 1806 w 1828"/>
                  <a:gd name="T1" fmla="*/ 0 h 1313"/>
                  <a:gd name="T2" fmla="*/ 1123 w 1828"/>
                  <a:gd name="T3" fmla="*/ 0 h 1313"/>
                  <a:gd name="T4" fmla="*/ 1123 w 1828"/>
                  <a:gd name="T5" fmla="*/ 1 h 1313"/>
                  <a:gd name="T6" fmla="*/ 1123 w 1828"/>
                  <a:gd name="T7" fmla="*/ 44 h 1313"/>
                  <a:gd name="T8" fmla="*/ 1784 w 1828"/>
                  <a:gd name="T9" fmla="*/ 44 h 1313"/>
                  <a:gd name="T10" fmla="*/ 1784 w 1828"/>
                  <a:gd name="T11" fmla="*/ 1269 h 1313"/>
                  <a:gd name="T12" fmla="*/ 44 w 1828"/>
                  <a:gd name="T13" fmla="*/ 1269 h 1313"/>
                  <a:gd name="T14" fmla="*/ 44 w 1828"/>
                  <a:gd name="T15" fmla="*/ 44 h 1313"/>
                  <a:gd name="T16" fmla="*/ 705 w 1828"/>
                  <a:gd name="T17" fmla="*/ 44 h 1313"/>
                  <a:gd name="T18" fmla="*/ 705 w 1828"/>
                  <a:gd name="T19" fmla="*/ 1 h 1313"/>
                  <a:gd name="T20" fmla="*/ 705 w 1828"/>
                  <a:gd name="T21" fmla="*/ 0 h 1313"/>
                  <a:gd name="T22" fmla="*/ 22 w 1828"/>
                  <a:gd name="T23" fmla="*/ 0 h 1313"/>
                  <a:gd name="T24" fmla="*/ 0 w 1828"/>
                  <a:gd name="T25" fmla="*/ 22 h 1313"/>
                  <a:gd name="T26" fmla="*/ 0 w 1828"/>
                  <a:gd name="T27" fmla="*/ 1291 h 1313"/>
                  <a:gd name="T28" fmla="*/ 22 w 1828"/>
                  <a:gd name="T29" fmla="*/ 1313 h 1313"/>
                  <a:gd name="T30" fmla="*/ 1806 w 1828"/>
                  <a:gd name="T31" fmla="*/ 1313 h 1313"/>
                  <a:gd name="T32" fmla="*/ 1828 w 1828"/>
                  <a:gd name="T33" fmla="*/ 1291 h 1313"/>
                  <a:gd name="T34" fmla="*/ 1828 w 1828"/>
                  <a:gd name="T35" fmla="*/ 22 h 1313"/>
                  <a:gd name="T36" fmla="*/ 1806 w 1828"/>
                  <a:gd name="T37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28" h="1313">
                    <a:moveTo>
                      <a:pt x="1806" y="0"/>
                    </a:moveTo>
                    <a:cubicBezTo>
                      <a:pt x="1123" y="0"/>
                      <a:pt x="1123" y="0"/>
                      <a:pt x="1123" y="0"/>
                    </a:cubicBezTo>
                    <a:cubicBezTo>
                      <a:pt x="1123" y="1"/>
                      <a:pt x="1123" y="1"/>
                      <a:pt x="1123" y="1"/>
                    </a:cubicBezTo>
                    <a:cubicBezTo>
                      <a:pt x="1123" y="44"/>
                      <a:pt x="1123" y="44"/>
                      <a:pt x="1123" y="44"/>
                    </a:cubicBezTo>
                    <a:cubicBezTo>
                      <a:pt x="1784" y="44"/>
                      <a:pt x="1784" y="44"/>
                      <a:pt x="1784" y="44"/>
                    </a:cubicBezTo>
                    <a:cubicBezTo>
                      <a:pt x="1784" y="1269"/>
                      <a:pt x="1784" y="1269"/>
                      <a:pt x="1784" y="1269"/>
                    </a:cubicBezTo>
                    <a:cubicBezTo>
                      <a:pt x="44" y="1269"/>
                      <a:pt x="44" y="1269"/>
                      <a:pt x="44" y="1269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705" y="44"/>
                      <a:pt x="705" y="44"/>
                      <a:pt x="705" y="44"/>
                    </a:cubicBezTo>
                    <a:cubicBezTo>
                      <a:pt x="705" y="1"/>
                      <a:pt x="705" y="1"/>
                      <a:pt x="705" y="1"/>
                    </a:cubicBezTo>
                    <a:cubicBezTo>
                      <a:pt x="705" y="0"/>
                      <a:pt x="705" y="0"/>
                      <a:pt x="705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291"/>
                      <a:pt x="0" y="1291"/>
                      <a:pt x="0" y="1291"/>
                    </a:cubicBezTo>
                    <a:cubicBezTo>
                      <a:pt x="0" y="1303"/>
                      <a:pt x="10" y="1313"/>
                      <a:pt x="22" y="1313"/>
                    </a:cubicBezTo>
                    <a:cubicBezTo>
                      <a:pt x="1806" y="1313"/>
                      <a:pt x="1806" y="1313"/>
                      <a:pt x="1806" y="1313"/>
                    </a:cubicBezTo>
                    <a:cubicBezTo>
                      <a:pt x="1818" y="1313"/>
                      <a:pt x="1828" y="1303"/>
                      <a:pt x="1828" y="1291"/>
                    </a:cubicBezTo>
                    <a:cubicBezTo>
                      <a:pt x="1828" y="22"/>
                      <a:pt x="1828" y="22"/>
                      <a:pt x="1828" y="22"/>
                    </a:cubicBezTo>
                    <a:cubicBezTo>
                      <a:pt x="1828" y="10"/>
                      <a:pt x="1818" y="0"/>
                      <a:pt x="1806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78751C01-FEAD-4193-87BB-29C8160C4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788" y="2962274"/>
                <a:ext cx="1108419" cy="846138"/>
              </a:xfrm>
              <a:custGeom>
                <a:avLst/>
                <a:gdLst>
                  <a:gd name="connsiteX0" fmla="*/ 15729 w 1108419"/>
                  <a:gd name="connsiteY0" fmla="*/ 814388 h 846138"/>
                  <a:gd name="connsiteX1" fmla="*/ 172310 w 1108419"/>
                  <a:gd name="connsiteY1" fmla="*/ 814388 h 846138"/>
                  <a:gd name="connsiteX2" fmla="*/ 187325 w 1108419"/>
                  <a:gd name="connsiteY2" fmla="*/ 830632 h 846138"/>
                  <a:gd name="connsiteX3" fmla="*/ 172310 w 1108419"/>
                  <a:gd name="connsiteY3" fmla="*/ 846138 h 846138"/>
                  <a:gd name="connsiteX4" fmla="*/ 15729 w 1108419"/>
                  <a:gd name="connsiteY4" fmla="*/ 846138 h 846138"/>
                  <a:gd name="connsiteX5" fmla="*/ 0 w 1108419"/>
                  <a:gd name="connsiteY5" fmla="*/ 830632 h 846138"/>
                  <a:gd name="connsiteX6" fmla="*/ 15729 w 1108419"/>
                  <a:gd name="connsiteY6" fmla="*/ 814388 h 846138"/>
                  <a:gd name="connsiteX7" fmla="*/ 15772 w 1108419"/>
                  <a:gd name="connsiteY7" fmla="*/ 755650 h 846138"/>
                  <a:gd name="connsiteX8" fmla="*/ 296095 w 1108419"/>
                  <a:gd name="connsiteY8" fmla="*/ 755650 h 846138"/>
                  <a:gd name="connsiteX9" fmla="*/ 311150 w 1108419"/>
                  <a:gd name="connsiteY9" fmla="*/ 771082 h 846138"/>
                  <a:gd name="connsiteX10" fmla="*/ 296095 w 1108419"/>
                  <a:gd name="connsiteY10" fmla="*/ 785813 h 846138"/>
                  <a:gd name="connsiteX11" fmla="*/ 15772 w 1108419"/>
                  <a:gd name="connsiteY11" fmla="*/ 785813 h 846138"/>
                  <a:gd name="connsiteX12" fmla="*/ 0 w 1108419"/>
                  <a:gd name="connsiteY12" fmla="*/ 771082 h 846138"/>
                  <a:gd name="connsiteX13" fmla="*/ 15772 w 1108419"/>
                  <a:gd name="connsiteY13" fmla="*/ 755650 h 846138"/>
                  <a:gd name="connsiteX14" fmla="*/ 15795 w 1108419"/>
                  <a:gd name="connsiteY14" fmla="*/ 695325 h 846138"/>
                  <a:gd name="connsiteX15" fmla="*/ 269955 w 1108419"/>
                  <a:gd name="connsiteY15" fmla="*/ 695325 h 846138"/>
                  <a:gd name="connsiteX16" fmla="*/ 285750 w 1108419"/>
                  <a:gd name="connsiteY16" fmla="*/ 710757 h 846138"/>
                  <a:gd name="connsiteX17" fmla="*/ 269955 w 1108419"/>
                  <a:gd name="connsiteY17" fmla="*/ 725488 h 846138"/>
                  <a:gd name="connsiteX18" fmla="*/ 15795 w 1108419"/>
                  <a:gd name="connsiteY18" fmla="*/ 725488 h 846138"/>
                  <a:gd name="connsiteX19" fmla="*/ 0 w 1108419"/>
                  <a:gd name="connsiteY19" fmla="*/ 710757 h 846138"/>
                  <a:gd name="connsiteX20" fmla="*/ 15795 w 1108419"/>
                  <a:gd name="connsiteY20" fmla="*/ 695325 h 846138"/>
                  <a:gd name="connsiteX21" fmla="*/ 1022350 w 1108419"/>
                  <a:gd name="connsiteY21" fmla="*/ 657225 h 846138"/>
                  <a:gd name="connsiteX22" fmla="*/ 1025189 w 1108419"/>
                  <a:gd name="connsiteY22" fmla="*/ 657941 h 846138"/>
                  <a:gd name="connsiteX23" fmla="*/ 1028029 w 1108419"/>
                  <a:gd name="connsiteY23" fmla="*/ 658656 h 846138"/>
                  <a:gd name="connsiteX24" fmla="*/ 1028738 w 1108419"/>
                  <a:gd name="connsiteY24" fmla="*/ 658656 h 846138"/>
                  <a:gd name="connsiteX25" fmla="*/ 1030868 w 1108419"/>
                  <a:gd name="connsiteY25" fmla="*/ 659372 h 846138"/>
                  <a:gd name="connsiteX26" fmla="*/ 1033707 w 1108419"/>
                  <a:gd name="connsiteY26" fmla="*/ 661519 h 846138"/>
                  <a:gd name="connsiteX27" fmla="*/ 1104693 w 1108419"/>
                  <a:gd name="connsiteY27" fmla="*/ 733077 h 846138"/>
                  <a:gd name="connsiteX28" fmla="*/ 1104693 w 1108419"/>
                  <a:gd name="connsiteY28" fmla="*/ 754544 h 846138"/>
                  <a:gd name="connsiteX29" fmla="*/ 1093336 w 1108419"/>
                  <a:gd name="connsiteY29" fmla="*/ 758837 h 846138"/>
                  <a:gd name="connsiteX30" fmla="*/ 1082688 w 1108419"/>
                  <a:gd name="connsiteY30" fmla="*/ 754544 h 846138"/>
                  <a:gd name="connsiteX31" fmla="*/ 1037967 w 1108419"/>
                  <a:gd name="connsiteY31" fmla="*/ 709462 h 846138"/>
                  <a:gd name="connsiteX32" fmla="*/ 1037967 w 1108419"/>
                  <a:gd name="connsiteY32" fmla="*/ 831111 h 846138"/>
                  <a:gd name="connsiteX33" fmla="*/ 1022350 w 1108419"/>
                  <a:gd name="connsiteY33" fmla="*/ 846138 h 846138"/>
                  <a:gd name="connsiteX34" fmla="*/ 1007443 w 1108419"/>
                  <a:gd name="connsiteY34" fmla="*/ 831111 h 846138"/>
                  <a:gd name="connsiteX35" fmla="*/ 1007443 w 1108419"/>
                  <a:gd name="connsiteY35" fmla="*/ 709462 h 846138"/>
                  <a:gd name="connsiteX36" fmla="*/ 962722 w 1108419"/>
                  <a:gd name="connsiteY36" fmla="*/ 754544 h 846138"/>
                  <a:gd name="connsiteX37" fmla="*/ 941426 w 1108419"/>
                  <a:gd name="connsiteY37" fmla="*/ 754544 h 846138"/>
                  <a:gd name="connsiteX38" fmla="*/ 941426 w 1108419"/>
                  <a:gd name="connsiteY38" fmla="*/ 733077 h 846138"/>
                  <a:gd name="connsiteX39" fmla="*/ 1012412 w 1108419"/>
                  <a:gd name="connsiteY39" fmla="*/ 661519 h 846138"/>
                  <a:gd name="connsiteX40" fmla="*/ 1014541 w 1108419"/>
                  <a:gd name="connsiteY40" fmla="*/ 659372 h 846138"/>
                  <a:gd name="connsiteX41" fmla="*/ 1016671 w 1108419"/>
                  <a:gd name="connsiteY41" fmla="*/ 658656 h 846138"/>
                  <a:gd name="connsiteX42" fmla="*/ 1019510 w 1108419"/>
                  <a:gd name="connsiteY42" fmla="*/ 657941 h 846138"/>
                  <a:gd name="connsiteX43" fmla="*/ 1022350 w 1108419"/>
                  <a:gd name="connsiteY43" fmla="*/ 657225 h 846138"/>
                  <a:gd name="connsiteX44" fmla="*/ 198437 w 1108419"/>
                  <a:gd name="connsiteY44" fmla="*/ 471488 h 846138"/>
                  <a:gd name="connsiteX45" fmla="*/ 263525 w 1108419"/>
                  <a:gd name="connsiteY45" fmla="*/ 471488 h 846138"/>
                  <a:gd name="connsiteX46" fmla="*/ 263525 w 1108419"/>
                  <a:gd name="connsiteY46" fmla="*/ 505234 h 846138"/>
                  <a:gd name="connsiteX47" fmla="*/ 247790 w 1108419"/>
                  <a:gd name="connsiteY47" fmla="*/ 520701 h 846138"/>
                  <a:gd name="connsiteX48" fmla="*/ 198437 w 1108419"/>
                  <a:gd name="connsiteY48" fmla="*/ 520701 h 846138"/>
                  <a:gd name="connsiteX49" fmla="*/ 198437 w 1108419"/>
                  <a:gd name="connsiteY49" fmla="*/ 471488 h 846138"/>
                  <a:gd name="connsiteX50" fmla="*/ 1587 w 1108419"/>
                  <a:gd name="connsiteY50" fmla="*/ 471488 h 846138"/>
                  <a:gd name="connsiteX51" fmla="*/ 166687 w 1108419"/>
                  <a:gd name="connsiteY51" fmla="*/ 471488 h 846138"/>
                  <a:gd name="connsiteX52" fmla="*/ 166687 w 1108419"/>
                  <a:gd name="connsiteY52" fmla="*/ 520701 h 846138"/>
                  <a:gd name="connsiteX53" fmla="*/ 17311 w 1108419"/>
                  <a:gd name="connsiteY53" fmla="*/ 520701 h 846138"/>
                  <a:gd name="connsiteX54" fmla="*/ 1587 w 1108419"/>
                  <a:gd name="connsiteY54" fmla="*/ 505234 h 846138"/>
                  <a:gd name="connsiteX55" fmla="*/ 1587 w 1108419"/>
                  <a:gd name="connsiteY55" fmla="*/ 471488 h 846138"/>
                  <a:gd name="connsiteX56" fmla="*/ 198437 w 1108419"/>
                  <a:gd name="connsiteY56" fmla="*/ 390525 h 846138"/>
                  <a:gd name="connsiteX57" fmla="*/ 247790 w 1108419"/>
                  <a:gd name="connsiteY57" fmla="*/ 390525 h 846138"/>
                  <a:gd name="connsiteX58" fmla="*/ 263525 w 1108419"/>
                  <a:gd name="connsiteY58" fmla="*/ 406216 h 846138"/>
                  <a:gd name="connsiteX59" fmla="*/ 263525 w 1108419"/>
                  <a:gd name="connsiteY59" fmla="*/ 439738 h 846138"/>
                  <a:gd name="connsiteX60" fmla="*/ 198437 w 1108419"/>
                  <a:gd name="connsiteY60" fmla="*/ 439738 h 846138"/>
                  <a:gd name="connsiteX61" fmla="*/ 198437 w 1108419"/>
                  <a:gd name="connsiteY61" fmla="*/ 390525 h 846138"/>
                  <a:gd name="connsiteX62" fmla="*/ 17311 w 1108419"/>
                  <a:gd name="connsiteY62" fmla="*/ 390525 h 846138"/>
                  <a:gd name="connsiteX63" fmla="*/ 166687 w 1108419"/>
                  <a:gd name="connsiteY63" fmla="*/ 390525 h 846138"/>
                  <a:gd name="connsiteX64" fmla="*/ 166687 w 1108419"/>
                  <a:gd name="connsiteY64" fmla="*/ 439738 h 846138"/>
                  <a:gd name="connsiteX65" fmla="*/ 1587 w 1108419"/>
                  <a:gd name="connsiteY65" fmla="*/ 439738 h 846138"/>
                  <a:gd name="connsiteX66" fmla="*/ 1587 w 1108419"/>
                  <a:gd name="connsiteY66" fmla="*/ 406216 h 846138"/>
                  <a:gd name="connsiteX67" fmla="*/ 17311 w 1108419"/>
                  <a:gd name="connsiteY67" fmla="*/ 390525 h 846138"/>
                  <a:gd name="connsiteX68" fmla="*/ 439737 w 1108419"/>
                  <a:gd name="connsiteY68" fmla="*/ 0 h 846138"/>
                  <a:gd name="connsiteX69" fmla="*/ 446857 w 1108419"/>
                  <a:gd name="connsiteY69" fmla="*/ 0 h 846138"/>
                  <a:gd name="connsiteX70" fmla="*/ 667568 w 1108419"/>
                  <a:gd name="connsiteY70" fmla="*/ 0 h 846138"/>
                  <a:gd name="connsiteX71" fmla="*/ 674687 w 1108419"/>
                  <a:gd name="connsiteY71" fmla="*/ 0 h 846138"/>
                  <a:gd name="connsiteX72" fmla="*/ 674687 w 1108419"/>
                  <a:gd name="connsiteY72" fmla="*/ 30490 h 846138"/>
                  <a:gd name="connsiteX73" fmla="*/ 674687 w 1108419"/>
                  <a:gd name="connsiteY73" fmla="*/ 204216 h 846138"/>
                  <a:gd name="connsiteX74" fmla="*/ 668991 w 1108419"/>
                  <a:gd name="connsiteY74" fmla="*/ 209179 h 846138"/>
                  <a:gd name="connsiteX75" fmla="*/ 666144 w 1108419"/>
                  <a:gd name="connsiteY75" fmla="*/ 208470 h 846138"/>
                  <a:gd name="connsiteX76" fmla="*/ 641225 w 1108419"/>
                  <a:gd name="connsiteY76" fmla="*/ 194998 h 846138"/>
                  <a:gd name="connsiteX77" fmla="*/ 638377 w 1108419"/>
                  <a:gd name="connsiteY77" fmla="*/ 194289 h 846138"/>
                  <a:gd name="connsiteX78" fmla="*/ 635529 w 1108419"/>
                  <a:gd name="connsiteY78" fmla="*/ 194998 h 846138"/>
                  <a:gd name="connsiteX79" fmla="*/ 603490 w 1108419"/>
                  <a:gd name="connsiteY79" fmla="*/ 212016 h 846138"/>
                  <a:gd name="connsiteX80" fmla="*/ 600642 w 1108419"/>
                  <a:gd name="connsiteY80" fmla="*/ 212725 h 846138"/>
                  <a:gd name="connsiteX81" fmla="*/ 597795 w 1108419"/>
                  <a:gd name="connsiteY81" fmla="*/ 212016 h 846138"/>
                  <a:gd name="connsiteX82" fmla="*/ 560060 w 1108419"/>
                  <a:gd name="connsiteY82" fmla="*/ 194998 h 846138"/>
                  <a:gd name="connsiteX83" fmla="*/ 557212 w 1108419"/>
                  <a:gd name="connsiteY83" fmla="*/ 194289 h 846138"/>
                  <a:gd name="connsiteX84" fmla="*/ 554364 w 1108419"/>
                  <a:gd name="connsiteY84" fmla="*/ 194998 h 846138"/>
                  <a:gd name="connsiteX85" fmla="*/ 517342 w 1108419"/>
                  <a:gd name="connsiteY85" fmla="*/ 212016 h 846138"/>
                  <a:gd name="connsiteX86" fmla="*/ 515206 w 1108419"/>
                  <a:gd name="connsiteY86" fmla="*/ 212725 h 846138"/>
                  <a:gd name="connsiteX87" fmla="*/ 511646 w 1108419"/>
                  <a:gd name="connsiteY87" fmla="*/ 212016 h 846138"/>
                  <a:gd name="connsiteX88" fmla="*/ 478896 w 1108419"/>
                  <a:gd name="connsiteY88" fmla="*/ 194998 h 846138"/>
                  <a:gd name="connsiteX89" fmla="*/ 476760 w 1108419"/>
                  <a:gd name="connsiteY89" fmla="*/ 194289 h 846138"/>
                  <a:gd name="connsiteX90" fmla="*/ 473912 w 1108419"/>
                  <a:gd name="connsiteY90" fmla="*/ 194998 h 846138"/>
                  <a:gd name="connsiteX91" fmla="*/ 448281 w 1108419"/>
                  <a:gd name="connsiteY91" fmla="*/ 208470 h 846138"/>
                  <a:gd name="connsiteX92" fmla="*/ 444721 w 1108419"/>
                  <a:gd name="connsiteY92" fmla="*/ 209179 h 846138"/>
                  <a:gd name="connsiteX93" fmla="*/ 439737 w 1108419"/>
                  <a:gd name="connsiteY93" fmla="*/ 204216 h 846138"/>
                  <a:gd name="connsiteX94" fmla="*/ 439737 w 1108419"/>
                  <a:gd name="connsiteY94" fmla="*/ 30490 h 846138"/>
                  <a:gd name="connsiteX95" fmla="*/ 439737 w 1108419"/>
                  <a:gd name="connsiteY95" fmla="*/ 0 h 846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108419" h="846138">
                    <a:moveTo>
                      <a:pt x="15729" y="814388"/>
                    </a:moveTo>
                    <a:cubicBezTo>
                      <a:pt x="15729" y="814388"/>
                      <a:pt x="15729" y="814388"/>
                      <a:pt x="172310" y="814388"/>
                    </a:cubicBezTo>
                    <a:cubicBezTo>
                      <a:pt x="180175" y="814388"/>
                      <a:pt x="187325" y="821772"/>
                      <a:pt x="187325" y="830632"/>
                    </a:cubicBezTo>
                    <a:cubicBezTo>
                      <a:pt x="187325" y="839493"/>
                      <a:pt x="180175" y="846138"/>
                      <a:pt x="172310" y="846138"/>
                    </a:cubicBezTo>
                    <a:cubicBezTo>
                      <a:pt x="172310" y="846138"/>
                      <a:pt x="172310" y="846138"/>
                      <a:pt x="15729" y="846138"/>
                    </a:cubicBezTo>
                    <a:cubicBezTo>
                      <a:pt x="7150" y="846138"/>
                      <a:pt x="0" y="839493"/>
                      <a:pt x="0" y="830632"/>
                    </a:cubicBezTo>
                    <a:cubicBezTo>
                      <a:pt x="0" y="821772"/>
                      <a:pt x="7150" y="814388"/>
                      <a:pt x="15729" y="814388"/>
                    </a:cubicBezTo>
                    <a:close/>
                    <a:moveTo>
                      <a:pt x="15772" y="755650"/>
                    </a:moveTo>
                    <a:cubicBezTo>
                      <a:pt x="15772" y="755650"/>
                      <a:pt x="15772" y="755650"/>
                      <a:pt x="296095" y="755650"/>
                    </a:cubicBezTo>
                    <a:cubicBezTo>
                      <a:pt x="303981" y="755650"/>
                      <a:pt x="311150" y="762665"/>
                      <a:pt x="311150" y="771082"/>
                    </a:cubicBezTo>
                    <a:cubicBezTo>
                      <a:pt x="311150" y="779500"/>
                      <a:pt x="303981" y="785813"/>
                      <a:pt x="296095" y="785813"/>
                    </a:cubicBezTo>
                    <a:cubicBezTo>
                      <a:pt x="296095" y="785813"/>
                      <a:pt x="296095" y="785813"/>
                      <a:pt x="15772" y="785813"/>
                    </a:cubicBezTo>
                    <a:cubicBezTo>
                      <a:pt x="7169" y="785813"/>
                      <a:pt x="0" y="779500"/>
                      <a:pt x="0" y="771082"/>
                    </a:cubicBezTo>
                    <a:cubicBezTo>
                      <a:pt x="0" y="762665"/>
                      <a:pt x="7169" y="755650"/>
                      <a:pt x="15772" y="755650"/>
                    </a:cubicBezTo>
                    <a:close/>
                    <a:moveTo>
                      <a:pt x="15795" y="695325"/>
                    </a:moveTo>
                    <a:cubicBezTo>
                      <a:pt x="15795" y="695325"/>
                      <a:pt x="15795" y="695325"/>
                      <a:pt x="269955" y="695325"/>
                    </a:cubicBezTo>
                    <a:cubicBezTo>
                      <a:pt x="278571" y="695325"/>
                      <a:pt x="285750" y="702340"/>
                      <a:pt x="285750" y="710757"/>
                    </a:cubicBezTo>
                    <a:cubicBezTo>
                      <a:pt x="285750" y="719876"/>
                      <a:pt x="278571" y="725488"/>
                      <a:pt x="269955" y="725488"/>
                    </a:cubicBezTo>
                    <a:cubicBezTo>
                      <a:pt x="269955" y="725488"/>
                      <a:pt x="269955" y="725488"/>
                      <a:pt x="15795" y="725488"/>
                    </a:cubicBezTo>
                    <a:cubicBezTo>
                      <a:pt x="7179" y="725488"/>
                      <a:pt x="0" y="719876"/>
                      <a:pt x="0" y="710757"/>
                    </a:cubicBezTo>
                    <a:cubicBezTo>
                      <a:pt x="0" y="702340"/>
                      <a:pt x="7179" y="695325"/>
                      <a:pt x="15795" y="695325"/>
                    </a:cubicBezTo>
                    <a:close/>
                    <a:moveTo>
                      <a:pt x="1022350" y="657225"/>
                    </a:moveTo>
                    <a:cubicBezTo>
                      <a:pt x="1023769" y="657225"/>
                      <a:pt x="1024479" y="657225"/>
                      <a:pt x="1025189" y="657941"/>
                    </a:cubicBezTo>
                    <a:cubicBezTo>
                      <a:pt x="1026609" y="657941"/>
                      <a:pt x="1027319" y="657941"/>
                      <a:pt x="1028029" y="658656"/>
                    </a:cubicBezTo>
                    <a:cubicBezTo>
                      <a:pt x="1028029" y="658656"/>
                      <a:pt x="1028029" y="658656"/>
                      <a:pt x="1028738" y="658656"/>
                    </a:cubicBezTo>
                    <a:cubicBezTo>
                      <a:pt x="1029448" y="658656"/>
                      <a:pt x="1030158" y="659372"/>
                      <a:pt x="1030868" y="659372"/>
                    </a:cubicBezTo>
                    <a:cubicBezTo>
                      <a:pt x="1032288" y="660087"/>
                      <a:pt x="1032998" y="660803"/>
                      <a:pt x="1033707" y="661519"/>
                    </a:cubicBezTo>
                    <a:cubicBezTo>
                      <a:pt x="1104693" y="733077"/>
                      <a:pt x="1104693" y="733077"/>
                      <a:pt x="1104693" y="733077"/>
                    </a:cubicBezTo>
                    <a:cubicBezTo>
                      <a:pt x="1109662" y="738801"/>
                      <a:pt x="1109662" y="748819"/>
                      <a:pt x="1104693" y="754544"/>
                    </a:cubicBezTo>
                    <a:cubicBezTo>
                      <a:pt x="1101854" y="757406"/>
                      <a:pt x="1097595" y="758837"/>
                      <a:pt x="1093336" y="758837"/>
                    </a:cubicBezTo>
                    <a:cubicBezTo>
                      <a:pt x="1089786" y="758837"/>
                      <a:pt x="1085527" y="757406"/>
                      <a:pt x="1082688" y="754544"/>
                    </a:cubicBezTo>
                    <a:cubicBezTo>
                      <a:pt x="1037967" y="709462"/>
                      <a:pt x="1037967" y="709462"/>
                      <a:pt x="1037967" y="709462"/>
                    </a:cubicBezTo>
                    <a:cubicBezTo>
                      <a:pt x="1037967" y="831111"/>
                      <a:pt x="1037967" y="831111"/>
                      <a:pt x="1037967" y="831111"/>
                    </a:cubicBezTo>
                    <a:cubicBezTo>
                      <a:pt x="1037967" y="839698"/>
                      <a:pt x="1030868" y="846138"/>
                      <a:pt x="1022350" y="846138"/>
                    </a:cubicBezTo>
                    <a:cubicBezTo>
                      <a:pt x="1014541" y="846138"/>
                      <a:pt x="1007443" y="839698"/>
                      <a:pt x="1007443" y="831111"/>
                    </a:cubicBezTo>
                    <a:cubicBezTo>
                      <a:pt x="1007443" y="709462"/>
                      <a:pt x="1007443" y="709462"/>
                      <a:pt x="1007443" y="709462"/>
                    </a:cubicBezTo>
                    <a:cubicBezTo>
                      <a:pt x="962722" y="754544"/>
                      <a:pt x="962722" y="754544"/>
                      <a:pt x="962722" y="754544"/>
                    </a:cubicBezTo>
                    <a:cubicBezTo>
                      <a:pt x="957043" y="760984"/>
                      <a:pt x="947105" y="760984"/>
                      <a:pt x="941426" y="754544"/>
                    </a:cubicBezTo>
                    <a:cubicBezTo>
                      <a:pt x="935037" y="748819"/>
                      <a:pt x="935037" y="738801"/>
                      <a:pt x="941426" y="733077"/>
                    </a:cubicBezTo>
                    <a:cubicBezTo>
                      <a:pt x="1012412" y="661519"/>
                      <a:pt x="1012412" y="661519"/>
                      <a:pt x="1012412" y="661519"/>
                    </a:cubicBezTo>
                    <a:cubicBezTo>
                      <a:pt x="1013122" y="660803"/>
                      <a:pt x="1013831" y="660087"/>
                      <a:pt x="1014541" y="659372"/>
                    </a:cubicBezTo>
                    <a:cubicBezTo>
                      <a:pt x="1015251" y="659372"/>
                      <a:pt x="1016671" y="658656"/>
                      <a:pt x="1016671" y="658656"/>
                    </a:cubicBezTo>
                    <a:cubicBezTo>
                      <a:pt x="1017381" y="657941"/>
                      <a:pt x="1018800" y="657941"/>
                      <a:pt x="1019510" y="657941"/>
                    </a:cubicBezTo>
                    <a:cubicBezTo>
                      <a:pt x="1020220" y="657225"/>
                      <a:pt x="1021640" y="657225"/>
                      <a:pt x="1022350" y="657225"/>
                    </a:cubicBezTo>
                    <a:close/>
                    <a:moveTo>
                      <a:pt x="198437" y="471488"/>
                    </a:moveTo>
                    <a:cubicBezTo>
                      <a:pt x="198437" y="471488"/>
                      <a:pt x="198437" y="471488"/>
                      <a:pt x="263525" y="471488"/>
                    </a:cubicBezTo>
                    <a:cubicBezTo>
                      <a:pt x="263525" y="471488"/>
                      <a:pt x="263525" y="471488"/>
                      <a:pt x="263525" y="505234"/>
                    </a:cubicBezTo>
                    <a:cubicBezTo>
                      <a:pt x="263525" y="513671"/>
                      <a:pt x="256373" y="520701"/>
                      <a:pt x="247790" y="520701"/>
                    </a:cubicBezTo>
                    <a:cubicBezTo>
                      <a:pt x="247790" y="520701"/>
                      <a:pt x="247790" y="520701"/>
                      <a:pt x="198437" y="520701"/>
                    </a:cubicBezTo>
                    <a:cubicBezTo>
                      <a:pt x="198437" y="520701"/>
                      <a:pt x="198437" y="520701"/>
                      <a:pt x="198437" y="471488"/>
                    </a:cubicBezTo>
                    <a:close/>
                    <a:moveTo>
                      <a:pt x="1587" y="471488"/>
                    </a:moveTo>
                    <a:cubicBezTo>
                      <a:pt x="1587" y="471488"/>
                      <a:pt x="1587" y="471488"/>
                      <a:pt x="166687" y="471488"/>
                    </a:cubicBezTo>
                    <a:cubicBezTo>
                      <a:pt x="166687" y="471488"/>
                      <a:pt x="166687" y="471488"/>
                      <a:pt x="166687" y="520701"/>
                    </a:cubicBezTo>
                    <a:cubicBezTo>
                      <a:pt x="166687" y="520701"/>
                      <a:pt x="166687" y="520701"/>
                      <a:pt x="17311" y="520701"/>
                    </a:cubicBezTo>
                    <a:cubicBezTo>
                      <a:pt x="8734" y="520701"/>
                      <a:pt x="1587" y="513671"/>
                      <a:pt x="1587" y="505234"/>
                    </a:cubicBezTo>
                    <a:cubicBezTo>
                      <a:pt x="1587" y="505234"/>
                      <a:pt x="1587" y="505234"/>
                      <a:pt x="1587" y="471488"/>
                    </a:cubicBezTo>
                    <a:close/>
                    <a:moveTo>
                      <a:pt x="198437" y="390525"/>
                    </a:moveTo>
                    <a:cubicBezTo>
                      <a:pt x="198437" y="390525"/>
                      <a:pt x="198437" y="390525"/>
                      <a:pt x="247790" y="390525"/>
                    </a:cubicBezTo>
                    <a:cubicBezTo>
                      <a:pt x="256373" y="390525"/>
                      <a:pt x="263525" y="397657"/>
                      <a:pt x="263525" y="406216"/>
                    </a:cubicBezTo>
                    <a:lnTo>
                      <a:pt x="263525" y="439738"/>
                    </a:lnTo>
                    <a:cubicBezTo>
                      <a:pt x="263525" y="439738"/>
                      <a:pt x="263525" y="439738"/>
                      <a:pt x="198437" y="439738"/>
                    </a:cubicBezTo>
                    <a:cubicBezTo>
                      <a:pt x="198437" y="439738"/>
                      <a:pt x="198437" y="439738"/>
                      <a:pt x="198437" y="390525"/>
                    </a:cubicBezTo>
                    <a:close/>
                    <a:moveTo>
                      <a:pt x="17311" y="390525"/>
                    </a:moveTo>
                    <a:cubicBezTo>
                      <a:pt x="17311" y="390525"/>
                      <a:pt x="17311" y="390525"/>
                      <a:pt x="166687" y="390525"/>
                    </a:cubicBezTo>
                    <a:lnTo>
                      <a:pt x="166687" y="439738"/>
                    </a:lnTo>
                    <a:cubicBezTo>
                      <a:pt x="166687" y="439738"/>
                      <a:pt x="166687" y="439738"/>
                      <a:pt x="1587" y="439738"/>
                    </a:cubicBezTo>
                    <a:cubicBezTo>
                      <a:pt x="1587" y="439738"/>
                      <a:pt x="1587" y="439738"/>
                      <a:pt x="1587" y="406216"/>
                    </a:cubicBezTo>
                    <a:cubicBezTo>
                      <a:pt x="1587" y="397657"/>
                      <a:pt x="8734" y="390525"/>
                      <a:pt x="17311" y="390525"/>
                    </a:cubicBezTo>
                    <a:close/>
                    <a:moveTo>
                      <a:pt x="439737" y="0"/>
                    </a:moveTo>
                    <a:cubicBezTo>
                      <a:pt x="439737" y="0"/>
                      <a:pt x="439737" y="0"/>
                      <a:pt x="446857" y="0"/>
                    </a:cubicBezTo>
                    <a:lnTo>
                      <a:pt x="667568" y="0"/>
                    </a:lnTo>
                    <a:cubicBezTo>
                      <a:pt x="667568" y="0"/>
                      <a:pt x="667568" y="0"/>
                      <a:pt x="674687" y="0"/>
                    </a:cubicBezTo>
                    <a:cubicBezTo>
                      <a:pt x="674687" y="0"/>
                      <a:pt x="674687" y="6382"/>
                      <a:pt x="674687" y="30490"/>
                    </a:cubicBezTo>
                    <a:cubicBezTo>
                      <a:pt x="674687" y="58145"/>
                      <a:pt x="674687" y="109908"/>
                      <a:pt x="674687" y="204216"/>
                    </a:cubicBezTo>
                    <a:cubicBezTo>
                      <a:pt x="674687" y="207761"/>
                      <a:pt x="671839" y="209179"/>
                      <a:pt x="668991" y="209179"/>
                    </a:cubicBezTo>
                    <a:cubicBezTo>
                      <a:pt x="668280" y="209179"/>
                      <a:pt x="667568" y="209179"/>
                      <a:pt x="666144" y="208470"/>
                    </a:cubicBezTo>
                    <a:cubicBezTo>
                      <a:pt x="666144" y="208470"/>
                      <a:pt x="666144" y="208470"/>
                      <a:pt x="641225" y="194998"/>
                    </a:cubicBezTo>
                    <a:cubicBezTo>
                      <a:pt x="640513" y="194289"/>
                      <a:pt x="639801" y="194289"/>
                      <a:pt x="638377" y="194289"/>
                    </a:cubicBezTo>
                    <a:cubicBezTo>
                      <a:pt x="637665" y="194289"/>
                      <a:pt x="636241" y="194289"/>
                      <a:pt x="635529" y="194998"/>
                    </a:cubicBezTo>
                    <a:cubicBezTo>
                      <a:pt x="635529" y="194998"/>
                      <a:pt x="635529" y="194998"/>
                      <a:pt x="603490" y="212016"/>
                    </a:cubicBezTo>
                    <a:cubicBezTo>
                      <a:pt x="602778" y="212016"/>
                      <a:pt x="601354" y="212725"/>
                      <a:pt x="600642" y="212725"/>
                    </a:cubicBezTo>
                    <a:cubicBezTo>
                      <a:pt x="599930" y="212725"/>
                      <a:pt x="598506" y="212016"/>
                      <a:pt x="597795" y="212016"/>
                    </a:cubicBezTo>
                    <a:cubicBezTo>
                      <a:pt x="597795" y="212016"/>
                      <a:pt x="597795" y="212016"/>
                      <a:pt x="560060" y="194998"/>
                    </a:cubicBezTo>
                    <a:cubicBezTo>
                      <a:pt x="558636" y="194289"/>
                      <a:pt x="557924" y="194289"/>
                      <a:pt x="557212" y="194289"/>
                    </a:cubicBezTo>
                    <a:cubicBezTo>
                      <a:pt x="556500" y="194289"/>
                      <a:pt x="555076" y="194289"/>
                      <a:pt x="554364" y="194998"/>
                    </a:cubicBezTo>
                    <a:cubicBezTo>
                      <a:pt x="554364" y="194998"/>
                      <a:pt x="554364" y="194998"/>
                      <a:pt x="517342" y="212016"/>
                    </a:cubicBezTo>
                    <a:cubicBezTo>
                      <a:pt x="516630" y="212016"/>
                      <a:pt x="515918" y="212725"/>
                      <a:pt x="515206" y="212725"/>
                    </a:cubicBezTo>
                    <a:cubicBezTo>
                      <a:pt x="513782" y="212725"/>
                      <a:pt x="513070" y="212016"/>
                      <a:pt x="511646" y="212016"/>
                    </a:cubicBezTo>
                    <a:cubicBezTo>
                      <a:pt x="511646" y="212016"/>
                      <a:pt x="511646" y="212016"/>
                      <a:pt x="478896" y="194998"/>
                    </a:cubicBezTo>
                    <a:cubicBezTo>
                      <a:pt x="478896" y="194289"/>
                      <a:pt x="477472" y="194289"/>
                      <a:pt x="476760" y="194289"/>
                    </a:cubicBezTo>
                    <a:cubicBezTo>
                      <a:pt x="475336" y="194289"/>
                      <a:pt x="474624" y="194289"/>
                      <a:pt x="473912" y="194998"/>
                    </a:cubicBezTo>
                    <a:cubicBezTo>
                      <a:pt x="473912" y="194998"/>
                      <a:pt x="473912" y="194998"/>
                      <a:pt x="448281" y="208470"/>
                    </a:cubicBezTo>
                    <a:cubicBezTo>
                      <a:pt x="446857" y="209179"/>
                      <a:pt x="446145" y="209179"/>
                      <a:pt x="444721" y="209179"/>
                    </a:cubicBezTo>
                    <a:cubicBezTo>
                      <a:pt x="441873" y="209179"/>
                      <a:pt x="439737" y="207761"/>
                      <a:pt x="439737" y="204216"/>
                    </a:cubicBezTo>
                    <a:cubicBezTo>
                      <a:pt x="439737" y="204216"/>
                      <a:pt x="439737" y="204216"/>
                      <a:pt x="439737" y="30490"/>
                    </a:cubicBezTo>
                    <a:cubicBezTo>
                      <a:pt x="439737" y="30490"/>
                      <a:pt x="439737" y="30490"/>
                      <a:pt x="439737" y="0"/>
                    </a:cubicBezTo>
                    <a:close/>
                  </a:path>
                </a:pathLst>
              </a:custGeom>
              <a:solidFill>
                <a:schemeClr val="tx2">
                  <a:lumMod val="10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bcgIcons_CrossroadsA">
            <a:extLst>
              <a:ext uri="{FF2B5EF4-FFF2-40B4-BE49-F238E27FC236}">
                <a16:creationId xmlns:a16="http://schemas.microsoft.com/office/drawing/2014/main" id="{85EC40C8-EC67-49EC-A010-A7772E4A3F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7095" y="5497398"/>
            <a:ext cx="523956" cy="524442"/>
            <a:chOff x="1682" y="0"/>
            <a:chExt cx="4316" cy="4320"/>
          </a:xfrm>
        </p:grpSpPr>
        <p:sp>
          <p:nvSpPr>
            <p:cNvPr id="21" name="AutoShape 18">
              <a:extLst>
                <a:ext uri="{FF2B5EF4-FFF2-40B4-BE49-F238E27FC236}">
                  <a16:creationId xmlns:a16="http://schemas.microsoft.com/office/drawing/2014/main" id="{AB335B22-5482-4B99-A729-66BC53AE661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055CE514-237B-45D3-9F5F-0B6A7D1CA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5" y="454"/>
              <a:ext cx="611" cy="3474"/>
            </a:xfrm>
            <a:custGeom>
              <a:avLst/>
              <a:gdLst>
                <a:gd name="T0" fmla="*/ 326 w 326"/>
                <a:gd name="T1" fmla="*/ 752 h 1853"/>
                <a:gd name="T2" fmla="*/ 282 w 326"/>
                <a:gd name="T3" fmla="*/ 752 h 1853"/>
                <a:gd name="T4" fmla="*/ 282 w 326"/>
                <a:gd name="T5" fmla="*/ 661 h 1853"/>
                <a:gd name="T6" fmla="*/ 326 w 326"/>
                <a:gd name="T7" fmla="*/ 661 h 1853"/>
                <a:gd name="T8" fmla="*/ 326 w 326"/>
                <a:gd name="T9" fmla="*/ 752 h 1853"/>
                <a:gd name="T10" fmla="*/ 44 w 326"/>
                <a:gd name="T11" fmla="*/ 661 h 1853"/>
                <a:gd name="T12" fmla="*/ 0 w 326"/>
                <a:gd name="T13" fmla="*/ 661 h 1853"/>
                <a:gd name="T14" fmla="*/ 0 w 326"/>
                <a:gd name="T15" fmla="*/ 752 h 1853"/>
                <a:gd name="T16" fmla="*/ 44 w 326"/>
                <a:gd name="T17" fmla="*/ 752 h 1853"/>
                <a:gd name="T18" fmla="*/ 44 w 326"/>
                <a:gd name="T19" fmla="*/ 661 h 1853"/>
                <a:gd name="T20" fmla="*/ 44 w 326"/>
                <a:gd name="T21" fmla="*/ 189 h 1853"/>
                <a:gd name="T22" fmla="*/ 44 w 326"/>
                <a:gd name="T23" fmla="*/ 71 h 1853"/>
                <a:gd name="T24" fmla="*/ 71 w 326"/>
                <a:gd name="T25" fmla="*/ 44 h 1853"/>
                <a:gd name="T26" fmla="*/ 255 w 326"/>
                <a:gd name="T27" fmla="*/ 44 h 1853"/>
                <a:gd name="T28" fmla="*/ 282 w 326"/>
                <a:gd name="T29" fmla="*/ 71 h 1853"/>
                <a:gd name="T30" fmla="*/ 282 w 326"/>
                <a:gd name="T31" fmla="*/ 189 h 1853"/>
                <a:gd name="T32" fmla="*/ 326 w 326"/>
                <a:gd name="T33" fmla="*/ 189 h 1853"/>
                <a:gd name="T34" fmla="*/ 326 w 326"/>
                <a:gd name="T35" fmla="*/ 71 h 1853"/>
                <a:gd name="T36" fmla="*/ 255 w 326"/>
                <a:gd name="T37" fmla="*/ 0 h 1853"/>
                <a:gd name="T38" fmla="*/ 71 w 326"/>
                <a:gd name="T39" fmla="*/ 0 h 1853"/>
                <a:gd name="T40" fmla="*/ 0 w 326"/>
                <a:gd name="T41" fmla="*/ 71 h 1853"/>
                <a:gd name="T42" fmla="*/ 0 w 326"/>
                <a:gd name="T43" fmla="*/ 189 h 1853"/>
                <a:gd name="T44" fmla="*/ 44 w 326"/>
                <a:gd name="T45" fmla="*/ 189 h 1853"/>
                <a:gd name="T46" fmla="*/ 282 w 326"/>
                <a:gd name="T47" fmla="*/ 1224 h 1853"/>
                <a:gd name="T48" fmla="*/ 282 w 326"/>
                <a:gd name="T49" fmla="*/ 1809 h 1853"/>
                <a:gd name="T50" fmla="*/ 44 w 326"/>
                <a:gd name="T51" fmla="*/ 1809 h 1853"/>
                <a:gd name="T52" fmla="*/ 44 w 326"/>
                <a:gd name="T53" fmla="*/ 1224 h 1853"/>
                <a:gd name="T54" fmla="*/ 0 w 326"/>
                <a:gd name="T55" fmla="*/ 1224 h 1853"/>
                <a:gd name="T56" fmla="*/ 0 w 326"/>
                <a:gd name="T57" fmla="*/ 1831 h 1853"/>
                <a:gd name="T58" fmla="*/ 22 w 326"/>
                <a:gd name="T59" fmla="*/ 1853 h 1853"/>
                <a:gd name="T60" fmla="*/ 304 w 326"/>
                <a:gd name="T61" fmla="*/ 1853 h 1853"/>
                <a:gd name="T62" fmla="*/ 326 w 326"/>
                <a:gd name="T63" fmla="*/ 1831 h 1853"/>
                <a:gd name="T64" fmla="*/ 326 w 326"/>
                <a:gd name="T65" fmla="*/ 1224 h 1853"/>
                <a:gd name="T66" fmla="*/ 282 w 326"/>
                <a:gd name="T67" fmla="*/ 1224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6" h="1853">
                  <a:moveTo>
                    <a:pt x="326" y="752"/>
                  </a:moveTo>
                  <a:cubicBezTo>
                    <a:pt x="282" y="752"/>
                    <a:pt x="282" y="752"/>
                    <a:pt x="282" y="752"/>
                  </a:cubicBezTo>
                  <a:cubicBezTo>
                    <a:pt x="282" y="661"/>
                    <a:pt x="282" y="661"/>
                    <a:pt x="282" y="661"/>
                  </a:cubicBezTo>
                  <a:cubicBezTo>
                    <a:pt x="326" y="661"/>
                    <a:pt x="326" y="661"/>
                    <a:pt x="326" y="661"/>
                  </a:cubicBezTo>
                  <a:lnTo>
                    <a:pt x="326" y="752"/>
                  </a:lnTo>
                  <a:close/>
                  <a:moveTo>
                    <a:pt x="44" y="661"/>
                  </a:moveTo>
                  <a:cubicBezTo>
                    <a:pt x="0" y="661"/>
                    <a:pt x="0" y="661"/>
                    <a:pt x="0" y="661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44" y="752"/>
                    <a:pt x="44" y="752"/>
                    <a:pt x="44" y="752"/>
                  </a:cubicBezTo>
                  <a:lnTo>
                    <a:pt x="44" y="661"/>
                  </a:lnTo>
                  <a:close/>
                  <a:moveTo>
                    <a:pt x="44" y="189"/>
                  </a:moveTo>
                  <a:cubicBezTo>
                    <a:pt x="44" y="71"/>
                    <a:pt x="44" y="71"/>
                    <a:pt x="44" y="71"/>
                  </a:cubicBezTo>
                  <a:cubicBezTo>
                    <a:pt x="44" y="56"/>
                    <a:pt x="56" y="44"/>
                    <a:pt x="71" y="44"/>
                  </a:cubicBezTo>
                  <a:cubicBezTo>
                    <a:pt x="255" y="44"/>
                    <a:pt x="255" y="44"/>
                    <a:pt x="255" y="44"/>
                  </a:cubicBezTo>
                  <a:cubicBezTo>
                    <a:pt x="270" y="44"/>
                    <a:pt x="282" y="56"/>
                    <a:pt x="282" y="71"/>
                  </a:cubicBezTo>
                  <a:cubicBezTo>
                    <a:pt x="282" y="189"/>
                    <a:pt x="282" y="189"/>
                    <a:pt x="282" y="189"/>
                  </a:cubicBezTo>
                  <a:cubicBezTo>
                    <a:pt x="326" y="189"/>
                    <a:pt x="326" y="189"/>
                    <a:pt x="326" y="189"/>
                  </a:cubicBezTo>
                  <a:cubicBezTo>
                    <a:pt x="326" y="71"/>
                    <a:pt x="326" y="71"/>
                    <a:pt x="326" y="71"/>
                  </a:cubicBezTo>
                  <a:cubicBezTo>
                    <a:pt x="326" y="32"/>
                    <a:pt x="294" y="0"/>
                    <a:pt x="255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89"/>
                    <a:pt x="0" y="189"/>
                    <a:pt x="0" y="189"/>
                  </a:cubicBezTo>
                  <a:lnTo>
                    <a:pt x="44" y="189"/>
                  </a:lnTo>
                  <a:close/>
                  <a:moveTo>
                    <a:pt x="282" y="1224"/>
                  </a:moveTo>
                  <a:cubicBezTo>
                    <a:pt x="282" y="1809"/>
                    <a:pt x="282" y="1809"/>
                    <a:pt x="282" y="1809"/>
                  </a:cubicBezTo>
                  <a:cubicBezTo>
                    <a:pt x="44" y="1809"/>
                    <a:pt x="44" y="1809"/>
                    <a:pt x="44" y="1809"/>
                  </a:cubicBezTo>
                  <a:cubicBezTo>
                    <a:pt x="44" y="1224"/>
                    <a:pt x="44" y="1224"/>
                    <a:pt x="44" y="1224"/>
                  </a:cubicBezTo>
                  <a:cubicBezTo>
                    <a:pt x="0" y="1224"/>
                    <a:pt x="0" y="1224"/>
                    <a:pt x="0" y="1224"/>
                  </a:cubicBezTo>
                  <a:cubicBezTo>
                    <a:pt x="0" y="1831"/>
                    <a:pt x="0" y="1831"/>
                    <a:pt x="0" y="1831"/>
                  </a:cubicBezTo>
                  <a:cubicBezTo>
                    <a:pt x="0" y="1843"/>
                    <a:pt x="10" y="1853"/>
                    <a:pt x="22" y="1853"/>
                  </a:cubicBezTo>
                  <a:cubicBezTo>
                    <a:pt x="304" y="1853"/>
                    <a:pt x="304" y="1853"/>
                    <a:pt x="304" y="1853"/>
                  </a:cubicBezTo>
                  <a:cubicBezTo>
                    <a:pt x="316" y="1853"/>
                    <a:pt x="326" y="1843"/>
                    <a:pt x="326" y="1831"/>
                  </a:cubicBezTo>
                  <a:cubicBezTo>
                    <a:pt x="326" y="1224"/>
                    <a:pt x="326" y="1224"/>
                    <a:pt x="326" y="1224"/>
                  </a:cubicBezTo>
                  <a:lnTo>
                    <a:pt x="282" y="1224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2D90D6F-FA94-4647-B394-8F8753685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3" y="891"/>
              <a:ext cx="2776" cy="1775"/>
            </a:xfrm>
            <a:custGeom>
              <a:avLst/>
              <a:gdLst>
                <a:gd name="T0" fmla="*/ 1310 w 1482"/>
                <a:gd name="T1" fmla="*/ 384 h 947"/>
                <a:gd name="T2" fmla="*/ 185 w 1482"/>
                <a:gd name="T3" fmla="*/ 384 h 947"/>
                <a:gd name="T4" fmla="*/ 155 w 1482"/>
                <a:gd name="T5" fmla="*/ 355 h 947"/>
                <a:gd name="T6" fmla="*/ 155 w 1482"/>
                <a:gd name="T7" fmla="*/ 30 h 947"/>
                <a:gd name="T8" fmla="*/ 185 w 1482"/>
                <a:gd name="T9" fmla="*/ 0 h 947"/>
                <a:gd name="T10" fmla="*/ 1310 w 1482"/>
                <a:gd name="T11" fmla="*/ 0 h 947"/>
                <a:gd name="T12" fmla="*/ 1325 w 1482"/>
                <a:gd name="T13" fmla="*/ 7 h 947"/>
                <a:gd name="T14" fmla="*/ 1475 w 1482"/>
                <a:gd name="T15" fmla="*/ 178 h 947"/>
                <a:gd name="T16" fmla="*/ 1475 w 1482"/>
                <a:gd name="T17" fmla="*/ 207 h 947"/>
                <a:gd name="T18" fmla="*/ 1325 w 1482"/>
                <a:gd name="T19" fmla="*/ 378 h 947"/>
                <a:gd name="T20" fmla="*/ 1310 w 1482"/>
                <a:gd name="T21" fmla="*/ 384 h 947"/>
                <a:gd name="T22" fmla="*/ 157 w 1482"/>
                <a:gd name="T23" fmla="*/ 569 h 947"/>
                <a:gd name="T24" fmla="*/ 7 w 1482"/>
                <a:gd name="T25" fmla="*/ 741 h 947"/>
                <a:gd name="T26" fmla="*/ 7 w 1482"/>
                <a:gd name="T27" fmla="*/ 769 h 947"/>
                <a:gd name="T28" fmla="*/ 157 w 1482"/>
                <a:gd name="T29" fmla="*/ 941 h 947"/>
                <a:gd name="T30" fmla="*/ 172 w 1482"/>
                <a:gd name="T31" fmla="*/ 947 h 947"/>
                <a:gd name="T32" fmla="*/ 1297 w 1482"/>
                <a:gd name="T33" fmla="*/ 947 h 947"/>
                <a:gd name="T34" fmla="*/ 1327 w 1482"/>
                <a:gd name="T35" fmla="*/ 917 h 947"/>
                <a:gd name="T36" fmla="*/ 1327 w 1482"/>
                <a:gd name="T37" fmla="*/ 593 h 947"/>
                <a:gd name="T38" fmla="*/ 1297 w 1482"/>
                <a:gd name="T39" fmla="*/ 563 h 947"/>
                <a:gd name="T40" fmla="*/ 172 w 1482"/>
                <a:gd name="T41" fmla="*/ 563 h 947"/>
                <a:gd name="T42" fmla="*/ 157 w 1482"/>
                <a:gd name="T43" fmla="*/ 569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2" h="947">
                  <a:moveTo>
                    <a:pt x="1310" y="384"/>
                  </a:moveTo>
                  <a:cubicBezTo>
                    <a:pt x="185" y="384"/>
                    <a:pt x="185" y="384"/>
                    <a:pt x="185" y="384"/>
                  </a:cubicBezTo>
                  <a:cubicBezTo>
                    <a:pt x="169" y="384"/>
                    <a:pt x="155" y="371"/>
                    <a:pt x="155" y="355"/>
                  </a:cubicBezTo>
                  <a:cubicBezTo>
                    <a:pt x="155" y="30"/>
                    <a:pt x="155" y="30"/>
                    <a:pt x="155" y="30"/>
                  </a:cubicBezTo>
                  <a:cubicBezTo>
                    <a:pt x="155" y="14"/>
                    <a:pt x="169" y="0"/>
                    <a:pt x="185" y="0"/>
                  </a:cubicBezTo>
                  <a:cubicBezTo>
                    <a:pt x="1310" y="0"/>
                    <a:pt x="1310" y="0"/>
                    <a:pt x="1310" y="0"/>
                  </a:cubicBezTo>
                  <a:cubicBezTo>
                    <a:pt x="1316" y="0"/>
                    <a:pt x="1321" y="3"/>
                    <a:pt x="1325" y="7"/>
                  </a:cubicBezTo>
                  <a:cubicBezTo>
                    <a:pt x="1475" y="178"/>
                    <a:pt x="1475" y="178"/>
                    <a:pt x="1475" y="178"/>
                  </a:cubicBezTo>
                  <a:cubicBezTo>
                    <a:pt x="1482" y="186"/>
                    <a:pt x="1482" y="198"/>
                    <a:pt x="1475" y="207"/>
                  </a:cubicBezTo>
                  <a:cubicBezTo>
                    <a:pt x="1325" y="378"/>
                    <a:pt x="1325" y="378"/>
                    <a:pt x="1325" y="378"/>
                  </a:cubicBezTo>
                  <a:cubicBezTo>
                    <a:pt x="1321" y="382"/>
                    <a:pt x="1316" y="384"/>
                    <a:pt x="1310" y="384"/>
                  </a:cubicBezTo>
                  <a:close/>
                  <a:moveTo>
                    <a:pt x="157" y="569"/>
                  </a:moveTo>
                  <a:cubicBezTo>
                    <a:pt x="7" y="741"/>
                    <a:pt x="7" y="741"/>
                    <a:pt x="7" y="741"/>
                  </a:cubicBezTo>
                  <a:cubicBezTo>
                    <a:pt x="0" y="749"/>
                    <a:pt x="0" y="761"/>
                    <a:pt x="7" y="769"/>
                  </a:cubicBezTo>
                  <a:cubicBezTo>
                    <a:pt x="157" y="941"/>
                    <a:pt x="157" y="941"/>
                    <a:pt x="157" y="941"/>
                  </a:cubicBezTo>
                  <a:cubicBezTo>
                    <a:pt x="161" y="945"/>
                    <a:pt x="166" y="947"/>
                    <a:pt x="172" y="947"/>
                  </a:cubicBezTo>
                  <a:cubicBezTo>
                    <a:pt x="1297" y="947"/>
                    <a:pt x="1297" y="947"/>
                    <a:pt x="1297" y="947"/>
                  </a:cubicBezTo>
                  <a:cubicBezTo>
                    <a:pt x="1313" y="947"/>
                    <a:pt x="1327" y="934"/>
                    <a:pt x="1327" y="917"/>
                  </a:cubicBezTo>
                  <a:cubicBezTo>
                    <a:pt x="1327" y="593"/>
                    <a:pt x="1327" y="593"/>
                    <a:pt x="1327" y="593"/>
                  </a:cubicBezTo>
                  <a:cubicBezTo>
                    <a:pt x="1327" y="576"/>
                    <a:pt x="1313" y="563"/>
                    <a:pt x="1297" y="563"/>
                  </a:cubicBezTo>
                  <a:cubicBezTo>
                    <a:pt x="172" y="563"/>
                    <a:pt x="172" y="563"/>
                    <a:pt x="172" y="563"/>
                  </a:cubicBezTo>
                  <a:cubicBezTo>
                    <a:pt x="166" y="563"/>
                    <a:pt x="161" y="565"/>
                    <a:pt x="157" y="569"/>
                  </a:cubicBezTo>
                  <a:close/>
                </a:path>
              </a:pathLst>
            </a:custGeom>
            <a:solidFill>
              <a:schemeClr val="tx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98E0C80-8A74-4872-9812-9B7A4FD6F757}"/>
              </a:ext>
            </a:extLst>
          </p:cNvPr>
          <p:cNvSpPr/>
          <p:nvPr/>
        </p:nvSpPr>
        <p:spPr>
          <a:xfrm>
            <a:off x="1235264" y="2683659"/>
            <a:ext cx="132904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4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Regulatory status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7BFF90-A8D9-4F96-848C-DAEEF735ECC1}"/>
              </a:ext>
            </a:extLst>
          </p:cNvPr>
          <p:cNvSpPr/>
          <p:nvPr/>
        </p:nvSpPr>
        <p:spPr>
          <a:xfrm>
            <a:off x="1235264" y="3382356"/>
            <a:ext cx="132904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4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Manuf. complexity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E936E9-3C64-4137-B9F7-10C31E7139FF}"/>
              </a:ext>
            </a:extLst>
          </p:cNvPr>
          <p:cNvSpPr/>
          <p:nvPr/>
        </p:nvSpPr>
        <p:spPr>
          <a:xfrm>
            <a:off x="1235264" y="4772271"/>
            <a:ext cx="132904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4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Supply capacity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73427BD-BDF4-4899-AE40-850B3A25734D}"/>
              </a:ext>
            </a:extLst>
          </p:cNvPr>
          <p:cNvSpPr/>
          <p:nvPr/>
        </p:nvSpPr>
        <p:spPr>
          <a:xfrm>
            <a:off x="1235264" y="5467231"/>
            <a:ext cx="132904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4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Conflicting needs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B6D1FE4-E07D-481F-9ED9-19CC30D6CF9C}"/>
              </a:ext>
            </a:extLst>
          </p:cNvPr>
          <p:cNvSpPr/>
          <p:nvPr/>
        </p:nvSpPr>
        <p:spPr>
          <a:xfrm>
            <a:off x="1235264" y="1992440"/>
            <a:ext cx="132904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4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Intellectual property</a:t>
            </a:r>
          </a:p>
        </p:txBody>
      </p:sp>
      <p:grpSp>
        <p:nvGrpSpPr>
          <p:cNvPr id="29" name="bcgIcons_PadlockLocked">
            <a:extLst>
              <a:ext uri="{FF2B5EF4-FFF2-40B4-BE49-F238E27FC236}">
                <a16:creationId xmlns:a16="http://schemas.microsoft.com/office/drawing/2014/main" id="{9807BC2B-6145-4CE4-9AF7-BF8D8E9489B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7348" y="2022606"/>
            <a:ext cx="523955" cy="524442"/>
            <a:chOff x="1682" y="0"/>
            <a:chExt cx="4316" cy="4320"/>
          </a:xfrm>
        </p:grpSpPr>
        <p:sp>
          <p:nvSpPr>
            <p:cNvPr id="30" name="AutoShape 8">
              <a:extLst>
                <a:ext uri="{FF2B5EF4-FFF2-40B4-BE49-F238E27FC236}">
                  <a16:creationId xmlns:a16="http://schemas.microsoft.com/office/drawing/2014/main" id="{CF664FB0-E810-4406-9B39-3BA5623D44E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F5891673-EDD5-42D2-868B-32F77156D7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8" y="1911"/>
              <a:ext cx="2068" cy="1700"/>
            </a:xfrm>
            <a:custGeom>
              <a:avLst/>
              <a:gdLst>
                <a:gd name="T0" fmla="*/ 1060 w 1104"/>
                <a:gd name="T1" fmla="*/ 907 h 907"/>
                <a:gd name="T2" fmla="*/ 44 w 1104"/>
                <a:gd name="T3" fmla="*/ 907 h 907"/>
                <a:gd name="T4" fmla="*/ 0 w 1104"/>
                <a:gd name="T5" fmla="*/ 863 h 907"/>
                <a:gd name="T6" fmla="*/ 0 w 1104"/>
                <a:gd name="T7" fmla="*/ 44 h 907"/>
                <a:gd name="T8" fmla="*/ 44 w 1104"/>
                <a:gd name="T9" fmla="*/ 0 h 907"/>
                <a:gd name="T10" fmla="*/ 1060 w 1104"/>
                <a:gd name="T11" fmla="*/ 0 h 907"/>
                <a:gd name="T12" fmla="*/ 1104 w 1104"/>
                <a:gd name="T13" fmla="*/ 44 h 907"/>
                <a:gd name="T14" fmla="*/ 1104 w 1104"/>
                <a:gd name="T15" fmla="*/ 863 h 907"/>
                <a:gd name="T16" fmla="*/ 1060 w 1104"/>
                <a:gd name="T17" fmla="*/ 907 h 907"/>
                <a:gd name="T18" fmla="*/ 44 w 1104"/>
                <a:gd name="T19" fmla="*/ 44 h 907"/>
                <a:gd name="T20" fmla="*/ 44 w 1104"/>
                <a:gd name="T21" fmla="*/ 863 h 907"/>
                <a:gd name="T22" fmla="*/ 1060 w 1104"/>
                <a:gd name="T23" fmla="*/ 863 h 907"/>
                <a:gd name="T24" fmla="*/ 1060 w 1104"/>
                <a:gd name="T25" fmla="*/ 44 h 907"/>
                <a:gd name="T26" fmla="*/ 44 w 1104"/>
                <a:gd name="T27" fmla="*/ 44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4" h="907">
                  <a:moveTo>
                    <a:pt x="1060" y="907"/>
                  </a:moveTo>
                  <a:cubicBezTo>
                    <a:pt x="44" y="907"/>
                    <a:pt x="44" y="907"/>
                    <a:pt x="44" y="907"/>
                  </a:cubicBezTo>
                  <a:cubicBezTo>
                    <a:pt x="20" y="907"/>
                    <a:pt x="0" y="887"/>
                    <a:pt x="0" y="86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1060" y="0"/>
                    <a:pt x="1060" y="0"/>
                    <a:pt x="1060" y="0"/>
                  </a:cubicBezTo>
                  <a:cubicBezTo>
                    <a:pt x="1084" y="0"/>
                    <a:pt x="1104" y="20"/>
                    <a:pt x="1104" y="44"/>
                  </a:cubicBezTo>
                  <a:cubicBezTo>
                    <a:pt x="1104" y="863"/>
                    <a:pt x="1104" y="863"/>
                    <a:pt x="1104" y="863"/>
                  </a:cubicBezTo>
                  <a:cubicBezTo>
                    <a:pt x="1104" y="887"/>
                    <a:pt x="1084" y="907"/>
                    <a:pt x="1060" y="907"/>
                  </a:cubicBezTo>
                  <a:close/>
                  <a:moveTo>
                    <a:pt x="44" y="44"/>
                  </a:moveTo>
                  <a:cubicBezTo>
                    <a:pt x="44" y="863"/>
                    <a:pt x="44" y="863"/>
                    <a:pt x="44" y="863"/>
                  </a:cubicBezTo>
                  <a:cubicBezTo>
                    <a:pt x="1060" y="863"/>
                    <a:pt x="1060" y="863"/>
                    <a:pt x="1060" y="863"/>
                  </a:cubicBezTo>
                  <a:cubicBezTo>
                    <a:pt x="1060" y="44"/>
                    <a:pt x="1060" y="44"/>
                    <a:pt x="1060" y="44"/>
                  </a:cubicBezTo>
                  <a:lnTo>
                    <a:pt x="44" y="44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C5BCD45B-1C55-40C7-A79F-916EE8EAE3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1" y="728"/>
              <a:ext cx="1761" cy="2728"/>
            </a:xfrm>
            <a:custGeom>
              <a:avLst/>
              <a:gdLst>
                <a:gd name="T0" fmla="*/ 16 w 940"/>
                <a:gd name="T1" fmla="*/ 587 h 1455"/>
                <a:gd name="T2" fmla="*/ 16 w 940"/>
                <a:gd name="T3" fmla="*/ 447 h 1455"/>
                <a:gd name="T4" fmla="*/ 246 w 940"/>
                <a:gd name="T5" fmla="*/ 56 h 1455"/>
                <a:gd name="T6" fmla="*/ 470 w 940"/>
                <a:gd name="T7" fmla="*/ 0 h 1455"/>
                <a:gd name="T8" fmla="*/ 470 w 940"/>
                <a:gd name="T9" fmla="*/ 0 h 1455"/>
                <a:gd name="T10" fmla="*/ 470 w 940"/>
                <a:gd name="T11" fmla="*/ 0 h 1455"/>
                <a:gd name="T12" fmla="*/ 694 w 940"/>
                <a:gd name="T13" fmla="*/ 56 h 1455"/>
                <a:gd name="T14" fmla="*/ 924 w 940"/>
                <a:gd name="T15" fmla="*/ 447 h 1455"/>
                <a:gd name="T16" fmla="*/ 924 w 940"/>
                <a:gd name="T17" fmla="*/ 587 h 1455"/>
                <a:gd name="T18" fmla="*/ 824 w 940"/>
                <a:gd name="T19" fmla="*/ 587 h 1455"/>
                <a:gd name="T20" fmla="*/ 824 w 940"/>
                <a:gd name="T21" fmla="*/ 447 h 1455"/>
                <a:gd name="T22" fmla="*/ 470 w 940"/>
                <a:gd name="T23" fmla="*/ 100 h 1455"/>
                <a:gd name="T24" fmla="*/ 116 w 940"/>
                <a:gd name="T25" fmla="*/ 447 h 1455"/>
                <a:gd name="T26" fmla="*/ 116 w 940"/>
                <a:gd name="T27" fmla="*/ 587 h 1455"/>
                <a:gd name="T28" fmla="*/ 16 w 940"/>
                <a:gd name="T29" fmla="*/ 587 h 1455"/>
                <a:gd name="T30" fmla="*/ 940 w 940"/>
                <a:gd name="T31" fmla="*/ 1367 h 1455"/>
                <a:gd name="T32" fmla="*/ 930 w 940"/>
                <a:gd name="T33" fmla="*/ 1357 h 1455"/>
                <a:gd name="T34" fmla="*/ 10 w 940"/>
                <a:gd name="T35" fmla="*/ 1357 h 1455"/>
                <a:gd name="T36" fmla="*/ 0 w 940"/>
                <a:gd name="T37" fmla="*/ 1367 h 1455"/>
                <a:gd name="T38" fmla="*/ 0 w 940"/>
                <a:gd name="T39" fmla="*/ 1445 h 1455"/>
                <a:gd name="T40" fmla="*/ 10 w 940"/>
                <a:gd name="T41" fmla="*/ 1455 h 1455"/>
                <a:gd name="T42" fmla="*/ 930 w 940"/>
                <a:gd name="T43" fmla="*/ 1455 h 1455"/>
                <a:gd name="T44" fmla="*/ 940 w 940"/>
                <a:gd name="T45" fmla="*/ 1445 h 1455"/>
                <a:gd name="T46" fmla="*/ 940 w 940"/>
                <a:gd name="T47" fmla="*/ 1367 h 1455"/>
                <a:gd name="T48" fmla="*/ 940 w 940"/>
                <a:gd name="T49" fmla="*/ 720 h 1455"/>
                <a:gd name="T50" fmla="*/ 940 w 940"/>
                <a:gd name="T51" fmla="*/ 1296 h 1455"/>
                <a:gd name="T52" fmla="*/ 930 w 940"/>
                <a:gd name="T53" fmla="*/ 1306 h 1455"/>
                <a:gd name="T54" fmla="*/ 10 w 940"/>
                <a:gd name="T55" fmla="*/ 1306 h 1455"/>
                <a:gd name="T56" fmla="*/ 0 w 940"/>
                <a:gd name="T57" fmla="*/ 1296 h 1455"/>
                <a:gd name="T58" fmla="*/ 0 w 940"/>
                <a:gd name="T59" fmla="*/ 720 h 1455"/>
                <a:gd name="T60" fmla="*/ 10 w 940"/>
                <a:gd name="T61" fmla="*/ 710 h 1455"/>
                <a:gd name="T62" fmla="*/ 930 w 940"/>
                <a:gd name="T63" fmla="*/ 710 h 1455"/>
                <a:gd name="T64" fmla="*/ 940 w 940"/>
                <a:gd name="T65" fmla="*/ 720 h 1455"/>
                <a:gd name="T66" fmla="*/ 568 w 940"/>
                <a:gd name="T67" fmla="*/ 885 h 1455"/>
                <a:gd name="T68" fmla="*/ 470 w 940"/>
                <a:gd name="T69" fmla="*/ 787 h 1455"/>
                <a:gd name="T70" fmla="*/ 372 w 940"/>
                <a:gd name="T71" fmla="*/ 885 h 1455"/>
                <a:gd name="T72" fmla="*/ 429 w 940"/>
                <a:gd name="T73" fmla="*/ 974 h 1455"/>
                <a:gd name="T74" fmla="*/ 429 w 940"/>
                <a:gd name="T75" fmla="*/ 1211 h 1455"/>
                <a:gd name="T76" fmla="*/ 439 w 940"/>
                <a:gd name="T77" fmla="*/ 1221 h 1455"/>
                <a:gd name="T78" fmla="*/ 501 w 940"/>
                <a:gd name="T79" fmla="*/ 1221 h 1455"/>
                <a:gd name="T80" fmla="*/ 511 w 940"/>
                <a:gd name="T81" fmla="*/ 1211 h 1455"/>
                <a:gd name="T82" fmla="*/ 511 w 940"/>
                <a:gd name="T83" fmla="*/ 974 h 1455"/>
                <a:gd name="T84" fmla="*/ 568 w 940"/>
                <a:gd name="T85" fmla="*/ 88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0" h="1455">
                  <a:moveTo>
                    <a:pt x="16" y="587"/>
                  </a:moveTo>
                  <a:cubicBezTo>
                    <a:pt x="16" y="447"/>
                    <a:pt x="16" y="447"/>
                    <a:pt x="16" y="447"/>
                  </a:cubicBezTo>
                  <a:cubicBezTo>
                    <a:pt x="16" y="218"/>
                    <a:pt x="141" y="108"/>
                    <a:pt x="246" y="56"/>
                  </a:cubicBezTo>
                  <a:cubicBezTo>
                    <a:pt x="356" y="2"/>
                    <a:pt x="465" y="0"/>
                    <a:pt x="470" y="0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475" y="0"/>
                    <a:pt x="584" y="2"/>
                    <a:pt x="694" y="56"/>
                  </a:cubicBezTo>
                  <a:cubicBezTo>
                    <a:pt x="799" y="108"/>
                    <a:pt x="924" y="218"/>
                    <a:pt x="924" y="447"/>
                  </a:cubicBezTo>
                  <a:cubicBezTo>
                    <a:pt x="924" y="587"/>
                    <a:pt x="924" y="587"/>
                    <a:pt x="924" y="587"/>
                  </a:cubicBezTo>
                  <a:cubicBezTo>
                    <a:pt x="824" y="587"/>
                    <a:pt x="824" y="587"/>
                    <a:pt x="824" y="587"/>
                  </a:cubicBezTo>
                  <a:cubicBezTo>
                    <a:pt x="824" y="447"/>
                    <a:pt x="824" y="447"/>
                    <a:pt x="824" y="447"/>
                  </a:cubicBezTo>
                  <a:cubicBezTo>
                    <a:pt x="824" y="113"/>
                    <a:pt x="491" y="100"/>
                    <a:pt x="470" y="100"/>
                  </a:cubicBezTo>
                  <a:cubicBezTo>
                    <a:pt x="450" y="100"/>
                    <a:pt x="116" y="112"/>
                    <a:pt x="116" y="447"/>
                  </a:cubicBezTo>
                  <a:cubicBezTo>
                    <a:pt x="116" y="587"/>
                    <a:pt x="116" y="587"/>
                    <a:pt x="116" y="587"/>
                  </a:cubicBezTo>
                  <a:lnTo>
                    <a:pt x="16" y="587"/>
                  </a:lnTo>
                  <a:close/>
                  <a:moveTo>
                    <a:pt x="940" y="1367"/>
                  </a:moveTo>
                  <a:cubicBezTo>
                    <a:pt x="940" y="1361"/>
                    <a:pt x="935" y="1357"/>
                    <a:pt x="930" y="1357"/>
                  </a:cubicBezTo>
                  <a:cubicBezTo>
                    <a:pt x="10" y="1357"/>
                    <a:pt x="10" y="1357"/>
                    <a:pt x="10" y="1357"/>
                  </a:cubicBezTo>
                  <a:cubicBezTo>
                    <a:pt x="5" y="1357"/>
                    <a:pt x="0" y="1361"/>
                    <a:pt x="0" y="1367"/>
                  </a:cubicBezTo>
                  <a:cubicBezTo>
                    <a:pt x="0" y="1445"/>
                    <a:pt x="0" y="1445"/>
                    <a:pt x="0" y="1445"/>
                  </a:cubicBezTo>
                  <a:cubicBezTo>
                    <a:pt x="0" y="1451"/>
                    <a:pt x="5" y="1455"/>
                    <a:pt x="10" y="1455"/>
                  </a:cubicBezTo>
                  <a:cubicBezTo>
                    <a:pt x="930" y="1455"/>
                    <a:pt x="930" y="1455"/>
                    <a:pt x="930" y="1455"/>
                  </a:cubicBezTo>
                  <a:cubicBezTo>
                    <a:pt x="935" y="1455"/>
                    <a:pt x="940" y="1451"/>
                    <a:pt x="940" y="1445"/>
                  </a:cubicBezTo>
                  <a:lnTo>
                    <a:pt x="940" y="1367"/>
                  </a:lnTo>
                  <a:close/>
                  <a:moveTo>
                    <a:pt x="940" y="720"/>
                  </a:moveTo>
                  <a:cubicBezTo>
                    <a:pt x="940" y="1296"/>
                    <a:pt x="940" y="1296"/>
                    <a:pt x="940" y="1296"/>
                  </a:cubicBezTo>
                  <a:cubicBezTo>
                    <a:pt x="940" y="1302"/>
                    <a:pt x="935" y="1306"/>
                    <a:pt x="930" y="1306"/>
                  </a:cubicBezTo>
                  <a:cubicBezTo>
                    <a:pt x="10" y="1306"/>
                    <a:pt x="10" y="1306"/>
                    <a:pt x="10" y="1306"/>
                  </a:cubicBezTo>
                  <a:cubicBezTo>
                    <a:pt x="5" y="1306"/>
                    <a:pt x="0" y="1302"/>
                    <a:pt x="0" y="1296"/>
                  </a:cubicBezTo>
                  <a:cubicBezTo>
                    <a:pt x="0" y="720"/>
                    <a:pt x="0" y="720"/>
                    <a:pt x="0" y="720"/>
                  </a:cubicBezTo>
                  <a:cubicBezTo>
                    <a:pt x="0" y="715"/>
                    <a:pt x="5" y="710"/>
                    <a:pt x="10" y="710"/>
                  </a:cubicBezTo>
                  <a:cubicBezTo>
                    <a:pt x="930" y="710"/>
                    <a:pt x="930" y="710"/>
                    <a:pt x="930" y="710"/>
                  </a:cubicBezTo>
                  <a:cubicBezTo>
                    <a:pt x="935" y="710"/>
                    <a:pt x="940" y="715"/>
                    <a:pt x="940" y="720"/>
                  </a:cubicBezTo>
                  <a:close/>
                  <a:moveTo>
                    <a:pt x="568" y="885"/>
                  </a:moveTo>
                  <a:cubicBezTo>
                    <a:pt x="568" y="831"/>
                    <a:pt x="524" y="787"/>
                    <a:pt x="470" y="787"/>
                  </a:cubicBezTo>
                  <a:cubicBezTo>
                    <a:pt x="416" y="787"/>
                    <a:pt x="372" y="831"/>
                    <a:pt x="372" y="885"/>
                  </a:cubicBezTo>
                  <a:cubicBezTo>
                    <a:pt x="372" y="925"/>
                    <a:pt x="395" y="959"/>
                    <a:pt x="429" y="974"/>
                  </a:cubicBezTo>
                  <a:cubicBezTo>
                    <a:pt x="429" y="1211"/>
                    <a:pt x="429" y="1211"/>
                    <a:pt x="429" y="1211"/>
                  </a:cubicBezTo>
                  <a:cubicBezTo>
                    <a:pt x="429" y="1216"/>
                    <a:pt x="434" y="1221"/>
                    <a:pt x="439" y="1221"/>
                  </a:cubicBezTo>
                  <a:cubicBezTo>
                    <a:pt x="501" y="1221"/>
                    <a:pt x="501" y="1221"/>
                    <a:pt x="501" y="1221"/>
                  </a:cubicBezTo>
                  <a:cubicBezTo>
                    <a:pt x="506" y="1221"/>
                    <a:pt x="511" y="1216"/>
                    <a:pt x="511" y="1211"/>
                  </a:cubicBezTo>
                  <a:cubicBezTo>
                    <a:pt x="511" y="974"/>
                    <a:pt x="511" y="974"/>
                    <a:pt x="511" y="974"/>
                  </a:cubicBezTo>
                  <a:cubicBezTo>
                    <a:pt x="545" y="959"/>
                    <a:pt x="568" y="925"/>
                    <a:pt x="568" y="885"/>
                  </a:cubicBezTo>
                  <a:close/>
                </a:path>
              </a:pathLst>
            </a:custGeom>
            <a:solidFill>
              <a:schemeClr val="tx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83E942-A9FD-4BDA-96DA-2A0D4DB32B8D}"/>
              </a:ext>
            </a:extLst>
          </p:cNvPr>
          <p:cNvGrpSpPr>
            <a:grpSpLocks noChangeAspect="1"/>
          </p:cNvGrpSpPr>
          <p:nvPr/>
        </p:nvGrpSpPr>
        <p:grpSpPr>
          <a:xfrm>
            <a:off x="567592" y="3412523"/>
            <a:ext cx="524442" cy="524442"/>
            <a:chOff x="5273675" y="2570163"/>
            <a:chExt cx="1644650" cy="1644650"/>
          </a:xfrm>
        </p:grpSpPr>
        <p:sp>
          <p:nvSpPr>
            <p:cNvPr id="34" name="AutoShape 3">
              <a:extLst>
                <a:ext uri="{FF2B5EF4-FFF2-40B4-BE49-F238E27FC236}">
                  <a16:creationId xmlns:a16="http://schemas.microsoft.com/office/drawing/2014/main" id="{C7CDCB79-66AC-4E3E-9CAC-E8815012B27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570163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840A81D-C19C-4820-BDCA-1930785682F4}"/>
                </a:ext>
              </a:extLst>
            </p:cNvPr>
            <p:cNvGrpSpPr/>
            <p:nvPr/>
          </p:nvGrpSpPr>
          <p:grpSpPr>
            <a:xfrm>
              <a:off x="5548313" y="2844801"/>
              <a:ext cx="1093788" cy="1093788"/>
              <a:chOff x="5548313" y="2844801"/>
              <a:chExt cx="1093788" cy="1093788"/>
            </a:xfrm>
          </p:grpSpPr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8DDACAFB-0BB8-40E5-853C-EFA224B51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8313" y="2844801"/>
                <a:ext cx="1093788" cy="1093788"/>
              </a:xfrm>
              <a:custGeom>
                <a:avLst/>
                <a:gdLst>
                  <a:gd name="connsiteX0" fmla="*/ 546894 w 1093788"/>
                  <a:gd name="connsiteY0" fmla="*/ 352425 h 1093788"/>
                  <a:gd name="connsiteX1" fmla="*/ 562623 w 1093788"/>
                  <a:gd name="connsiteY1" fmla="*/ 368154 h 1093788"/>
                  <a:gd name="connsiteX2" fmla="*/ 546894 w 1093788"/>
                  <a:gd name="connsiteY2" fmla="*/ 383883 h 1093788"/>
                  <a:gd name="connsiteX3" fmla="*/ 383883 w 1093788"/>
                  <a:gd name="connsiteY3" fmla="*/ 546894 h 1093788"/>
                  <a:gd name="connsiteX4" fmla="*/ 546894 w 1093788"/>
                  <a:gd name="connsiteY4" fmla="*/ 709905 h 1093788"/>
                  <a:gd name="connsiteX5" fmla="*/ 709905 w 1093788"/>
                  <a:gd name="connsiteY5" fmla="*/ 546894 h 1093788"/>
                  <a:gd name="connsiteX6" fmla="*/ 725634 w 1093788"/>
                  <a:gd name="connsiteY6" fmla="*/ 531165 h 1093788"/>
                  <a:gd name="connsiteX7" fmla="*/ 741363 w 1093788"/>
                  <a:gd name="connsiteY7" fmla="*/ 546894 h 1093788"/>
                  <a:gd name="connsiteX8" fmla="*/ 546894 w 1093788"/>
                  <a:gd name="connsiteY8" fmla="*/ 741363 h 1093788"/>
                  <a:gd name="connsiteX9" fmla="*/ 352425 w 1093788"/>
                  <a:gd name="connsiteY9" fmla="*/ 546894 h 1093788"/>
                  <a:gd name="connsiteX10" fmla="*/ 546894 w 1093788"/>
                  <a:gd name="connsiteY10" fmla="*/ 352425 h 1093788"/>
                  <a:gd name="connsiteX11" fmla="*/ 546894 w 1093788"/>
                  <a:gd name="connsiteY11" fmla="*/ 0 h 1093788"/>
                  <a:gd name="connsiteX12" fmla="*/ 995976 w 1093788"/>
                  <a:gd name="connsiteY12" fmla="*/ 234179 h 1093788"/>
                  <a:gd name="connsiteX13" fmla="*/ 991692 w 1093788"/>
                  <a:gd name="connsiteY13" fmla="*/ 256312 h 1093788"/>
                  <a:gd name="connsiteX14" fmla="*/ 969559 w 1093788"/>
                  <a:gd name="connsiteY14" fmla="*/ 252028 h 1093788"/>
                  <a:gd name="connsiteX15" fmla="*/ 546894 w 1093788"/>
                  <a:gd name="connsiteY15" fmla="*/ 31414 h 1093788"/>
                  <a:gd name="connsiteX16" fmla="*/ 31414 w 1093788"/>
                  <a:gd name="connsiteY16" fmla="*/ 546894 h 1093788"/>
                  <a:gd name="connsiteX17" fmla="*/ 204907 w 1093788"/>
                  <a:gd name="connsiteY17" fmla="*/ 931719 h 1093788"/>
                  <a:gd name="connsiteX18" fmla="*/ 257026 w 1093788"/>
                  <a:gd name="connsiteY18" fmla="*/ 874602 h 1093788"/>
                  <a:gd name="connsiteX19" fmla="*/ 189913 w 1093788"/>
                  <a:gd name="connsiteY19" fmla="*/ 800350 h 1093788"/>
                  <a:gd name="connsiteX20" fmla="*/ 194197 w 1093788"/>
                  <a:gd name="connsiteY20" fmla="*/ 778217 h 1093788"/>
                  <a:gd name="connsiteX21" fmla="*/ 215616 w 1093788"/>
                  <a:gd name="connsiteY21" fmla="*/ 781787 h 1093788"/>
                  <a:gd name="connsiteX22" fmla="*/ 370546 w 1093788"/>
                  <a:gd name="connsiteY22" fmla="*/ 912442 h 1093788"/>
                  <a:gd name="connsiteX23" fmla="*/ 912442 w 1093788"/>
                  <a:gd name="connsiteY23" fmla="*/ 723242 h 1093788"/>
                  <a:gd name="connsiteX24" fmla="*/ 723243 w 1093788"/>
                  <a:gd name="connsiteY24" fmla="*/ 181346 h 1093788"/>
                  <a:gd name="connsiteX25" fmla="*/ 562601 w 1093788"/>
                  <a:gd name="connsiteY25" fmla="*/ 141364 h 1093788"/>
                  <a:gd name="connsiteX26" fmla="*/ 562601 w 1093788"/>
                  <a:gd name="connsiteY26" fmla="*/ 227753 h 1093788"/>
                  <a:gd name="connsiteX27" fmla="*/ 866035 w 1093788"/>
                  <a:gd name="connsiteY27" fmla="*/ 546894 h 1093788"/>
                  <a:gd name="connsiteX28" fmla="*/ 739664 w 1093788"/>
                  <a:gd name="connsiteY28" fmla="*/ 801778 h 1093788"/>
                  <a:gd name="connsiteX29" fmla="*/ 717531 w 1093788"/>
                  <a:gd name="connsiteY29" fmla="*/ 798208 h 1093788"/>
                  <a:gd name="connsiteX30" fmla="*/ 721101 w 1093788"/>
                  <a:gd name="connsiteY30" fmla="*/ 776790 h 1093788"/>
                  <a:gd name="connsiteX31" fmla="*/ 834620 w 1093788"/>
                  <a:gd name="connsiteY31" fmla="*/ 546894 h 1093788"/>
                  <a:gd name="connsiteX32" fmla="*/ 546894 w 1093788"/>
                  <a:gd name="connsiteY32" fmla="*/ 259168 h 1093788"/>
                  <a:gd name="connsiteX33" fmla="*/ 259168 w 1093788"/>
                  <a:gd name="connsiteY33" fmla="*/ 546894 h 1093788"/>
                  <a:gd name="connsiteX34" fmla="*/ 546894 w 1093788"/>
                  <a:gd name="connsiteY34" fmla="*/ 834620 h 1093788"/>
                  <a:gd name="connsiteX35" fmla="*/ 562601 w 1093788"/>
                  <a:gd name="connsiteY35" fmla="*/ 850328 h 1093788"/>
                  <a:gd name="connsiteX36" fmla="*/ 546894 w 1093788"/>
                  <a:gd name="connsiteY36" fmla="*/ 866035 h 1093788"/>
                  <a:gd name="connsiteX37" fmla="*/ 227753 w 1093788"/>
                  <a:gd name="connsiteY37" fmla="*/ 546894 h 1093788"/>
                  <a:gd name="connsiteX38" fmla="*/ 531187 w 1093788"/>
                  <a:gd name="connsiteY38" fmla="*/ 227753 h 1093788"/>
                  <a:gd name="connsiteX39" fmla="*/ 531187 w 1093788"/>
                  <a:gd name="connsiteY39" fmla="*/ 141364 h 1093788"/>
                  <a:gd name="connsiteX40" fmla="*/ 181346 w 1093788"/>
                  <a:gd name="connsiteY40" fmla="*/ 370546 h 1093788"/>
                  <a:gd name="connsiteX41" fmla="*/ 143506 w 1093788"/>
                  <a:gd name="connsiteY41" fmla="*/ 590446 h 1093788"/>
                  <a:gd name="connsiteX42" fmla="*/ 129227 w 1093788"/>
                  <a:gd name="connsiteY42" fmla="*/ 607581 h 1093788"/>
                  <a:gd name="connsiteX43" fmla="*/ 112092 w 1093788"/>
                  <a:gd name="connsiteY43" fmla="*/ 593302 h 1093788"/>
                  <a:gd name="connsiteX44" fmla="*/ 153501 w 1093788"/>
                  <a:gd name="connsiteY44" fmla="*/ 356267 h 1093788"/>
                  <a:gd name="connsiteX45" fmla="*/ 545466 w 1093788"/>
                  <a:gd name="connsiteY45" fmla="*/ 109950 h 1093788"/>
                  <a:gd name="connsiteX46" fmla="*/ 546894 w 1093788"/>
                  <a:gd name="connsiteY46" fmla="*/ 109236 h 1093788"/>
                  <a:gd name="connsiteX47" fmla="*/ 547608 w 1093788"/>
                  <a:gd name="connsiteY47" fmla="*/ 109950 h 1093788"/>
                  <a:gd name="connsiteX48" fmla="*/ 737522 w 1093788"/>
                  <a:gd name="connsiteY48" fmla="*/ 153501 h 1093788"/>
                  <a:gd name="connsiteX49" fmla="*/ 940287 w 1093788"/>
                  <a:gd name="connsiteY49" fmla="*/ 737522 h 1093788"/>
                  <a:gd name="connsiteX50" fmla="*/ 546180 w 1093788"/>
                  <a:gd name="connsiteY50" fmla="*/ 983838 h 1093788"/>
                  <a:gd name="connsiteX51" fmla="*/ 356267 w 1093788"/>
                  <a:gd name="connsiteY51" fmla="*/ 940287 h 1093788"/>
                  <a:gd name="connsiteX52" fmla="*/ 281300 w 1093788"/>
                  <a:gd name="connsiteY52" fmla="*/ 894593 h 1093788"/>
                  <a:gd name="connsiteX53" fmla="*/ 228467 w 1093788"/>
                  <a:gd name="connsiteY53" fmla="*/ 952424 h 1093788"/>
                  <a:gd name="connsiteX54" fmla="*/ 546894 w 1093788"/>
                  <a:gd name="connsiteY54" fmla="*/ 1062374 h 1093788"/>
                  <a:gd name="connsiteX55" fmla="*/ 1062374 w 1093788"/>
                  <a:gd name="connsiteY55" fmla="*/ 546894 h 1093788"/>
                  <a:gd name="connsiteX56" fmla="*/ 1046667 w 1093788"/>
                  <a:gd name="connsiteY56" fmla="*/ 419095 h 1093788"/>
                  <a:gd name="connsiteX57" fmla="*/ 1058090 w 1093788"/>
                  <a:gd name="connsiteY57" fmla="*/ 399818 h 1093788"/>
                  <a:gd name="connsiteX58" fmla="*/ 1076653 w 1093788"/>
                  <a:gd name="connsiteY58" fmla="*/ 411242 h 1093788"/>
                  <a:gd name="connsiteX59" fmla="*/ 1093788 w 1093788"/>
                  <a:gd name="connsiteY59" fmla="*/ 546894 h 1093788"/>
                  <a:gd name="connsiteX60" fmla="*/ 546894 w 1093788"/>
                  <a:gd name="connsiteY60" fmla="*/ 1093788 h 1093788"/>
                  <a:gd name="connsiteX61" fmla="*/ 197767 w 1093788"/>
                  <a:gd name="connsiteY61" fmla="*/ 967417 h 1093788"/>
                  <a:gd name="connsiteX62" fmla="*/ 194911 w 1093788"/>
                  <a:gd name="connsiteY62" fmla="*/ 965989 h 1093788"/>
                  <a:gd name="connsiteX63" fmla="*/ 194197 w 1093788"/>
                  <a:gd name="connsiteY63" fmla="*/ 964561 h 1093788"/>
                  <a:gd name="connsiteX64" fmla="*/ 0 w 1093788"/>
                  <a:gd name="connsiteY64" fmla="*/ 546894 h 1093788"/>
                  <a:gd name="connsiteX65" fmla="*/ 546894 w 1093788"/>
                  <a:gd name="connsiteY65" fmla="*/ 0 h 109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093788" h="1093788">
                    <a:moveTo>
                      <a:pt x="546894" y="352425"/>
                    </a:moveTo>
                    <a:cubicBezTo>
                      <a:pt x="555474" y="352425"/>
                      <a:pt x="562623" y="359575"/>
                      <a:pt x="562623" y="368154"/>
                    </a:cubicBezTo>
                    <a:cubicBezTo>
                      <a:pt x="562623" y="376734"/>
                      <a:pt x="555474" y="383883"/>
                      <a:pt x="546894" y="383883"/>
                    </a:cubicBezTo>
                    <a:cubicBezTo>
                      <a:pt x="456809" y="383883"/>
                      <a:pt x="383883" y="456809"/>
                      <a:pt x="383883" y="546894"/>
                    </a:cubicBezTo>
                    <a:cubicBezTo>
                      <a:pt x="383883" y="636979"/>
                      <a:pt x="456809" y="709905"/>
                      <a:pt x="546894" y="709905"/>
                    </a:cubicBezTo>
                    <a:cubicBezTo>
                      <a:pt x="636979" y="709905"/>
                      <a:pt x="709905" y="636979"/>
                      <a:pt x="709905" y="546894"/>
                    </a:cubicBezTo>
                    <a:cubicBezTo>
                      <a:pt x="709905" y="538315"/>
                      <a:pt x="717055" y="531165"/>
                      <a:pt x="725634" y="531165"/>
                    </a:cubicBezTo>
                    <a:cubicBezTo>
                      <a:pt x="734214" y="531165"/>
                      <a:pt x="741363" y="538315"/>
                      <a:pt x="741363" y="546894"/>
                    </a:cubicBezTo>
                    <a:cubicBezTo>
                      <a:pt x="741363" y="654138"/>
                      <a:pt x="654138" y="741363"/>
                      <a:pt x="546894" y="741363"/>
                    </a:cubicBezTo>
                    <a:cubicBezTo>
                      <a:pt x="439650" y="741363"/>
                      <a:pt x="352425" y="654138"/>
                      <a:pt x="352425" y="546894"/>
                    </a:cubicBezTo>
                    <a:cubicBezTo>
                      <a:pt x="352425" y="439650"/>
                      <a:pt x="439650" y="352425"/>
                      <a:pt x="546894" y="352425"/>
                    </a:cubicBezTo>
                    <a:close/>
                    <a:moveTo>
                      <a:pt x="546894" y="0"/>
                    </a:moveTo>
                    <a:cubicBezTo>
                      <a:pt x="725384" y="0"/>
                      <a:pt x="893165" y="87817"/>
                      <a:pt x="995976" y="234179"/>
                    </a:cubicBezTo>
                    <a:cubicBezTo>
                      <a:pt x="1000259" y="241319"/>
                      <a:pt x="998831" y="251314"/>
                      <a:pt x="991692" y="256312"/>
                    </a:cubicBezTo>
                    <a:cubicBezTo>
                      <a:pt x="984552" y="261310"/>
                      <a:pt x="974557" y="259168"/>
                      <a:pt x="969559" y="252028"/>
                    </a:cubicBezTo>
                    <a:cubicBezTo>
                      <a:pt x="873174" y="114234"/>
                      <a:pt x="715389" y="31414"/>
                      <a:pt x="546894" y="31414"/>
                    </a:cubicBezTo>
                    <a:cubicBezTo>
                      <a:pt x="262737" y="31414"/>
                      <a:pt x="31414" y="262737"/>
                      <a:pt x="31414" y="546894"/>
                    </a:cubicBezTo>
                    <a:cubicBezTo>
                      <a:pt x="31414" y="699682"/>
                      <a:pt x="98526" y="837476"/>
                      <a:pt x="204907" y="931719"/>
                    </a:cubicBezTo>
                    <a:cubicBezTo>
                      <a:pt x="204907" y="931719"/>
                      <a:pt x="204907" y="931719"/>
                      <a:pt x="257026" y="874602"/>
                    </a:cubicBezTo>
                    <a:cubicBezTo>
                      <a:pt x="232037" y="852469"/>
                      <a:pt x="209904" y="827481"/>
                      <a:pt x="189913" y="800350"/>
                    </a:cubicBezTo>
                    <a:cubicBezTo>
                      <a:pt x="184916" y="793211"/>
                      <a:pt x="187057" y="783215"/>
                      <a:pt x="194197" y="778217"/>
                    </a:cubicBezTo>
                    <a:cubicBezTo>
                      <a:pt x="201337" y="773220"/>
                      <a:pt x="210618" y="774648"/>
                      <a:pt x="215616" y="781787"/>
                    </a:cubicBezTo>
                    <a:cubicBezTo>
                      <a:pt x="254884" y="837476"/>
                      <a:pt x="308431" y="882456"/>
                      <a:pt x="370546" y="912442"/>
                    </a:cubicBezTo>
                    <a:cubicBezTo>
                      <a:pt x="571883" y="1009541"/>
                      <a:pt x="814630" y="925293"/>
                      <a:pt x="912442" y="723242"/>
                    </a:cubicBezTo>
                    <a:cubicBezTo>
                      <a:pt x="1009541" y="521906"/>
                      <a:pt x="925293" y="279159"/>
                      <a:pt x="723243" y="181346"/>
                    </a:cubicBezTo>
                    <a:cubicBezTo>
                      <a:pt x="671837" y="156357"/>
                      <a:pt x="616862" y="143506"/>
                      <a:pt x="562601" y="141364"/>
                    </a:cubicBezTo>
                    <a:cubicBezTo>
                      <a:pt x="562601" y="141364"/>
                      <a:pt x="562601" y="141364"/>
                      <a:pt x="562601" y="227753"/>
                    </a:cubicBezTo>
                    <a:cubicBezTo>
                      <a:pt x="731810" y="236321"/>
                      <a:pt x="866035" y="376258"/>
                      <a:pt x="866035" y="546894"/>
                    </a:cubicBezTo>
                    <a:cubicBezTo>
                      <a:pt x="866035" y="647563"/>
                      <a:pt x="820341" y="740378"/>
                      <a:pt x="739664" y="801778"/>
                    </a:cubicBezTo>
                    <a:cubicBezTo>
                      <a:pt x="733238" y="806776"/>
                      <a:pt x="723243" y="805348"/>
                      <a:pt x="717531" y="798208"/>
                    </a:cubicBezTo>
                    <a:cubicBezTo>
                      <a:pt x="712533" y="791783"/>
                      <a:pt x="713961" y="781787"/>
                      <a:pt x="721101" y="776790"/>
                    </a:cubicBezTo>
                    <a:cubicBezTo>
                      <a:pt x="793211" y="721101"/>
                      <a:pt x="834620" y="637567"/>
                      <a:pt x="834620" y="546894"/>
                    </a:cubicBezTo>
                    <a:cubicBezTo>
                      <a:pt x="834620" y="388395"/>
                      <a:pt x="705394" y="259168"/>
                      <a:pt x="546894" y="259168"/>
                    </a:cubicBezTo>
                    <a:cubicBezTo>
                      <a:pt x="388395" y="259168"/>
                      <a:pt x="259168" y="388395"/>
                      <a:pt x="259168" y="546894"/>
                    </a:cubicBezTo>
                    <a:cubicBezTo>
                      <a:pt x="259168" y="705393"/>
                      <a:pt x="388395" y="834620"/>
                      <a:pt x="546894" y="834620"/>
                    </a:cubicBezTo>
                    <a:cubicBezTo>
                      <a:pt x="555462" y="834620"/>
                      <a:pt x="562601" y="841760"/>
                      <a:pt x="562601" y="850328"/>
                    </a:cubicBezTo>
                    <a:cubicBezTo>
                      <a:pt x="562601" y="859609"/>
                      <a:pt x="555462" y="866035"/>
                      <a:pt x="546894" y="866035"/>
                    </a:cubicBezTo>
                    <a:cubicBezTo>
                      <a:pt x="370546" y="866035"/>
                      <a:pt x="227753" y="723242"/>
                      <a:pt x="227753" y="546894"/>
                    </a:cubicBezTo>
                    <a:cubicBezTo>
                      <a:pt x="227753" y="376258"/>
                      <a:pt x="361978" y="236321"/>
                      <a:pt x="531187" y="227753"/>
                    </a:cubicBezTo>
                    <a:cubicBezTo>
                      <a:pt x="531187" y="227753"/>
                      <a:pt x="531187" y="227753"/>
                      <a:pt x="531187" y="141364"/>
                    </a:cubicBezTo>
                    <a:cubicBezTo>
                      <a:pt x="386253" y="147076"/>
                      <a:pt x="249172" y="230609"/>
                      <a:pt x="181346" y="370546"/>
                    </a:cubicBezTo>
                    <a:cubicBezTo>
                      <a:pt x="148504" y="439086"/>
                      <a:pt x="134938" y="514766"/>
                      <a:pt x="143506" y="590446"/>
                    </a:cubicBezTo>
                    <a:cubicBezTo>
                      <a:pt x="144220" y="599013"/>
                      <a:pt x="137794" y="606153"/>
                      <a:pt x="129227" y="607581"/>
                    </a:cubicBezTo>
                    <a:cubicBezTo>
                      <a:pt x="120659" y="608295"/>
                      <a:pt x="112806" y="601869"/>
                      <a:pt x="112092" y="593302"/>
                    </a:cubicBezTo>
                    <a:cubicBezTo>
                      <a:pt x="103524" y="512624"/>
                      <a:pt x="117803" y="430519"/>
                      <a:pt x="153501" y="356267"/>
                    </a:cubicBezTo>
                    <a:cubicBezTo>
                      <a:pt x="228467" y="201337"/>
                      <a:pt x="384111" y="110664"/>
                      <a:pt x="545466" y="109950"/>
                    </a:cubicBezTo>
                    <a:cubicBezTo>
                      <a:pt x="546180" y="109950"/>
                      <a:pt x="546180" y="109236"/>
                      <a:pt x="546894" y="109236"/>
                    </a:cubicBezTo>
                    <a:cubicBezTo>
                      <a:pt x="546894" y="109236"/>
                      <a:pt x="547608" y="109950"/>
                      <a:pt x="547608" y="109950"/>
                    </a:cubicBezTo>
                    <a:cubicBezTo>
                      <a:pt x="611151" y="109950"/>
                      <a:pt x="676121" y="123515"/>
                      <a:pt x="737522" y="153501"/>
                    </a:cubicBezTo>
                    <a:cubicBezTo>
                      <a:pt x="954566" y="258454"/>
                      <a:pt x="1045239" y="520478"/>
                      <a:pt x="940287" y="737522"/>
                    </a:cubicBezTo>
                    <a:cubicBezTo>
                      <a:pt x="865321" y="893165"/>
                      <a:pt x="708963" y="983838"/>
                      <a:pt x="546180" y="983838"/>
                    </a:cubicBezTo>
                    <a:cubicBezTo>
                      <a:pt x="482638" y="983838"/>
                      <a:pt x="417667" y="970273"/>
                      <a:pt x="356267" y="940287"/>
                    </a:cubicBezTo>
                    <a:cubicBezTo>
                      <a:pt x="329850" y="927435"/>
                      <a:pt x="304861" y="912442"/>
                      <a:pt x="281300" y="894593"/>
                    </a:cubicBezTo>
                    <a:cubicBezTo>
                      <a:pt x="281300" y="894593"/>
                      <a:pt x="281300" y="894593"/>
                      <a:pt x="228467" y="952424"/>
                    </a:cubicBezTo>
                    <a:cubicBezTo>
                      <a:pt x="316284" y="1020964"/>
                      <a:pt x="426949" y="1062374"/>
                      <a:pt x="546894" y="1062374"/>
                    </a:cubicBezTo>
                    <a:cubicBezTo>
                      <a:pt x="831051" y="1062374"/>
                      <a:pt x="1062374" y="831051"/>
                      <a:pt x="1062374" y="546894"/>
                    </a:cubicBezTo>
                    <a:cubicBezTo>
                      <a:pt x="1062374" y="503343"/>
                      <a:pt x="1056662" y="460505"/>
                      <a:pt x="1046667" y="419095"/>
                    </a:cubicBezTo>
                    <a:cubicBezTo>
                      <a:pt x="1044525" y="410528"/>
                      <a:pt x="1049523" y="401960"/>
                      <a:pt x="1058090" y="399818"/>
                    </a:cubicBezTo>
                    <a:cubicBezTo>
                      <a:pt x="1065944" y="397676"/>
                      <a:pt x="1074511" y="402674"/>
                      <a:pt x="1076653" y="411242"/>
                    </a:cubicBezTo>
                    <a:cubicBezTo>
                      <a:pt x="1088077" y="455507"/>
                      <a:pt x="1093788" y="501201"/>
                      <a:pt x="1093788" y="546894"/>
                    </a:cubicBezTo>
                    <a:cubicBezTo>
                      <a:pt x="1093788" y="848186"/>
                      <a:pt x="848186" y="1093788"/>
                      <a:pt x="546894" y="1093788"/>
                    </a:cubicBezTo>
                    <a:cubicBezTo>
                      <a:pt x="414098" y="1093788"/>
                      <a:pt x="292724" y="1046667"/>
                      <a:pt x="197767" y="967417"/>
                    </a:cubicBezTo>
                    <a:cubicBezTo>
                      <a:pt x="197053" y="967417"/>
                      <a:pt x="196339" y="966703"/>
                      <a:pt x="194911" y="965989"/>
                    </a:cubicBezTo>
                    <a:cubicBezTo>
                      <a:pt x="194911" y="965275"/>
                      <a:pt x="194197" y="964561"/>
                      <a:pt x="194197" y="964561"/>
                    </a:cubicBezTo>
                    <a:cubicBezTo>
                      <a:pt x="75680" y="863893"/>
                      <a:pt x="0" y="713961"/>
                      <a:pt x="0" y="546894"/>
                    </a:cubicBezTo>
                    <a:cubicBezTo>
                      <a:pt x="0" y="245602"/>
                      <a:pt x="245602" y="0"/>
                      <a:pt x="546894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Oval 7">
                <a:extLst>
                  <a:ext uri="{FF2B5EF4-FFF2-40B4-BE49-F238E27FC236}">
                    <a16:creationId xmlns:a16="http://schemas.microsoft.com/office/drawing/2014/main" id="{D41A34F4-EFF4-496B-9C13-F87E99BCA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5038" y="3311526"/>
                <a:ext cx="160338" cy="160338"/>
              </a:xfrm>
              <a:prstGeom prst="ellipse">
                <a:avLst/>
              </a:prstGeom>
              <a:solidFill>
                <a:schemeClr val="tx2">
                  <a:lumMod val="10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7E94FE2-12B3-4B84-AE4C-12BE65C67E66}"/>
              </a:ext>
            </a:extLst>
          </p:cNvPr>
          <p:cNvSpPr/>
          <p:nvPr/>
        </p:nvSpPr>
        <p:spPr>
          <a:xfrm>
            <a:off x="1235264" y="4077313"/>
            <a:ext cx="132904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4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Manuf.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4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costs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E61094-F365-464E-8A89-C1CFD9E4DCAC}"/>
              </a:ext>
            </a:extLst>
          </p:cNvPr>
          <p:cNvSpPr txBox="1"/>
          <p:nvPr/>
        </p:nvSpPr>
        <p:spPr>
          <a:xfrm>
            <a:off x="2736116" y="1496239"/>
            <a:ext cx="5940000" cy="33728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D172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Potential market interventions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59AD5B0-7AA7-4E25-8D8E-6053398CB807}"/>
              </a:ext>
            </a:extLst>
          </p:cNvPr>
          <p:cNvCxnSpPr>
            <a:cxnSpLocks/>
          </p:cNvCxnSpPr>
          <p:nvPr/>
        </p:nvCxnSpPr>
        <p:spPr>
          <a:xfrm>
            <a:off x="2736116" y="1911431"/>
            <a:ext cx="5940000" cy="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E0B7918-E996-4F66-9459-6173B61109CE}"/>
              </a:ext>
            </a:extLst>
          </p:cNvPr>
          <p:cNvSpPr txBox="1"/>
          <p:nvPr/>
        </p:nvSpPr>
        <p:spPr>
          <a:xfrm>
            <a:off x="8887565" y="1496239"/>
            <a:ext cx="828000" cy="33728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D172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for anticipation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AD172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D172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rgbClr val="AD172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49DEAC2-02D6-4E9E-8523-1B73F194EB47}"/>
              </a:ext>
            </a:extLst>
          </p:cNvPr>
          <p:cNvSpPr txBox="1"/>
          <p:nvPr/>
        </p:nvSpPr>
        <p:spPr>
          <a:xfrm>
            <a:off x="9811383" y="1496239"/>
            <a:ext cx="828000" cy="33728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D172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Novel candidates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AD172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EC136F7-4A3B-40BC-9CEC-4D8913A45801}"/>
              </a:ext>
            </a:extLst>
          </p:cNvPr>
          <p:cNvSpPr txBox="1"/>
          <p:nvPr/>
        </p:nvSpPr>
        <p:spPr>
          <a:xfrm>
            <a:off x="10735201" y="1496239"/>
            <a:ext cx="828000" cy="33728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D172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Repurposed candidates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AD172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4D2247-00BD-4BF5-8598-9F3C4C26C59D}"/>
              </a:ext>
            </a:extLst>
          </p:cNvPr>
          <p:cNvSpPr txBox="1"/>
          <p:nvPr/>
        </p:nvSpPr>
        <p:spPr>
          <a:xfrm>
            <a:off x="9811383" y="1020459"/>
            <a:ext cx="1751817" cy="33728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Relevant for: 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7EAC9E3-A948-41FF-80BC-012A0550AFB3}"/>
              </a:ext>
            </a:extLst>
          </p:cNvPr>
          <p:cNvCxnSpPr>
            <a:cxnSpLocks/>
          </p:cNvCxnSpPr>
          <p:nvPr/>
        </p:nvCxnSpPr>
        <p:spPr>
          <a:xfrm>
            <a:off x="8887565" y="1911431"/>
            <a:ext cx="828000" cy="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D8C4A7B-6921-463E-91E6-6D1D0F4DE230}"/>
              </a:ext>
            </a:extLst>
          </p:cNvPr>
          <p:cNvCxnSpPr>
            <a:cxnSpLocks/>
          </p:cNvCxnSpPr>
          <p:nvPr/>
        </p:nvCxnSpPr>
        <p:spPr>
          <a:xfrm>
            <a:off x="9811383" y="1911431"/>
            <a:ext cx="828000" cy="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15AD153-30EF-48E0-8135-4270F1508590}"/>
              </a:ext>
            </a:extLst>
          </p:cNvPr>
          <p:cNvCxnSpPr>
            <a:cxnSpLocks/>
          </p:cNvCxnSpPr>
          <p:nvPr/>
        </p:nvCxnSpPr>
        <p:spPr>
          <a:xfrm>
            <a:off x="10735201" y="1911431"/>
            <a:ext cx="828000" cy="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FF0CCC7-CE56-4C80-8A35-8FBA67993458}"/>
              </a:ext>
            </a:extLst>
          </p:cNvPr>
          <p:cNvCxnSpPr>
            <a:cxnSpLocks/>
          </p:cNvCxnSpPr>
          <p:nvPr/>
        </p:nvCxnSpPr>
        <p:spPr>
          <a:xfrm>
            <a:off x="9811383" y="1357748"/>
            <a:ext cx="1751817" cy="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010CB37-1CA0-4BB7-B2CA-FB47246EDCBB}"/>
              </a:ext>
            </a:extLst>
          </p:cNvPr>
          <p:cNvCxnSpPr/>
          <p:nvPr/>
        </p:nvCxnSpPr>
        <p:spPr>
          <a:xfrm>
            <a:off x="562708" y="3340962"/>
            <a:ext cx="11068539" cy="0"/>
          </a:xfrm>
          <a:prstGeom prst="line">
            <a:avLst/>
          </a:prstGeom>
          <a:ln w="9525" cap="rnd">
            <a:solidFill>
              <a:srgbClr val="9A9A9A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C353870-72CA-4578-9D7A-D2ED7376A7DE}"/>
              </a:ext>
            </a:extLst>
          </p:cNvPr>
          <p:cNvCxnSpPr/>
          <p:nvPr/>
        </p:nvCxnSpPr>
        <p:spPr>
          <a:xfrm>
            <a:off x="562708" y="4022222"/>
            <a:ext cx="11068539" cy="0"/>
          </a:xfrm>
          <a:prstGeom prst="line">
            <a:avLst/>
          </a:prstGeom>
          <a:ln w="9525" cap="rnd">
            <a:solidFill>
              <a:srgbClr val="9A9A9A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766C7B0-B3C2-46AE-B3B7-18A9078BE3D3}"/>
              </a:ext>
            </a:extLst>
          </p:cNvPr>
          <p:cNvCxnSpPr/>
          <p:nvPr/>
        </p:nvCxnSpPr>
        <p:spPr>
          <a:xfrm>
            <a:off x="562708" y="4717180"/>
            <a:ext cx="11068539" cy="0"/>
          </a:xfrm>
          <a:prstGeom prst="line">
            <a:avLst/>
          </a:prstGeom>
          <a:ln w="9525" cap="rnd">
            <a:solidFill>
              <a:srgbClr val="9A9A9A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68334F2-4F85-43C5-A59A-60416A17D5BB}"/>
              </a:ext>
            </a:extLst>
          </p:cNvPr>
          <p:cNvCxnSpPr/>
          <p:nvPr/>
        </p:nvCxnSpPr>
        <p:spPr>
          <a:xfrm>
            <a:off x="562708" y="5412138"/>
            <a:ext cx="11068539" cy="0"/>
          </a:xfrm>
          <a:prstGeom prst="line">
            <a:avLst/>
          </a:prstGeom>
          <a:ln w="9525" cap="rnd">
            <a:solidFill>
              <a:srgbClr val="9A9A9A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86938B2-32C9-4D42-A8FD-A8BCCB996673}"/>
              </a:ext>
            </a:extLst>
          </p:cNvPr>
          <p:cNvCxnSpPr>
            <a:cxnSpLocks/>
          </p:cNvCxnSpPr>
          <p:nvPr/>
        </p:nvCxnSpPr>
        <p:spPr>
          <a:xfrm>
            <a:off x="562708" y="2623555"/>
            <a:ext cx="11068539" cy="0"/>
          </a:xfrm>
          <a:prstGeom prst="line">
            <a:avLst/>
          </a:prstGeom>
          <a:ln w="9525" cap="rnd">
            <a:solidFill>
              <a:srgbClr val="9A9A9A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3AD92BF8-09B3-468D-9F5A-AFE5F8F89091}"/>
              </a:ext>
            </a:extLst>
          </p:cNvPr>
          <p:cNvSpPr/>
          <p:nvPr/>
        </p:nvSpPr>
        <p:spPr>
          <a:xfrm>
            <a:off x="2736116" y="1957199"/>
            <a:ext cx="59400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AD172B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Identify and license other suppliers on a voluntary (e.g.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MPP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 basis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610DE97-9AB6-45DE-AF04-904D959FF9CD}"/>
              </a:ext>
            </a:extLst>
          </p:cNvPr>
          <p:cNvSpPr/>
          <p:nvPr/>
        </p:nvSpPr>
        <p:spPr>
          <a:xfrm>
            <a:off x="2736116" y="2304678"/>
            <a:ext cx="59400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AD172B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Negotiate agreement with patent holder to waive exclusivity right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1B7B91E-E3E7-4147-AA25-D59A8236A562}"/>
              </a:ext>
            </a:extLst>
          </p:cNvPr>
          <p:cNvSpPr/>
          <p:nvPr/>
        </p:nvSpPr>
        <p:spPr>
          <a:xfrm>
            <a:off x="2736116" y="2652157"/>
            <a:ext cx="59400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AD172B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Provide support to developer to fill critical data needs for reg. approvals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16475CA-28E4-478D-8219-B67723C12650}"/>
              </a:ext>
            </a:extLst>
          </p:cNvPr>
          <p:cNvSpPr/>
          <p:nvPr/>
        </p:nvSpPr>
        <p:spPr>
          <a:xfrm>
            <a:off x="2736116" y="2999636"/>
            <a:ext cx="59400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AD172B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Provide support to navigate into expedited global reg. process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96F04BB-F888-426B-B9E3-8870DA258086}"/>
              </a:ext>
            </a:extLst>
          </p:cNvPr>
          <p:cNvSpPr/>
          <p:nvPr/>
        </p:nvSpPr>
        <p:spPr>
          <a:xfrm>
            <a:off x="2736116" y="3347115"/>
            <a:ext cx="59400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AD172B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Implement tech transfer agreements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03FF2C0-5917-4308-A62E-D9B7D4B034C1}"/>
              </a:ext>
            </a:extLst>
          </p:cNvPr>
          <p:cNvSpPr/>
          <p:nvPr/>
        </p:nvSpPr>
        <p:spPr>
          <a:xfrm>
            <a:off x="2736116" y="3694594"/>
            <a:ext cx="59400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AD172B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Identify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operational levers to optimize and simplify manufacturing process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E669DB2-36AD-4B08-AB93-E722499BCEDD}"/>
              </a:ext>
            </a:extLst>
          </p:cNvPr>
          <p:cNvCxnSpPr>
            <a:cxnSpLocks/>
          </p:cNvCxnSpPr>
          <p:nvPr/>
        </p:nvCxnSpPr>
        <p:spPr>
          <a:xfrm>
            <a:off x="2736116" y="2284827"/>
            <a:ext cx="8895131" cy="0"/>
          </a:xfrm>
          <a:prstGeom prst="line">
            <a:avLst/>
          </a:prstGeom>
          <a:ln w="9525" cap="rnd">
            <a:solidFill>
              <a:srgbClr val="9A9A9A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E3F9447-5CFA-4D5C-A8ED-76CB5FBD8250}"/>
              </a:ext>
            </a:extLst>
          </p:cNvPr>
          <p:cNvCxnSpPr>
            <a:cxnSpLocks/>
          </p:cNvCxnSpPr>
          <p:nvPr/>
        </p:nvCxnSpPr>
        <p:spPr>
          <a:xfrm flipV="1">
            <a:off x="2736116" y="2976046"/>
            <a:ext cx="8895131" cy="2"/>
          </a:xfrm>
          <a:prstGeom prst="line">
            <a:avLst/>
          </a:prstGeom>
          <a:ln w="9525" cap="rnd">
            <a:solidFill>
              <a:srgbClr val="9A9A9A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DD2AD2C-1948-4BD9-B15C-3094181CC689}"/>
              </a:ext>
            </a:extLst>
          </p:cNvPr>
          <p:cNvCxnSpPr>
            <a:cxnSpLocks/>
          </p:cNvCxnSpPr>
          <p:nvPr/>
        </p:nvCxnSpPr>
        <p:spPr>
          <a:xfrm flipV="1">
            <a:off x="2736116" y="3674742"/>
            <a:ext cx="8895131" cy="2"/>
          </a:xfrm>
          <a:prstGeom prst="line">
            <a:avLst/>
          </a:prstGeom>
          <a:ln w="9525" cap="rnd">
            <a:solidFill>
              <a:srgbClr val="9A9A9A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AE187C6-4E21-45D7-8E41-6B76CCB03B9E}"/>
              </a:ext>
            </a:extLst>
          </p:cNvPr>
          <p:cNvCxnSpPr>
            <a:cxnSpLocks/>
          </p:cNvCxnSpPr>
          <p:nvPr/>
        </p:nvCxnSpPr>
        <p:spPr>
          <a:xfrm flipV="1">
            <a:off x="2736116" y="4369700"/>
            <a:ext cx="8895131" cy="2"/>
          </a:xfrm>
          <a:prstGeom prst="line">
            <a:avLst/>
          </a:prstGeom>
          <a:ln w="9525" cap="rnd">
            <a:solidFill>
              <a:srgbClr val="9A9A9A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BBB7D76-AFAA-44D8-AD98-DABB2AAE8361}"/>
              </a:ext>
            </a:extLst>
          </p:cNvPr>
          <p:cNvCxnSpPr>
            <a:cxnSpLocks/>
          </p:cNvCxnSpPr>
          <p:nvPr/>
        </p:nvCxnSpPr>
        <p:spPr>
          <a:xfrm flipV="1">
            <a:off x="2736116" y="5064658"/>
            <a:ext cx="8895131" cy="2"/>
          </a:xfrm>
          <a:prstGeom prst="line">
            <a:avLst/>
          </a:prstGeom>
          <a:ln w="9525" cap="rnd">
            <a:solidFill>
              <a:srgbClr val="9A9A9A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11987A8-E375-415D-9E1B-2116D1464467}"/>
              </a:ext>
            </a:extLst>
          </p:cNvPr>
          <p:cNvCxnSpPr>
            <a:cxnSpLocks/>
          </p:cNvCxnSpPr>
          <p:nvPr/>
        </p:nvCxnSpPr>
        <p:spPr>
          <a:xfrm flipV="1">
            <a:off x="2736116" y="5759618"/>
            <a:ext cx="8895131" cy="2"/>
          </a:xfrm>
          <a:prstGeom prst="line">
            <a:avLst/>
          </a:prstGeom>
          <a:ln w="9525" cap="rnd">
            <a:solidFill>
              <a:srgbClr val="9A9A9A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928914CE-5D64-4430-8D9C-4CE55B83F67B}"/>
              </a:ext>
            </a:extLst>
          </p:cNvPr>
          <p:cNvSpPr/>
          <p:nvPr/>
        </p:nvSpPr>
        <p:spPr>
          <a:xfrm>
            <a:off x="2736115" y="4042073"/>
            <a:ext cx="621987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AD172B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Secure supply for raw materials through pooled procurement / tenders / etc.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0040BA4-AEE5-4B85-A0C6-9B9E0A170F69}"/>
              </a:ext>
            </a:extLst>
          </p:cNvPr>
          <p:cNvSpPr/>
          <p:nvPr/>
        </p:nvSpPr>
        <p:spPr>
          <a:xfrm>
            <a:off x="2736115" y="4389552"/>
            <a:ext cx="621987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AD172B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Incentivize supplier base expansion to generate increased competition / scale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F9BECA4-750B-4D41-A15E-16EACA85D3B2}"/>
              </a:ext>
            </a:extLst>
          </p:cNvPr>
          <p:cNvSpPr/>
          <p:nvPr/>
        </p:nvSpPr>
        <p:spPr>
          <a:xfrm>
            <a:off x="2736115" y="4737031"/>
            <a:ext cx="621987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AD172B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Set up advanced purchase / market commitment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DE664C3-5B49-4658-BEED-5FF26C63EEDA}"/>
              </a:ext>
            </a:extLst>
          </p:cNvPr>
          <p:cNvSpPr/>
          <p:nvPr/>
        </p:nvSpPr>
        <p:spPr>
          <a:xfrm>
            <a:off x="2736115" y="5084510"/>
            <a:ext cx="621987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AD172B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Fund additional manufacturing capacity investments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A63394D-2E2E-4D07-AF3A-D81AD027C59A}"/>
              </a:ext>
            </a:extLst>
          </p:cNvPr>
          <p:cNvSpPr/>
          <p:nvPr/>
        </p:nvSpPr>
        <p:spPr>
          <a:xfrm>
            <a:off x="2736115" y="5431989"/>
            <a:ext cx="621987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AD172B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Expansion of capacity for COVID-19 indication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8C5CC80-B267-4D7A-B048-5DD9A21616CA}"/>
              </a:ext>
            </a:extLst>
          </p:cNvPr>
          <p:cNvSpPr/>
          <p:nvPr/>
        </p:nvSpPr>
        <p:spPr>
          <a:xfrm>
            <a:off x="2736115" y="5779472"/>
            <a:ext cx="621987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AD172B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Fund R&amp;D investment for substitutes to other indications 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1AC08A2-BBAF-45D6-8725-ADED23389348}"/>
              </a:ext>
            </a:extLst>
          </p:cNvPr>
          <p:cNvGrpSpPr>
            <a:grpSpLocks noChangeAspect="1"/>
          </p:cNvGrpSpPr>
          <p:nvPr/>
        </p:nvGrpSpPr>
        <p:grpSpPr>
          <a:xfrm>
            <a:off x="9811383" y="1974515"/>
            <a:ext cx="269875" cy="269875"/>
            <a:chOff x="982662" y="3868738"/>
            <a:chExt cx="269875" cy="269875"/>
          </a:xfrm>
        </p:grpSpPr>
        <p:sp>
          <p:nvSpPr>
            <p:cNvPr id="129" name="Oval 16">
              <a:extLst>
                <a:ext uri="{FF2B5EF4-FFF2-40B4-BE49-F238E27FC236}">
                  <a16:creationId xmlns:a16="http://schemas.microsoft.com/office/drawing/2014/main" id="{82EA20C4-DECF-4E52-99E6-B492E8A96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7">
              <a:extLst>
                <a:ext uri="{FF2B5EF4-FFF2-40B4-BE49-F238E27FC236}">
                  <a16:creationId xmlns:a16="http://schemas.microsoft.com/office/drawing/2014/main" id="{D2624E78-C5F1-4B07-B0DF-01F851893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430E2919-1F56-4578-B831-011F94B274B2}"/>
              </a:ext>
            </a:extLst>
          </p:cNvPr>
          <p:cNvGrpSpPr>
            <a:grpSpLocks noChangeAspect="1"/>
          </p:cNvGrpSpPr>
          <p:nvPr/>
        </p:nvGrpSpPr>
        <p:grpSpPr>
          <a:xfrm>
            <a:off x="10735201" y="1974515"/>
            <a:ext cx="269875" cy="269875"/>
            <a:chOff x="982662" y="3868738"/>
            <a:chExt cx="269875" cy="269875"/>
          </a:xfrm>
        </p:grpSpPr>
        <p:sp>
          <p:nvSpPr>
            <p:cNvPr id="217" name="Oval 16">
              <a:extLst>
                <a:ext uri="{FF2B5EF4-FFF2-40B4-BE49-F238E27FC236}">
                  <a16:creationId xmlns:a16="http://schemas.microsoft.com/office/drawing/2014/main" id="{E296F239-C5F9-45BB-8CC3-73963EE1B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17">
              <a:extLst>
                <a:ext uri="{FF2B5EF4-FFF2-40B4-BE49-F238E27FC236}">
                  <a16:creationId xmlns:a16="http://schemas.microsoft.com/office/drawing/2014/main" id="{3553FC48-63F4-4E3D-81D2-CC985F39D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A58C0AA-2AE1-4B72-9139-841DEC8D6601}"/>
              </a:ext>
            </a:extLst>
          </p:cNvPr>
          <p:cNvGrpSpPr>
            <a:grpSpLocks noChangeAspect="1"/>
          </p:cNvGrpSpPr>
          <p:nvPr/>
        </p:nvGrpSpPr>
        <p:grpSpPr>
          <a:xfrm>
            <a:off x="9811383" y="2326039"/>
            <a:ext cx="269875" cy="269875"/>
            <a:chOff x="982662" y="3868738"/>
            <a:chExt cx="269875" cy="269875"/>
          </a:xfrm>
        </p:grpSpPr>
        <p:sp>
          <p:nvSpPr>
            <p:cNvPr id="135" name="Oval 16">
              <a:extLst>
                <a:ext uri="{FF2B5EF4-FFF2-40B4-BE49-F238E27FC236}">
                  <a16:creationId xmlns:a16="http://schemas.microsoft.com/office/drawing/2014/main" id="{DE344B00-C88D-47A7-8EDF-2D55192CB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17">
              <a:extLst>
                <a:ext uri="{FF2B5EF4-FFF2-40B4-BE49-F238E27FC236}">
                  <a16:creationId xmlns:a16="http://schemas.microsoft.com/office/drawing/2014/main" id="{91CAB822-2619-4C97-B2BF-C46ED3E5F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9EE9EA4D-68BF-4408-AD57-8DEB5A71D12A}"/>
              </a:ext>
            </a:extLst>
          </p:cNvPr>
          <p:cNvGrpSpPr>
            <a:grpSpLocks noChangeAspect="1"/>
          </p:cNvGrpSpPr>
          <p:nvPr/>
        </p:nvGrpSpPr>
        <p:grpSpPr>
          <a:xfrm>
            <a:off x="10735201" y="2326039"/>
            <a:ext cx="269875" cy="269875"/>
            <a:chOff x="982662" y="3868738"/>
            <a:chExt cx="269875" cy="269875"/>
          </a:xfrm>
        </p:grpSpPr>
        <p:sp>
          <p:nvSpPr>
            <p:cNvPr id="220" name="Oval 16">
              <a:extLst>
                <a:ext uri="{FF2B5EF4-FFF2-40B4-BE49-F238E27FC236}">
                  <a16:creationId xmlns:a16="http://schemas.microsoft.com/office/drawing/2014/main" id="{A4940D6D-361C-4997-8DAB-E681FE2D4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17">
              <a:extLst>
                <a:ext uri="{FF2B5EF4-FFF2-40B4-BE49-F238E27FC236}">
                  <a16:creationId xmlns:a16="http://schemas.microsoft.com/office/drawing/2014/main" id="{C8CCB596-3F2E-4D05-A46D-ED0203A1C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1986AED-3328-475C-A39D-3FAA16C80888}"/>
              </a:ext>
            </a:extLst>
          </p:cNvPr>
          <p:cNvGrpSpPr>
            <a:grpSpLocks noChangeAspect="1"/>
          </p:cNvGrpSpPr>
          <p:nvPr/>
        </p:nvGrpSpPr>
        <p:grpSpPr>
          <a:xfrm>
            <a:off x="9811383" y="2683983"/>
            <a:ext cx="269875" cy="269875"/>
            <a:chOff x="982662" y="3868738"/>
            <a:chExt cx="269875" cy="269875"/>
          </a:xfrm>
        </p:grpSpPr>
        <p:sp>
          <p:nvSpPr>
            <p:cNvPr id="141" name="Oval 16">
              <a:extLst>
                <a:ext uri="{FF2B5EF4-FFF2-40B4-BE49-F238E27FC236}">
                  <a16:creationId xmlns:a16="http://schemas.microsoft.com/office/drawing/2014/main" id="{35E2C9B1-C2BF-4F1E-9C9D-B6A20F0F2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25D701CC-AB26-42C5-BFE9-5E8A5792E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12E26FD-A711-4422-A77C-8EB3C488F24D}"/>
              </a:ext>
            </a:extLst>
          </p:cNvPr>
          <p:cNvGrpSpPr>
            <a:grpSpLocks noChangeAspect="1"/>
          </p:cNvGrpSpPr>
          <p:nvPr/>
        </p:nvGrpSpPr>
        <p:grpSpPr>
          <a:xfrm>
            <a:off x="9811383" y="3017926"/>
            <a:ext cx="269875" cy="269875"/>
            <a:chOff x="982662" y="3868738"/>
            <a:chExt cx="269875" cy="269875"/>
          </a:xfrm>
        </p:grpSpPr>
        <p:sp>
          <p:nvSpPr>
            <p:cNvPr id="147" name="Oval 16">
              <a:extLst>
                <a:ext uri="{FF2B5EF4-FFF2-40B4-BE49-F238E27FC236}">
                  <a16:creationId xmlns:a16="http://schemas.microsoft.com/office/drawing/2014/main" id="{B01285E8-09A3-48D5-A433-0D4F5180D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17">
              <a:extLst>
                <a:ext uri="{FF2B5EF4-FFF2-40B4-BE49-F238E27FC236}">
                  <a16:creationId xmlns:a16="http://schemas.microsoft.com/office/drawing/2014/main" id="{2C8E59B0-D154-4EF0-8C01-6DFC08E58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AF072E71-40DA-46AF-8997-B2B8B90FF797}"/>
              </a:ext>
            </a:extLst>
          </p:cNvPr>
          <p:cNvGrpSpPr>
            <a:grpSpLocks noChangeAspect="1"/>
          </p:cNvGrpSpPr>
          <p:nvPr/>
        </p:nvGrpSpPr>
        <p:grpSpPr>
          <a:xfrm>
            <a:off x="10735201" y="3017926"/>
            <a:ext cx="269875" cy="269875"/>
            <a:chOff x="982662" y="3868738"/>
            <a:chExt cx="269875" cy="269875"/>
          </a:xfrm>
        </p:grpSpPr>
        <p:sp>
          <p:nvSpPr>
            <p:cNvPr id="232" name="Oval 16">
              <a:extLst>
                <a:ext uri="{FF2B5EF4-FFF2-40B4-BE49-F238E27FC236}">
                  <a16:creationId xmlns:a16="http://schemas.microsoft.com/office/drawing/2014/main" id="{C42D8AA3-3FA4-4381-8905-FD09AA00A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17">
              <a:extLst>
                <a:ext uri="{FF2B5EF4-FFF2-40B4-BE49-F238E27FC236}">
                  <a16:creationId xmlns:a16="http://schemas.microsoft.com/office/drawing/2014/main" id="{366CCA29-2FED-42F4-8B7C-8D490F284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D02F18A-E4BB-4888-AA3C-7949663F3DA4}"/>
              </a:ext>
            </a:extLst>
          </p:cNvPr>
          <p:cNvGrpSpPr>
            <a:grpSpLocks noChangeAspect="1"/>
          </p:cNvGrpSpPr>
          <p:nvPr/>
        </p:nvGrpSpPr>
        <p:grpSpPr>
          <a:xfrm>
            <a:off x="9811383" y="3362237"/>
            <a:ext cx="269875" cy="269875"/>
            <a:chOff x="982662" y="3868738"/>
            <a:chExt cx="269875" cy="269875"/>
          </a:xfrm>
        </p:grpSpPr>
        <p:sp>
          <p:nvSpPr>
            <p:cNvPr id="153" name="Oval 16">
              <a:extLst>
                <a:ext uri="{FF2B5EF4-FFF2-40B4-BE49-F238E27FC236}">
                  <a16:creationId xmlns:a16="http://schemas.microsoft.com/office/drawing/2014/main" id="{E9475567-0691-4CA4-BE11-767B44E5A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17">
              <a:extLst>
                <a:ext uri="{FF2B5EF4-FFF2-40B4-BE49-F238E27FC236}">
                  <a16:creationId xmlns:a16="http://schemas.microsoft.com/office/drawing/2014/main" id="{D58C8E7C-DEB9-4A6F-84E8-D997CD7C6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83EBE71-3476-4D98-93CA-C9390C12F083}"/>
              </a:ext>
            </a:extLst>
          </p:cNvPr>
          <p:cNvGrpSpPr>
            <a:grpSpLocks noChangeAspect="1"/>
          </p:cNvGrpSpPr>
          <p:nvPr/>
        </p:nvGrpSpPr>
        <p:grpSpPr>
          <a:xfrm>
            <a:off x="9811383" y="3712883"/>
            <a:ext cx="269875" cy="269875"/>
            <a:chOff x="982662" y="3868738"/>
            <a:chExt cx="269875" cy="269875"/>
          </a:xfrm>
        </p:grpSpPr>
        <p:sp>
          <p:nvSpPr>
            <p:cNvPr id="159" name="Oval 16">
              <a:extLst>
                <a:ext uri="{FF2B5EF4-FFF2-40B4-BE49-F238E27FC236}">
                  <a16:creationId xmlns:a16="http://schemas.microsoft.com/office/drawing/2014/main" id="{BE32424B-3477-49A1-BB9F-89EBEF1A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84479D1-6E0F-4238-80D8-F41D5013E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FBF113A-351E-4B25-A003-2CABB7DAAE8A}"/>
              </a:ext>
            </a:extLst>
          </p:cNvPr>
          <p:cNvGrpSpPr>
            <a:grpSpLocks noChangeAspect="1"/>
          </p:cNvGrpSpPr>
          <p:nvPr/>
        </p:nvGrpSpPr>
        <p:grpSpPr>
          <a:xfrm>
            <a:off x="10735201" y="3712883"/>
            <a:ext cx="269875" cy="269875"/>
            <a:chOff x="982662" y="3868738"/>
            <a:chExt cx="269875" cy="269875"/>
          </a:xfrm>
        </p:grpSpPr>
        <p:sp>
          <p:nvSpPr>
            <p:cNvPr id="162" name="Oval 16">
              <a:extLst>
                <a:ext uri="{FF2B5EF4-FFF2-40B4-BE49-F238E27FC236}">
                  <a16:creationId xmlns:a16="http://schemas.microsoft.com/office/drawing/2014/main" id="{D8FE3F5B-012D-410A-819C-33F3A1560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7">
              <a:extLst>
                <a:ext uri="{FF2B5EF4-FFF2-40B4-BE49-F238E27FC236}">
                  <a16:creationId xmlns:a16="http://schemas.microsoft.com/office/drawing/2014/main" id="{D85E7010-AAE7-4EB6-A887-16106D63F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318F192-CBD6-473D-A660-C0A7736CE907}"/>
              </a:ext>
            </a:extLst>
          </p:cNvPr>
          <p:cNvGrpSpPr>
            <a:grpSpLocks noChangeAspect="1"/>
          </p:cNvGrpSpPr>
          <p:nvPr/>
        </p:nvGrpSpPr>
        <p:grpSpPr>
          <a:xfrm>
            <a:off x="9811383" y="4072279"/>
            <a:ext cx="269875" cy="269875"/>
            <a:chOff x="982662" y="3868738"/>
            <a:chExt cx="269875" cy="269875"/>
          </a:xfrm>
        </p:grpSpPr>
        <p:sp>
          <p:nvSpPr>
            <p:cNvPr id="165" name="Oval 16">
              <a:extLst>
                <a:ext uri="{FF2B5EF4-FFF2-40B4-BE49-F238E27FC236}">
                  <a16:creationId xmlns:a16="http://schemas.microsoft.com/office/drawing/2014/main" id="{C6A55E48-F637-4F72-8929-6123105A7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17">
              <a:extLst>
                <a:ext uri="{FF2B5EF4-FFF2-40B4-BE49-F238E27FC236}">
                  <a16:creationId xmlns:a16="http://schemas.microsoft.com/office/drawing/2014/main" id="{933A1891-3280-4C83-9F9D-F2C698534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83494A8-8AD6-4672-BB9B-F6915C07D88D}"/>
              </a:ext>
            </a:extLst>
          </p:cNvPr>
          <p:cNvGrpSpPr>
            <a:grpSpLocks noChangeAspect="1"/>
          </p:cNvGrpSpPr>
          <p:nvPr/>
        </p:nvGrpSpPr>
        <p:grpSpPr>
          <a:xfrm>
            <a:off x="10735201" y="4072279"/>
            <a:ext cx="269875" cy="269875"/>
            <a:chOff x="982662" y="3868738"/>
            <a:chExt cx="269875" cy="269875"/>
          </a:xfrm>
        </p:grpSpPr>
        <p:sp>
          <p:nvSpPr>
            <p:cNvPr id="168" name="Oval 16">
              <a:extLst>
                <a:ext uri="{FF2B5EF4-FFF2-40B4-BE49-F238E27FC236}">
                  <a16:creationId xmlns:a16="http://schemas.microsoft.com/office/drawing/2014/main" id="{2BFF7FD8-AEB6-46AE-80E4-5F2B6AA52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17">
              <a:extLst>
                <a:ext uri="{FF2B5EF4-FFF2-40B4-BE49-F238E27FC236}">
                  <a16:creationId xmlns:a16="http://schemas.microsoft.com/office/drawing/2014/main" id="{7CB7C9C2-F722-4A20-99BE-753E30D12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E098D9A-44A5-49D4-9BBB-488C9FE42AAF}"/>
              </a:ext>
            </a:extLst>
          </p:cNvPr>
          <p:cNvGrpSpPr>
            <a:grpSpLocks noChangeAspect="1"/>
          </p:cNvGrpSpPr>
          <p:nvPr/>
        </p:nvGrpSpPr>
        <p:grpSpPr>
          <a:xfrm>
            <a:off x="9811383" y="4405713"/>
            <a:ext cx="269875" cy="269875"/>
            <a:chOff x="982662" y="3868738"/>
            <a:chExt cx="269875" cy="269875"/>
          </a:xfrm>
        </p:grpSpPr>
        <p:sp>
          <p:nvSpPr>
            <p:cNvPr id="171" name="Oval 16">
              <a:extLst>
                <a:ext uri="{FF2B5EF4-FFF2-40B4-BE49-F238E27FC236}">
                  <a16:creationId xmlns:a16="http://schemas.microsoft.com/office/drawing/2014/main" id="{48CA7B33-E042-45E4-A1B6-FD613BBAE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17">
              <a:extLst>
                <a:ext uri="{FF2B5EF4-FFF2-40B4-BE49-F238E27FC236}">
                  <a16:creationId xmlns:a16="http://schemas.microsoft.com/office/drawing/2014/main" id="{F99340A5-BA02-42CA-861E-251EF6B7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19AB750-B6D6-40A1-8DAE-5176E188D9CF}"/>
              </a:ext>
            </a:extLst>
          </p:cNvPr>
          <p:cNvGrpSpPr>
            <a:grpSpLocks noChangeAspect="1"/>
          </p:cNvGrpSpPr>
          <p:nvPr/>
        </p:nvGrpSpPr>
        <p:grpSpPr>
          <a:xfrm>
            <a:off x="10735201" y="4405713"/>
            <a:ext cx="269875" cy="269875"/>
            <a:chOff x="982662" y="3868738"/>
            <a:chExt cx="269875" cy="269875"/>
          </a:xfrm>
        </p:grpSpPr>
        <p:sp>
          <p:nvSpPr>
            <p:cNvPr id="174" name="Oval 16">
              <a:extLst>
                <a:ext uri="{FF2B5EF4-FFF2-40B4-BE49-F238E27FC236}">
                  <a16:creationId xmlns:a16="http://schemas.microsoft.com/office/drawing/2014/main" id="{51D79C6A-7A47-4E8F-83BE-A19CE1353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17">
              <a:extLst>
                <a:ext uri="{FF2B5EF4-FFF2-40B4-BE49-F238E27FC236}">
                  <a16:creationId xmlns:a16="http://schemas.microsoft.com/office/drawing/2014/main" id="{606DA6C8-067F-44C7-83A1-ECAC8DE7A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A9FF396-B63E-4153-814B-1FA47F1BF92F}"/>
              </a:ext>
            </a:extLst>
          </p:cNvPr>
          <p:cNvGrpSpPr>
            <a:grpSpLocks noChangeAspect="1"/>
          </p:cNvGrpSpPr>
          <p:nvPr/>
        </p:nvGrpSpPr>
        <p:grpSpPr>
          <a:xfrm>
            <a:off x="9811383" y="4755981"/>
            <a:ext cx="269875" cy="269875"/>
            <a:chOff x="982662" y="3868738"/>
            <a:chExt cx="269875" cy="269875"/>
          </a:xfrm>
        </p:grpSpPr>
        <p:sp>
          <p:nvSpPr>
            <p:cNvPr id="177" name="Oval 16">
              <a:extLst>
                <a:ext uri="{FF2B5EF4-FFF2-40B4-BE49-F238E27FC236}">
                  <a16:creationId xmlns:a16="http://schemas.microsoft.com/office/drawing/2014/main" id="{BAADDE71-BC66-4B2F-9793-BBD192A2F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17">
              <a:extLst>
                <a:ext uri="{FF2B5EF4-FFF2-40B4-BE49-F238E27FC236}">
                  <a16:creationId xmlns:a16="http://schemas.microsoft.com/office/drawing/2014/main" id="{0D87495D-C895-4360-BC58-271C9CD05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D370FB12-38AB-4477-B7D3-14D0DE6BF503}"/>
              </a:ext>
            </a:extLst>
          </p:cNvPr>
          <p:cNvGrpSpPr>
            <a:grpSpLocks noChangeAspect="1"/>
          </p:cNvGrpSpPr>
          <p:nvPr/>
        </p:nvGrpSpPr>
        <p:grpSpPr>
          <a:xfrm>
            <a:off x="10735201" y="4755981"/>
            <a:ext cx="269875" cy="269875"/>
            <a:chOff x="982662" y="3868738"/>
            <a:chExt cx="269875" cy="269875"/>
          </a:xfrm>
        </p:grpSpPr>
        <p:sp>
          <p:nvSpPr>
            <p:cNvPr id="180" name="Oval 16">
              <a:extLst>
                <a:ext uri="{FF2B5EF4-FFF2-40B4-BE49-F238E27FC236}">
                  <a16:creationId xmlns:a16="http://schemas.microsoft.com/office/drawing/2014/main" id="{33EFFF9B-B9BC-4F74-904B-E3AA94464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17">
              <a:extLst>
                <a:ext uri="{FF2B5EF4-FFF2-40B4-BE49-F238E27FC236}">
                  <a16:creationId xmlns:a16="http://schemas.microsoft.com/office/drawing/2014/main" id="{89527FDB-6A82-4B9B-81C3-1CB9EB6C0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638E0418-EE9D-426B-AB4E-FE200C1B2861}"/>
              </a:ext>
            </a:extLst>
          </p:cNvPr>
          <p:cNvGrpSpPr>
            <a:grpSpLocks noChangeAspect="1"/>
          </p:cNvGrpSpPr>
          <p:nvPr/>
        </p:nvGrpSpPr>
        <p:grpSpPr>
          <a:xfrm>
            <a:off x="9811383" y="5103461"/>
            <a:ext cx="269875" cy="269875"/>
            <a:chOff x="982662" y="3868738"/>
            <a:chExt cx="269875" cy="269875"/>
          </a:xfrm>
        </p:grpSpPr>
        <p:sp>
          <p:nvSpPr>
            <p:cNvPr id="183" name="Oval 16">
              <a:extLst>
                <a:ext uri="{FF2B5EF4-FFF2-40B4-BE49-F238E27FC236}">
                  <a16:creationId xmlns:a16="http://schemas.microsoft.com/office/drawing/2014/main" id="{188CCF7E-7AF3-4132-BC7E-F5666F976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17">
              <a:extLst>
                <a:ext uri="{FF2B5EF4-FFF2-40B4-BE49-F238E27FC236}">
                  <a16:creationId xmlns:a16="http://schemas.microsoft.com/office/drawing/2014/main" id="{B561C8CA-F210-41D4-AED0-EF6DB8A4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A475B57-1696-4485-9437-E84077F4C4CC}"/>
              </a:ext>
            </a:extLst>
          </p:cNvPr>
          <p:cNvGrpSpPr>
            <a:grpSpLocks noChangeAspect="1"/>
          </p:cNvGrpSpPr>
          <p:nvPr/>
        </p:nvGrpSpPr>
        <p:grpSpPr>
          <a:xfrm>
            <a:off x="10735201" y="5103461"/>
            <a:ext cx="269875" cy="269875"/>
            <a:chOff x="982662" y="3868738"/>
            <a:chExt cx="269875" cy="269875"/>
          </a:xfrm>
        </p:grpSpPr>
        <p:sp>
          <p:nvSpPr>
            <p:cNvPr id="186" name="Oval 16">
              <a:extLst>
                <a:ext uri="{FF2B5EF4-FFF2-40B4-BE49-F238E27FC236}">
                  <a16:creationId xmlns:a16="http://schemas.microsoft.com/office/drawing/2014/main" id="{E61F78A2-EFEF-49D3-B1CA-CC30FE0FB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17">
              <a:extLst>
                <a:ext uri="{FF2B5EF4-FFF2-40B4-BE49-F238E27FC236}">
                  <a16:creationId xmlns:a16="http://schemas.microsoft.com/office/drawing/2014/main" id="{3898791F-EC16-4B39-984A-988E6196F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DD12CA86-7B6F-4EB5-82F5-5C091273D44F}"/>
              </a:ext>
            </a:extLst>
          </p:cNvPr>
          <p:cNvGrpSpPr>
            <a:grpSpLocks noChangeAspect="1"/>
          </p:cNvGrpSpPr>
          <p:nvPr/>
        </p:nvGrpSpPr>
        <p:grpSpPr>
          <a:xfrm>
            <a:off x="10735201" y="5450940"/>
            <a:ext cx="269875" cy="269875"/>
            <a:chOff x="982662" y="3868738"/>
            <a:chExt cx="269875" cy="269875"/>
          </a:xfrm>
        </p:grpSpPr>
        <p:sp>
          <p:nvSpPr>
            <p:cNvPr id="192" name="Oval 16">
              <a:extLst>
                <a:ext uri="{FF2B5EF4-FFF2-40B4-BE49-F238E27FC236}">
                  <a16:creationId xmlns:a16="http://schemas.microsoft.com/office/drawing/2014/main" id="{59C93AB3-E82A-427D-B153-7DF05D8EF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17">
              <a:extLst>
                <a:ext uri="{FF2B5EF4-FFF2-40B4-BE49-F238E27FC236}">
                  <a16:creationId xmlns:a16="http://schemas.microsoft.com/office/drawing/2014/main" id="{B8959E31-AA1E-4633-8CB0-8488FAA79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44173533-8A8C-466E-B411-74BB65CFBA44}"/>
              </a:ext>
            </a:extLst>
          </p:cNvPr>
          <p:cNvGrpSpPr>
            <a:grpSpLocks noChangeAspect="1"/>
          </p:cNvGrpSpPr>
          <p:nvPr/>
        </p:nvGrpSpPr>
        <p:grpSpPr>
          <a:xfrm>
            <a:off x="10735201" y="5798423"/>
            <a:ext cx="269875" cy="269875"/>
            <a:chOff x="982662" y="3868738"/>
            <a:chExt cx="269875" cy="269875"/>
          </a:xfrm>
        </p:grpSpPr>
        <p:sp>
          <p:nvSpPr>
            <p:cNvPr id="198" name="Oval 16">
              <a:extLst>
                <a:ext uri="{FF2B5EF4-FFF2-40B4-BE49-F238E27FC236}">
                  <a16:creationId xmlns:a16="http://schemas.microsoft.com/office/drawing/2014/main" id="{DC45C525-6FD2-4425-AF8C-21A16325D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55B8D6FE-AF7D-43D1-8E9E-406189DE7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4A395EAA-AB01-4A17-A961-DADEBA8F3A1C}"/>
              </a:ext>
            </a:extLst>
          </p:cNvPr>
          <p:cNvGrpSpPr>
            <a:grpSpLocks noChangeAspect="1"/>
          </p:cNvGrpSpPr>
          <p:nvPr/>
        </p:nvGrpSpPr>
        <p:grpSpPr>
          <a:xfrm>
            <a:off x="10735201" y="2669191"/>
            <a:ext cx="269875" cy="269875"/>
            <a:chOff x="982662" y="3868738"/>
            <a:chExt cx="269875" cy="269875"/>
          </a:xfrm>
        </p:grpSpPr>
        <p:sp>
          <p:nvSpPr>
            <p:cNvPr id="223" name="Oval 16">
              <a:extLst>
                <a:ext uri="{FF2B5EF4-FFF2-40B4-BE49-F238E27FC236}">
                  <a16:creationId xmlns:a16="http://schemas.microsoft.com/office/drawing/2014/main" id="{5C6DB860-39F6-438D-AB4F-F851F8BA1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17">
              <a:extLst>
                <a:ext uri="{FF2B5EF4-FFF2-40B4-BE49-F238E27FC236}">
                  <a16:creationId xmlns:a16="http://schemas.microsoft.com/office/drawing/2014/main" id="{42D8FA82-2E27-44ED-B047-1E985353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6CAA5949-F557-436E-9594-A2DE8A7B79A6}"/>
              </a:ext>
            </a:extLst>
          </p:cNvPr>
          <p:cNvGrpSpPr>
            <a:grpSpLocks noChangeAspect="1"/>
          </p:cNvGrpSpPr>
          <p:nvPr/>
        </p:nvGrpSpPr>
        <p:grpSpPr>
          <a:xfrm>
            <a:off x="9811383" y="5450940"/>
            <a:ext cx="269875" cy="269875"/>
            <a:chOff x="982662" y="3868738"/>
            <a:chExt cx="269875" cy="269875"/>
          </a:xfrm>
        </p:grpSpPr>
        <p:sp>
          <p:nvSpPr>
            <p:cNvPr id="226" name="Oval 16">
              <a:extLst>
                <a:ext uri="{FF2B5EF4-FFF2-40B4-BE49-F238E27FC236}">
                  <a16:creationId xmlns:a16="http://schemas.microsoft.com/office/drawing/2014/main" id="{068FE474-A18C-4F6B-9197-9A57BFE9A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17">
              <a:extLst>
                <a:ext uri="{FF2B5EF4-FFF2-40B4-BE49-F238E27FC236}">
                  <a16:creationId xmlns:a16="http://schemas.microsoft.com/office/drawing/2014/main" id="{AE2067D3-0D4C-4796-BE58-403BC50E8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8AE090A0-EE08-4C66-A144-2837A794EA8A}"/>
              </a:ext>
            </a:extLst>
          </p:cNvPr>
          <p:cNvGrpSpPr>
            <a:grpSpLocks noChangeAspect="1"/>
          </p:cNvGrpSpPr>
          <p:nvPr/>
        </p:nvGrpSpPr>
        <p:grpSpPr>
          <a:xfrm>
            <a:off x="9811383" y="5798423"/>
            <a:ext cx="269875" cy="269875"/>
            <a:chOff x="982662" y="3868738"/>
            <a:chExt cx="269875" cy="269875"/>
          </a:xfrm>
        </p:grpSpPr>
        <p:sp>
          <p:nvSpPr>
            <p:cNvPr id="229" name="Oval 16">
              <a:extLst>
                <a:ext uri="{FF2B5EF4-FFF2-40B4-BE49-F238E27FC236}">
                  <a16:creationId xmlns:a16="http://schemas.microsoft.com/office/drawing/2014/main" id="{8B015D8D-720E-4462-8BAD-9E39C8451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17">
              <a:extLst>
                <a:ext uri="{FF2B5EF4-FFF2-40B4-BE49-F238E27FC236}">
                  <a16:creationId xmlns:a16="http://schemas.microsoft.com/office/drawing/2014/main" id="{6ACB5199-3870-454D-A1D3-494BB874D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E759FDBA-468F-4E1B-A3D4-9BEE21435609}"/>
              </a:ext>
            </a:extLst>
          </p:cNvPr>
          <p:cNvGrpSpPr>
            <a:grpSpLocks noChangeAspect="1"/>
          </p:cNvGrpSpPr>
          <p:nvPr/>
        </p:nvGrpSpPr>
        <p:grpSpPr>
          <a:xfrm>
            <a:off x="10735201" y="3362237"/>
            <a:ext cx="269875" cy="269875"/>
            <a:chOff x="982662" y="3868738"/>
            <a:chExt cx="269875" cy="269875"/>
          </a:xfrm>
        </p:grpSpPr>
        <p:sp>
          <p:nvSpPr>
            <p:cNvPr id="238" name="Oval 16">
              <a:extLst>
                <a:ext uri="{FF2B5EF4-FFF2-40B4-BE49-F238E27FC236}">
                  <a16:creationId xmlns:a16="http://schemas.microsoft.com/office/drawing/2014/main" id="{A5F6173C-8E29-47EC-8E8D-AFEE27C99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Freeform 17">
              <a:extLst>
                <a:ext uri="{FF2B5EF4-FFF2-40B4-BE49-F238E27FC236}">
                  <a16:creationId xmlns:a16="http://schemas.microsoft.com/office/drawing/2014/main" id="{9E997F4D-921A-4EA9-8F24-106465784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4" name="Title 1">
            <a:extLst>
              <a:ext uri="{FF2B5EF4-FFF2-40B4-BE49-F238E27FC236}">
                <a16:creationId xmlns:a16="http://schemas.microsoft.com/office/drawing/2014/main" id="{8C5BD597-AE44-49DE-A6E7-22CF61C7CCB4}"/>
              </a:ext>
            </a:extLst>
          </p:cNvPr>
          <p:cNvSpPr txBox="1">
            <a:spLocks/>
          </p:cNvSpPr>
          <p:nvPr/>
        </p:nvSpPr>
        <p:spPr>
          <a:xfrm>
            <a:off x="562708" y="328896"/>
            <a:ext cx="11068539" cy="8318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1" i="0" u="none" kern="1200" spc="0">
                <a:solidFill>
                  <a:srgbClr val="AD172B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j-lt"/>
              </a:rPr>
              <a:t>Ability to deliver at scale: potential market interventions to pursue* </a:t>
            </a:r>
          </a:p>
        </p:txBody>
      </p:sp>
      <p:sp>
        <p:nvSpPr>
          <p:cNvPr id="235" name="ee4pFootnotes">
            <a:extLst>
              <a:ext uri="{FF2B5EF4-FFF2-40B4-BE49-F238E27FC236}">
                <a16:creationId xmlns:a16="http://schemas.microsoft.com/office/drawing/2014/main" id="{1FC71AE2-9D00-4810-A8F0-4C57E99EF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15" y="6416487"/>
            <a:ext cx="9262709" cy="2769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+mn-lt"/>
              </a:rPr>
              <a:t>1. Answers to the question: how long in advance do we need to launch this intervention?</a:t>
            </a:r>
          </a:p>
        </p:txBody>
      </p:sp>
      <p:grpSp>
        <p:nvGrpSpPr>
          <p:cNvPr id="268" name="bcgBugs_BillUSD">
            <a:extLst>
              <a:ext uri="{FF2B5EF4-FFF2-40B4-BE49-F238E27FC236}">
                <a16:creationId xmlns:a16="http://schemas.microsoft.com/office/drawing/2014/main" id="{30E0E3B4-19DF-4534-9FC6-205FFF8AB0B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23005" y="2657418"/>
            <a:ext cx="296964" cy="297255"/>
            <a:chOff x="2818" y="1137"/>
            <a:chExt cx="2044" cy="2046"/>
          </a:xfrm>
        </p:grpSpPr>
        <p:sp>
          <p:nvSpPr>
            <p:cNvPr id="269" name="AutoShape 3">
              <a:extLst>
                <a:ext uri="{FF2B5EF4-FFF2-40B4-BE49-F238E27FC236}">
                  <a16:creationId xmlns:a16="http://schemas.microsoft.com/office/drawing/2014/main" id="{BB5AEB05-A888-460C-AC0F-EDD93BAD39F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8" y="1137"/>
              <a:ext cx="204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0" name="Freeform 5">
              <a:extLst>
                <a:ext uri="{FF2B5EF4-FFF2-40B4-BE49-F238E27FC236}">
                  <a16:creationId xmlns:a16="http://schemas.microsoft.com/office/drawing/2014/main" id="{04401558-E5CC-4408-A0A8-1BC51C891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" y="1260"/>
              <a:ext cx="1800" cy="1802"/>
            </a:xfrm>
            <a:custGeom>
              <a:avLst/>
              <a:gdLst>
                <a:gd name="T0" fmla="*/ 440 w 880"/>
                <a:gd name="T1" fmla="*/ 88 h 880"/>
                <a:gd name="T2" fmla="*/ 88 w 880"/>
                <a:gd name="T3" fmla="*/ 440 h 880"/>
                <a:gd name="T4" fmla="*/ 440 w 880"/>
                <a:gd name="T5" fmla="*/ 792 h 880"/>
                <a:gd name="T6" fmla="*/ 792 w 880"/>
                <a:gd name="T7" fmla="*/ 440 h 880"/>
                <a:gd name="T8" fmla="*/ 440 w 880"/>
                <a:gd name="T9" fmla="*/ 88 h 880"/>
                <a:gd name="T10" fmla="*/ 532 w 880"/>
                <a:gd name="T11" fmla="*/ 590 h 880"/>
                <a:gd name="T12" fmla="*/ 467 w 880"/>
                <a:gd name="T13" fmla="*/ 627 h 880"/>
                <a:gd name="T14" fmla="*/ 467 w 880"/>
                <a:gd name="T15" fmla="*/ 687 h 880"/>
                <a:gd name="T16" fmla="*/ 407 w 880"/>
                <a:gd name="T17" fmla="*/ 687 h 880"/>
                <a:gd name="T18" fmla="*/ 407 w 880"/>
                <a:gd name="T19" fmla="*/ 632 h 880"/>
                <a:gd name="T20" fmla="*/ 324 w 880"/>
                <a:gd name="T21" fmla="*/ 605 h 880"/>
                <a:gd name="T22" fmla="*/ 349 w 880"/>
                <a:gd name="T23" fmla="*/ 544 h 880"/>
                <a:gd name="T24" fmla="*/ 428 w 880"/>
                <a:gd name="T25" fmla="*/ 572 h 880"/>
                <a:gd name="T26" fmla="*/ 488 w 880"/>
                <a:gd name="T27" fmla="*/ 531 h 880"/>
                <a:gd name="T28" fmla="*/ 473 w 880"/>
                <a:gd name="T29" fmla="*/ 492 h 880"/>
                <a:gd name="T30" fmla="*/ 415 w 880"/>
                <a:gd name="T31" fmla="*/ 452 h 880"/>
                <a:gd name="T32" fmla="*/ 357 w 880"/>
                <a:gd name="T33" fmla="*/ 417 h 880"/>
                <a:gd name="T34" fmla="*/ 333 w 880"/>
                <a:gd name="T35" fmla="*/ 383 h 880"/>
                <a:gd name="T36" fmla="*/ 325 w 880"/>
                <a:gd name="T37" fmla="*/ 339 h 880"/>
                <a:gd name="T38" fmla="*/ 347 w 880"/>
                <a:gd name="T39" fmla="*/ 276 h 880"/>
                <a:gd name="T40" fmla="*/ 407 w 880"/>
                <a:gd name="T41" fmla="*/ 240 h 880"/>
                <a:gd name="T42" fmla="*/ 407 w 880"/>
                <a:gd name="T43" fmla="*/ 193 h 880"/>
                <a:gd name="T44" fmla="*/ 467 w 880"/>
                <a:gd name="T45" fmla="*/ 193 h 880"/>
                <a:gd name="T46" fmla="*/ 467 w 880"/>
                <a:gd name="T47" fmla="*/ 237 h 880"/>
                <a:gd name="T48" fmla="*/ 538 w 880"/>
                <a:gd name="T49" fmla="*/ 261 h 880"/>
                <a:gd name="T50" fmla="*/ 518 w 880"/>
                <a:gd name="T51" fmla="*/ 320 h 880"/>
                <a:gd name="T52" fmla="*/ 442 w 880"/>
                <a:gd name="T53" fmla="*/ 294 h 880"/>
                <a:gd name="T54" fmla="*/ 406 w 880"/>
                <a:gd name="T55" fmla="*/ 307 h 880"/>
                <a:gd name="T56" fmla="*/ 393 w 880"/>
                <a:gd name="T57" fmla="*/ 339 h 880"/>
                <a:gd name="T58" fmla="*/ 466 w 880"/>
                <a:gd name="T59" fmla="*/ 407 h 880"/>
                <a:gd name="T60" fmla="*/ 521 w 880"/>
                <a:gd name="T61" fmla="*/ 442 h 880"/>
                <a:gd name="T62" fmla="*/ 547 w 880"/>
                <a:gd name="T63" fmla="*/ 479 h 880"/>
                <a:gd name="T64" fmla="*/ 556 w 880"/>
                <a:gd name="T65" fmla="*/ 526 h 880"/>
                <a:gd name="T66" fmla="*/ 532 w 880"/>
                <a:gd name="T67" fmla="*/ 590 h 880"/>
                <a:gd name="T68" fmla="*/ 440 w 880"/>
                <a:gd name="T69" fmla="*/ 880 h 880"/>
                <a:gd name="T70" fmla="*/ 0 w 880"/>
                <a:gd name="T71" fmla="*/ 440 h 880"/>
                <a:gd name="T72" fmla="*/ 440 w 880"/>
                <a:gd name="T73" fmla="*/ 0 h 880"/>
                <a:gd name="T74" fmla="*/ 880 w 880"/>
                <a:gd name="T75" fmla="*/ 440 h 880"/>
                <a:gd name="T76" fmla="*/ 440 w 880"/>
                <a:gd name="T77" fmla="*/ 880 h 880"/>
                <a:gd name="T78" fmla="*/ 440 w 880"/>
                <a:gd name="T79" fmla="*/ 44 h 880"/>
                <a:gd name="T80" fmla="*/ 44 w 880"/>
                <a:gd name="T81" fmla="*/ 440 h 880"/>
                <a:gd name="T82" fmla="*/ 440 w 880"/>
                <a:gd name="T83" fmla="*/ 836 h 880"/>
                <a:gd name="T84" fmla="*/ 836 w 880"/>
                <a:gd name="T85" fmla="*/ 440 h 880"/>
                <a:gd name="T86" fmla="*/ 440 w 880"/>
                <a:gd name="T87" fmla="*/ 44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0" h="880">
                  <a:moveTo>
                    <a:pt x="440" y="88"/>
                  </a:moveTo>
                  <a:cubicBezTo>
                    <a:pt x="246" y="88"/>
                    <a:pt x="88" y="246"/>
                    <a:pt x="88" y="440"/>
                  </a:cubicBezTo>
                  <a:cubicBezTo>
                    <a:pt x="88" y="634"/>
                    <a:pt x="246" y="792"/>
                    <a:pt x="440" y="792"/>
                  </a:cubicBezTo>
                  <a:cubicBezTo>
                    <a:pt x="634" y="792"/>
                    <a:pt x="792" y="634"/>
                    <a:pt x="792" y="440"/>
                  </a:cubicBezTo>
                  <a:cubicBezTo>
                    <a:pt x="792" y="246"/>
                    <a:pt x="634" y="88"/>
                    <a:pt x="440" y="88"/>
                  </a:cubicBezTo>
                  <a:close/>
                  <a:moveTo>
                    <a:pt x="532" y="590"/>
                  </a:moveTo>
                  <a:cubicBezTo>
                    <a:pt x="517" y="608"/>
                    <a:pt x="495" y="620"/>
                    <a:pt x="467" y="627"/>
                  </a:cubicBezTo>
                  <a:cubicBezTo>
                    <a:pt x="467" y="687"/>
                    <a:pt x="467" y="687"/>
                    <a:pt x="467" y="687"/>
                  </a:cubicBezTo>
                  <a:cubicBezTo>
                    <a:pt x="407" y="687"/>
                    <a:pt x="407" y="687"/>
                    <a:pt x="407" y="687"/>
                  </a:cubicBezTo>
                  <a:cubicBezTo>
                    <a:pt x="407" y="632"/>
                    <a:pt x="407" y="632"/>
                    <a:pt x="407" y="632"/>
                  </a:cubicBezTo>
                  <a:cubicBezTo>
                    <a:pt x="377" y="630"/>
                    <a:pt x="349" y="621"/>
                    <a:pt x="324" y="605"/>
                  </a:cubicBezTo>
                  <a:cubicBezTo>
                    <a:pt x="349" y="544"/>
                    <a:pt x="349" y="544"/>
                    <a:pt x="349" y="544"/>
                  </a:cubicBezTo>
                  <a:cubicBezTo>
                    <a:pt x="376" y="563"/>
                    <a:pt x="402" y="572"/>
                    <a:pt x="428" y="572"/>
                  </a:cubicBezTo>
                  <a:cubicBezTo>
                    <a:pt x="468" y="572"/>
                    <a:pt x="488" y="558"/>
                    <a:pt x="488" y="531"/>
                  </a:cubicBezTo>
                  <a:cubicBezTo>
                    <a:pt x="488" y="517"/>
                    <a:pt x="483" y="504"/>
                    <a:pt x="473" y="492"/>
                  </a:cubicBezTo>
                  <a:cubicBezTo>
                    <a:pt x="463" y="480"/>
                    <a:pt x="443" y="466"/>
                    <a:pt x="415" y="452"/>
                  </a:cubicBezTo>
                  <a:cubicBezTo>
                    <a:pt x="386" y="438"/>
                    <a:pt x="367" y="426"/>
                    <a:pt x="357" y="417"/>
                  </a:cubicBezTo>
                  <a:cubicBezTo>
                    <a:pt x="346" y="407"/>
                    <a:pt x="338" y="396"/>
                    <a:pt x="333" y="383"/>
                  </a:cubicBezTo>
                  <a:cubicBezTo>
                    <a:pt x="327" y="370"/>
                    <a:pt x="325" y="355"/>
                    <a:pt x="325" y="339"/>
                  </a:cubicBezTo>
                  <a:cubicBezTo>
                    <a:pt x="325" y="315"/>
                    <a:pt x="332" y="295"/>
                    <a:pt x="347" y="276"/>
                  </a:cubicBezTo>
                  <a:cubicBezTo>
                    <a:pt x="362" y="258"/>
                    <a:pt x="382" y="246"/>
                    <a:pt x="407" y="240"/>
                  </a:cubicBezTo>
                  <a:cubicBezTo>
                    <a:pt x="407" y="193"/>
                    <a:pt x="407" y="193"/>
                    <a:pt x="407" y="193"/>
                  </a:cubicBezTo>
                  <a:cubicBezTo>
                    <a:pt x="467" y="193"/>
                    <a:pt x="467" y="193"/>
                    <a:pt x="467" y="193"/>
                  </a:cubicBezTo>
                  <a:cubicBezTo>
                    <a:pt x="467" y="237"/>
                    <a:pt x="467" y="237"/>
                    <a:pt x="467" y="237"/>
                  </a:cubicBezTo>
                  <a:cubicBezTo>
                    <a:pt x="499" y="241"/>
                    <a:pt x="523" y="248"/>
                    <a:pt x="538" y="261"/>
                  </a:cubicBezTo>
                  <a:cubicBezTo>
                    <a:pt x="518" y="320"/>
                    <a:pt x="518" y="320"/>
                    <a:pt x="518" y="320"/>
                  </a:cubicBezTo>
                  <a:cubicBezTo>
                    <a:pt x="494" y="302"/>
                    <a:pt x="469" y="294"/>
                    <a:pt x="442" y="294"/>
                  </a:cubicBezTo>
                  <a:cubicBezTo>
                    <a:pt x="426" y="294"/>
                    <a:pt x="414" y="298"/>
                    <a:pt x="406" y="307"/>
                  </a:cubicBezTo>
                  <a:cubicBezTo>
                    <a:pt x="397" y="315"/>
                    <a:pt x="393" y="326"/>
                    <a:pt x="393" y="339"/>
                  </a:cubicBezTo>
                  <a:cubicBezTo>
                    <a:pt x="393" y="361"/>
                    <a:pt x="417" y="383"/>
                    <a:pt x="466" y="407"/>
                  </a:cubicBezTo>
                  <a:cubicBezTo>
                    <a:pt x="491" y="420"/>
                    <a:pt x="510" y="431"/>
                    <a:pt x="521" y="442"/>
                  </a:cubicBezTo>
                  <a:cubicBezTo>
                    <a:pt x="532" y="452"/>
                    <a:pt x="541" y="465"/>
                    <a:pt x="547" y="479"/>
                  </a:cubicBezTo>
                  <a:cubicBezTo>
                    <a:pt x="553" y="493"/>
                    <a:pt x="556" y="508"/>
                    <a:pt x="556" y="526"/>
                  </a:cubicBezTo>
                  <a:cubicBezTo>
                    <a:pt x="556" y="550"/>
                    <a:pt x="548" y="571"/>
                    <a:pt x="532" y="590"/>
                  </a:cubicBezTo>
                  <a:close/>
                  <a:moveTo>
                    <a:pt x="440" y="880"/>
                  </a:moveTo>
                  <a:cubicBezTo>
                    <a:pt x="197" y="880"/>
                    <a:pt x="0" y="683"/>
                    <a:pt x="0" y="440"/>
                  </a:cubicBezTo>
                  <a:cubicBezTo>
                    <a:pt x="0" y="197"/>
                    <a:pt x="197" y="0"/>
                    <a:pt x="440" y="0"/>
                  </a:cubicBezTo>
                  <a:cubicBezTo>
                    <a:pt x="682" y="0"/>
                    <a:pt x="880" y="197"/>
                    <a:pt x="880" y="440"/>
                  </a:cubicBezTo>
                  <a:cubicBezTo>
                    <a:pt x="880" y="683"/>
                    <a:pt x="682" y="880"/>
                    <a:pt x="440" y="880"/>
                  </a:cubicBezTo>
                  <a:close/>
                  <a:moveTo>
                    <a:pt x="440" y="44"/>
                  </a:moveTo>
                  <a:cubicBezTo>
                    <a:pt x="222" y="44"/>
                    <a:pt x="44" y="222"/>
                    <a:pt x="44" y="440"/>
                  </a:cubicBezTo>
                  <a:cubicBezTo>
                    <a:pt x="44" y="658"/>
                    <a:pt x="222" y="836"/>
                    <a:pt x="440" y="836"/>
                  </a:cubicBezTo>
                  <a:cubicBezTo>
                    <a:pt x="658" y="836"/>
                    <a:pt x="836" y="658"/>
                    <a:pt x="836" y="440"/>
                  </a:cubicBezTo>
                  <a:cubicBezTo>
                    <a:pt x="836" y="222"/>
                    <a:pt x="658" y="44"/>
                    <a:pt x="440" y="44"/>
                  </a:cubicBezTo>
                  <a:close/>
                </a:path>
              </a:pathLst>
            </a:custGeom>
            <a:solidFill>
              <a:srgbClr val="29B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71" name="bcgBugs_BillUSD">
            <a:extLst>
              <a:ext uri="{FF2B5EF4-FFF2-40B4-BE49-F238E27FC236}">
                <a16:creationId xmlns:a16="http://schemas.microsoft.com/office/drawing/2014/main" id="{12F0F18D-9E72-4439-A795-BFB96952A8E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71154" y="4047334"/>
            <a:ext cx="296964" cy="297255"/>
            <a:chOff x="2818" y="1137"/>
            <a:chExt cx="2044" cy="2046"/>
          </a:xfrm>
        </p:grpSpPr>
        <p:sp>
          <p:nvSpPr>
            <p:cNvPr id="272" name="AutoShape 3">
              <a:extLst>
                <a:ext uri="{FF2B5EF4-FFF2-40B4-BE49-F238E27FC236}">
                  <a16:creationId xmlns:a16="http://schemas.microsoft.com/office/drawing/2014/main" id="{AD72434C-45E9-43BC-BE12-F0B246BB391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8" y="1137"/>
              <a:ext cx="204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3" name="Freeform 5">
              <a:extLst>
                <a:ext uri="{FF2B5EF4-FFF2-40B4-BE49-F238E27FC236}">
                  <a16:creationId xmlns:a16="http://schemas.microsoft.com/office/drawing/2014/main" id="{BD26EF87-B11D-481F-A83C-A664C54E4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" y="1260"/>
              <a:ext cx="1800" cy="1802"/>
            </a:xfrm>
            <a:custGeom>
              <a:avLst/>
              <a:gdLst>
                <a:gd name="T0" fmla="*/ 440 w 880"/>
                <a:gd name="T1" fmla="*/ 88 h 880"/>
                <a:gd name="T2" fmla="*/ 88 w 880"/>
                <a:gd name="T3" fmla="*/ 440 h 880"/>
                <a:gd name="T4" fmla="*/ 440 w 880"/>
                <a:gd name="T5" fmla="*/ 792 h 880"/>
                <a:gd name="T6" fmla="*/ 792 w 880"/>
                <a:gd name="T7" fmla="*/ 440 h 880"/>
                <a:gd name="T8" fmla="*/ 440 w 880"/>
                <a:gd name="T9" fmla="*/ 88 h 880"/>
                <a:gd name="T10" fmla="*/ 532 w 880"/>
                <a:gd name="T11" fmla="*/ 590 h 880"/>
                <a:gd name="T12" fmla="*/ 467 w 880"/>
                <a:gd name="T13" fmla="*/ 627 h 880"/>
                <a:gd name="T14" fmla="*/ 467 w 880"/>
                <a:gd name="T15" fmla="*/ 687 h 880"/>
                <a:gd name="T16" fmla="*/ 407 w 880"/>
                <a:gd name="T17" fmla="*/ 687 h 880"/>
                <a:gd name="T18" fmla="*/ 407 w 880"/>
                <a:gd name="T19" fmla="*/ 632 h 880"/>
                <a:gd name="T20" fmla="*/ 324 w 880"/>
                <a:gd name="T21" fmla="*/ 605 h 880"/>
                <a:gd name="T22" fmla="*/ 349 w 880"/>
                <a:gd name="T23" fmla="*/ 544 h 880"/>
                <a:gd name="T24" fmla="*/ 428 w 880"/>
                <a:gd name="T25" fmla="*/ 572 h 880"/>
                <a:gd name="T26" fmla="*/ 488 w 880"/>
                <a:gd name="T27" fmla="*/ 531 h 880"/>
                <a:gd name="T28" fmla="*/ 473 w 880"/>
                <a:gd name="T29" fmla="*/ 492 h 880"/>
                <a:gd name="T30" fmla="*/ 415 w 880"/>
                <a:gd name="T31" fmla="*/ 452 h 880"/>
                <a:gd name="T32" fmla="*/ 357 w 880"/>
                <a:gd name="T33" fmla="*/ 417 h 880"/>
                <a:gd name="T34" fmla="*/ 333 w 880"/>
                <a:gd name="T35" fmla="*/ 383 h 880"/>
                <a:gd name="T36" fmla="*/ 325 w 880"/>
                <a:gd name="T37" fmla="*/ 339 h 880"/>
                <a:gd name="T38" fmla="*/ 347 w 880"/>
                <a:gd name="T39" fmla="*/ 276 h 880"/>
                <a:gd name="T40" fmla="*/ 407 w 880"/>
                <a:gd name="T41" fmla="*/ 240 h 880"/>
                <a:gd name="T42" fmla="*/ 407 w 880"/>
                <a:gd name="T43" fmla="*/ 193 h 880"/>
                <a:gd name="T44" fmla="*/ 467 w 880"/>
                <a:gd name="T45" fmla="*/ 193 h 880"/>
                <a:gd name="T46" fmla="*/ 467 w 880"/>
                <a:gd name="T47" fmla="*/ 237 h 880"/>
                <a:gd name="T48" fmla="*/ 538 w 880"/>
                <a:gd name="T49" fmla="*/ 261 h 880"/>
                <a:gd name="T50" fmla="*/ 518 w 880"/>
                <a:gd name="T51" fmla="*/ 320 h 880"/>
                <a:gd name="T52" fmla="*/ 442 w 880"/>
                <a:gd name="T53" fmla="*/ 294 h 880"/>
                <a:gd name="T54" fmla="*/ 406 w 880"/>
                <a:gd name="T55" fmla="*/ 307 h 880"/>
                <a:gd name="T56" fmla="*/ 393 w 880"/>
                <a:gd name="T57" fmla="*/ 339 h 880"/>
                <a:gd name="T58" fmla="*/ 466 w 880"/>
                <a:gd name="T59" fmla="*/ 407 h 880"/>
                <a:gd name="T60" fmla="*/ 521 w 880"/>
                <a:gd name="T61" fmla="*/ 442 h 880"/>
                <a:gd name="T62" fmla="*/ 547 w 880"/>
                <a:gd name="T63" fmla="*/ 479 h 880"/>
                <a:gd name="T64" fmla="*/ 556 w 880"/>
                <a:gd name="T65" fmla="*/ 526 h 880"/>
                <a:gd name="T66" fmla="*/ 532 w 880"/>
                <a:gd name="T67" fmla="*/ 590 h 880"/>
                <a:gd name="T68" fmla="*/ 440 w 880"/>
                <a:gd name="T69" fmla="*/ 880 h 880"/>
                <a:gd name="T70" fmla="*/ 0 w 880"/>
                <a:gd name="T71" fmla="*/ 440 h 880"/>
                <a:gd name="T72" fmla="*/ 440 w 880"/>
                <a:gd name="T73" fmla="*/ 0 h 880"/>
                <a:gd name="T74" fmla="*/ 880 w 880"/>
                <a:gd name="T75" fmla="*/ 440 h 880"/>
                <a:gd name="T76" fmla="*/ 440 w 880"/>
                <a:gd name="T77" fmla="*/ 880 h 880"/>
                <a:gd name="T78" fmla="*/ 440 w 880"/>
                <a:gd name="T79" fmla="*/ 44 h 880"/>
                <a:gd name="T80" fmla="*/ 44 w 880"/>
                <a:gd name="T81" fmla="*/ 440 h 880"/>
                <a:gd name="T82" fmla="*/ 440 w 880"/>
                <a:gd name="T83" fmla="*/ 836 h 880"/>
                <a:gd name="T84" fmla="*/ 836 w 880"/>
                <a:gd name="T85" fmla="*/ 440 h 880"/>
                <a:gd name="T86" fmla="*/ 440 w 880"/>
                <a:gd name="T87" fmla="*/ 44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0" h="880">
                  <a:moveTo>
                    <a:pt x="440" y="88"/>
                  </a:moveTo>
                  <a:cubicBezTo>
                    <a:pt x="246" y="88"/>
                    <a:pt x="88" y="246"/>
                    <a:pt x="88" y="440"/>
                  </a:cubicBezTo>
                  <a:cubicBezTo>
                    <a:pt x="88" y="634"/>
                    <a:pt x="246" y="792"/>
                    <a:pt x="440" y="792"/>
                  </a:cubicBezTo>
                  <a:cubicBezTo>
                    <a:pt x="634" y="792"/>
                    <a:pt x="792" y="634"/>
                    <a:pt x="792" y="440"/>
                  </a:cubicBezTo>
                  <a:cubicBezTo>
                    <a:pt x="792" y="246"/>
                    <a:pt x="634" y="88"/>
                    <a:pt x="440" y="88"/>
                  </a:cubicBezTo>
                  <a:close/>
                  <a:moveTo>
                    <a:pt x="532" y="590"/>
                  </a:moveTo>
                  <a:cubicBezTo>
                    <a:pt x="517" y="608"/>
                    <a:pt x="495" y="620"/>
                    <a:pt x="467" y="627"/>
                  </a:cubicBezTo>
                  <a:cubicBezTo>
                    <a:pt x="467" y="687"/>
                    <a:pt x="467" y="687"/>
                    <a:pt x="467" y="687"/>
                  </a:cubicBezTo>
                  <a:cubicBezTo>
                    <a:pt x="407" y="687"/>
                    <a:pt x="407" y="687"/>
                    <a:pt x="407" y="687"/>
                  </a:cubicBezTo>
                  <a:cubicBezTo>
                    <a:pt x="407" y="632"/>
                    <a:pt x="407" y="632"/>
                    <a:pt x="407" y="632"/>
                  </a:cubicBezTo>
                  <a:cubicBezTo>
                    <a:pt x="377" y="630"/>
                    <a:pt x="349" y="621"/>
                    <a:pt x="324" y="605"/>
                  </a:cubicBezTo>
                  <a:cubicBezTo>
                    <a:pt x="349" y="544"/>
                    <a:pt x="349" y="544"/>
                    <a:pt x="349" y="544"/>
                  </a:cubicBezTo>
                  <a:cubicBezTo>
                    <a:pt x="376" y="563"/>
                    <a:pt x="402" y="572"/>
                    <a:pt x="428" y="572"/>
                  </a:cubicBezTo>
                  <a:cubicBezTo>
                    <a:pt x="468" y="572"/>
                    <a:pt x="488" y="558"/>
                    <a:pt x="488" y="531"/>
                  </a:cubicBezTo>
                  <a:cubicBezTo>
                    <a:pt x="488" y="517"/>
                    <a:pt x="483" y="504"/>
                    <a:pt x="473" y="492"/>
                  </a:cubicBezTo>
                  <a:cubicBezTo>
                    <a:pt x="463" y="480"/>
                    <a:pt x="443" y="466"/>
                    <a:pt x="415" y="452"/>
                  </a:cubicBezTo>
                  <a:cubicBezTo>
                    <a:pt x="386" y="438"/>
                    <a:pt x="367" y="426"/>
                    <a:pt x="357" y="417"/>
                  </a:cubicBezTo>
                  <a:cubicBezTo>
                    <a:pt x="346" y="407"/>
                    <a:pt x="338" y="396"/>
                    <a:pt x="333" y="383"/>
                  </a:cubicBezTo>
                  <a:cubicBezTo>
                    <a:pt x="327" y="370"/>
                    <a:pt x="325" y="355"/>
                    <a:pt x="325" y="339"/>
                  </a:cubicBezTo>
                  <a:cubicBezTo>
                    <a:pt x="325" y="315"/>
                    <a:pt x="332" y="295"/>
                    <a:pt x="347" y="276"/>
                  </a:cubicBezTo>
                  <a:cubicBezTo>
                    <a:pt x="362" y="258"/>
                    <a:pt x="382" y="246"/>
                    <a:pt x="407" y="240"/>
                  </a:cubicBezTo>
                  <a:cubicBezTo>
                    <a:pt x="407" y="193"/>
                    <a:pt x="407" y="193"/>
                    <a:pt x="407" y="193"/>
                  </a:cubicBezTo>
                  <a:cubicBezTo>
                    <a:pt x="467" y="193"/>
                    <a:pt x="467" y="193"/>
                    <a:pt x="467" y="193"/>
                  </a:cubicBezTo>
                  <a:cubicBezTo>
                    <a:pt x="467" y="237"/>
                    <a:pt x="467" y="237"/>
                    <a:pt x="467" y="237"/>
                  </a:cubicBezTo>
                  <a:cubicBezTo>
                    <a:pt x="499" y="241"/>
                    <a:pt x="523" y="248"/>
                    <a:pt x="538" y="261"/>
                  </a:cubicBezTo>
                  <a:cubicBezTo>
                    <a:pt x="518" y="320"/>
                    <a:pt x="518" y="320"/>
                    <a:pt x="518" y="320"/>
                  </a:cubicBezTo>
                  <a:cubicBezTo>
                    <a:pt x="494" y="302"/>
                    <a:pt x="469" y="294"/>
                    <a:pt x="442" y="294"/>
                  </a:cubicBezTo>
                  <a:cubicBezTo>
                    <a:pt x="426" y="294"/>
                    <a:pt x="414" y="298"/>
                    <a:pt x="406" y="307"/>
                  </a:cubicBezTo>
                  <a:cubicBezTo>
                    <a:pt x="397" y="315"/>
                    <a:pt x="393" y="326"/>
                    <a:pt x="393" y="339"/>
                  </a:cubicBezTo>
                  <a:cubicBezTo>
                    <a:pt x="393" y="361"/>
                    <a:pt x="417" y="383"/>
                    <a:pt x="466" y="407"/>
                  </a:cubicBezTo>
                  <a:cubicBezTo>
                    <a:pt x="491" y="420"/>
                    <a:pt x="510" y="431"/>
                    <a:pt x="521" y="442"/>
                  </a:cubicBezTo>
                  <a:cubicBezTo>
                    <a:pt x="532" y="452"/>
                    <a:pt x="541" y="465"/>
                    <a:pt x="547" y="479"/>
                  </a:cubicBezTo>
                  <a:cubicBezTo>
                    <a:pt x="553" y="493"/>
                    <a:pt x="556" y="508"/>
                    <a:pt x="556" y="526"/>
                  </a:cubicBezTo>
                  <a:cubicBezTo>
                    <a:pt x="556" y="550"/>
                    <a:pt x="548" y="571"/>
                    <a:pt x="532" y="590"/>
                  </a:cubicBezTo>
                  <a:close/>
                  <a:moveTo>
                    <a:pt x="440" y="880"/>
                  </a:moveTo>
                  <a:cubicBezTo>
                    <a:pt x="197" y="880"/>
                    <a:pt x="0" y="683"/>
                    <a:pt x="0" y="440"/>
                  </a:cubicBezTo>
                  <a:cubicBezTo>
                    <a:pt x="0" y="197"/>
                    <a:pt x="197" y="0"/>
                    <a:pt x="440" y="0"/>
                  </a:cubicBezTo>
                  <a:cubicBezTo>
                    <a:pt x="682" y="0"/>
                    <a:pt x="880" y="197"/>
                    <a:pt x="880" y="440"/>
                  </a:cubicBezTo>
                  <a:cubicBezTo>
                    <a:pt x="880" y="683"/>
                    <a:pt x="682" y="880"/>
                    <a:pt x="440" y="880"/>
                  </a:cubicBezTo>
                  <a:close/>
                  <a:moveTo>
                    <a:pt x="440" y="44"/>
                  </a:moveTo>
                  <a:cubicBezTo>
                    <a:pt x="222" y="44"/>
                    <a:pt x="44" y="222"/>
                    <a:pt x="44" y="440"/>
                  </a:cubicBezTo>
                  <a:cubicBezTo>
                    <a:pt x="44" y="658"/>
                    <a:pt x="222" y="836"/>
                    <a:pt x="440" y="836"/>
                  </a:cubicBezTo>
                  <a:cubicBezTo>
                    <a:pt x="658" y="836"/>
                    <a:pt x="836" y="658"/>
                    <a:pt x="836" y="440"/>
                  </a:cubicBezTo>
                  <a:cubicBezTo>
                    <a:pt x="836" y="222"/>
                    <a:pt x="658" y="44"/>
                    <a:pt x="440" y="44"/>
                  </a:cubicBezTo>
                  <a:close/>
                </a:path>
              </a:pathLst>
            </a:custGeom>
            <a:solidFill>
              <a:srgbClr val="29B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74" name="bcgBugs_BillUSD">
            <a:extLst>
              <a:ext uri="{FF2B5EF4-FFF2-40B4-BE49-F238E27FC236}">
                <a16:creationId xmlns:a16="http://schemas.microsoft.com/office/drawing/2014/main" id="{B28496E4-224A-47C6-B44F-8D8F860FFB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51947" y="4742292"/>
            <a:ext cx="296964" cy="297255"/>
            <a:chOff x="2818" y="1137"/>
            <a:chExt cx="2044" cy="2046"/>
          </a:xfrm>
        </p:grpSpPr>
        <p:sp>
          <p:nvSpPr>
            <p:cNvPr id="275" name="AutoShape 3">
              <a:extLst>
                <a:ext uri="{FF2B5EF4-FFF2-40B4-BE49-F238E27FC236}">
                  <a16:creationId xmlns:a16="http://schemas.microsoft.com/office/drawing/2014/main" id="{38563F78-2092-4FAD-97DD-F0B5056902C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8" y="1137"/>
              <a:ext cx="204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6" name="Freeform 5">
              <a:extLst>
                <a:ext uri="{FF2B5EF4-FFF2-40B4-BE49-F238E27FC236}">
                  <a16:creationId xmlns:a16="http://schemas.microsoft.com/office/drawing/2014/main" id="{9CDD590E-8CC8-4726-BCD2-AC710AF6B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" y="1260"/>
              <a:ext cx="1800" cy="1802"/>
            </a:xfrm>
            <a:custGeom>
              <a:avLst/>
              <a:gdLst>
                <a:gd name="T0" fmla="*/ 440 w 880"/>
                <a:gd name="T1" fmla="*/ 88 h 880"/>
                <a:gd name="T2" fmla="*/ 88 w 880"/>
                <a:gd name="T3" fmla="*/ 440 h 880"/>
                <a:gd name="T4" fmla="*/ 440 w 880"/>
                <a:gd name="T5" fmla="*/ 792 h 880"/>
                <a:gd name="T6" fmla="*/ 792 w 880"/>
                <a:gd name="T7" fmla="*/ 440 h 880"/>
                <a:gd name="T8" fmla="*/ 440 w 880"/>
                <a:gd name="T9" fmla="*/ 88 h 880"/>
                <a:gd name="T10" fmla="*/ 532 w 880"/>
                <a:gd name="T11" fmla="*/ 590 h 880"/>
                <a:gd name="T12" fmla="*/ 467 w 880"/>
                <a:gd name="T13" fmla="*/ 627 h 880"/>
                <a:gd name="T14" fmla="*/ 467 w 880"/>
                <a:gd name="T15" fmla="*/ 687 h 880"/>
                <a:gd name="T16" fmla="*/ 407 w 880"/>
                <a:gd name="T17" fmla="*/ 687 h 880"/>
                <a:gd name="T18" fmla="*/ 407 w 880"/>
                <a:gd name="T19" fmla="*/ 632 h 880"/>
                <a:gd name="T20" fmla="*/ 324 w 880"/>
                <a:gd name="T21" fmla="*/ 605 h 880"/>
                <a:gd name="T22" fmla="*/ 349 w 880"/>
                <a:gd name="T23" fmla="*/ 544 h 880"/>
                <a:gd name="T24" fmla="*/ 428 w 880"/>
                <a:gd name="T25" fmla="*/ 572 h 880"/>
                <a:gd name="T26" fmla="*/ 488 w 880"/>
                <a:gd name="T27" fmla="*/ 531 h 880"/>
                <a:gd name="T28" fmla="*/ 473 w 880"/>
                <a:gd name="T29" fmla="*/ 492 h 880"/>
                <a:gd name="T30" fmla="*/ 415 w 880"/>
                <a:gd name="T31" fmla="*/ 452 h 880"/>
                <a:gd name="T32" fmla="*/ 357 w 880"/>
                <a:gd name="T33" fmla="*/ 417 h 880"/>
                <a:gd name="T34" fmla="*/ 333 w 880"/>
                <a:gd name="T35" fmla="*/ 383 h 880"/>
                <a:gd name="T36" fmla="*/ 325 w 880"/>
                <a:gd name="T37" fmla="*/ 339 h 880"/>
                <a:gd name="T38" fmla="*/ 347 w 880"/>
                <a:gd name="T39" fmla="*/ 276 h 880"/>
                <a:gd name="T40" fmla="*/ 407 w 880"/>
                <a:gd name="T41" fmla="*/ 240 h 880"/>
                <a:gd name="T42" fmla="*/ 407 w 880"/>
                <a:gd name="T43" fmla="*/ 193 h 880"/>
                <a:gd name="T44" fmla="*/ 467 w 880"/>
                <a:gd name="T45" fmla="*/ 193 h 880"/>
                <a:gd name="T46" fmla="*/ 467 w 880"/>
                <a:gd name="T47" fmla="*/ 237 h 880"/>
                <a:gd name="T48" fmla="*/ 538 w 880"/>
                <a:gd name="T49" fmla="*/ 261 h 880"/>
                <a:gd name="T50" fmla="*/ 518 w 880"/>
                <a:gd name="T51" fmla="*/ 320 h 880"/>
                <a:gd name="T52" fmla="*/ 442 w 880"/>
                <a:gd name="T53" fmla="*/ 294 h 880"/>
                <a:gd name="T54" fmla="*/ 406 w 880"/>
                <a:gd name="T55" fmla="*/ 307 h 880"/>
                <a:gd name="T56" fmla="*/ 393 w 880"/>
                <a:gd name="T57" fmla="*/ 339 h 880"/>
                <a:gd name="T58" fmla="*/ 466 w 880"/>
                <a:gd name="T59" fmla="*/ 407 h 880"/>
                <a:gd name="T60" fmla="*/ 521 w 880"/>
                <a:gd name="T61" fmla="*/ 442 h 880"/>
                <a:gd name="T62" fmla="*/ 547 w 880"/>
                <a:gd name="T63" fmla="*/ 479 h 880"/>
                <a:gd name="T64" fmla="*/ 556 w 880"/>
                <a:gd name="T65" fmla="*/ 526 h 880"/>
                <a:gd name="T66" fmla="*/ 532 w 880"/>
                <a:gd name="T67" fmla="*/ 590 h 880"/>
                <a:gd name="T68" fmla="*/ 440 w 880"/>
                <a:gd name="T69" fmla="*/ 880 h 880"/>
                <a:gd name="T70" fmla="*/ 0 w 880"/>
                <a:gd name="T71" fmla="*/ 440 h 880"/>
                <a:gd name="T72" fmla="*/ 440 w 880"/>
                <a:gd name="T73" fmla="*/ 0 h 880"/>
                <a:gd name="T74" fmla="*/ 880 w 880"/>
                <a:gd name="T75" fmla="*/ 440 h 880"/>
                <a:gd name="T76" fmla="*/ 440 w 880"/>
                <a:gd name="T77" fmla="*/ 880 h 880"/>
                <a:gd name="T78" fmla="*/ 440 w 880"/>
                <a:gd name="T79" fmla="*/ 44 h 880"/>
                <a:gd name="T80" fmla="*/ 44 w 880"/>
                <a:gd name="T81" fmla="*/ 440 h 880"/>
                <a:gd name="T82" fmla="*/ 440 w 880"/>
                <a:gd name="T83" fmla="*/ 836 h 880"/>
                <a:gd name="T84" fmla="*/ 836 w 880"/>
                <a:gd name="T85" fmla="*/ 440 h 880"/>
                <a:gd name="T86" fmla="*/ 440 w 880"/>
                <a:gd name="T87" fmla="*/ 44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0" h="880">
                  <a:moveTo>
                    <a:pt x="440" y="88"/>
                  </a:moveTo>
                  <a:cubicBezTo>
                    <a:pt x="246" y="88"/>
                    <a:pt x="88" y="246"/>
                    <a:pt x="88" y="440"/>
                  </a:cubicBezTo>
                  <a:cubicBezTo>
                    <a:pt x="88" y="634"/>
                    <a:pt x="246" y="792"/>
                    <a:pt x="440" y="792"/>
                  </a:cubicBezTo>
                  <a:cubicBezTo>
                    <a:pt x="634" y="792"/>
                    <a:pt x="792" y="634"/>
                    <a:pt x="792" y="440"/>
                  </a:cubicBezTo>
                  <a:cubicBezTo>
                    <a:pt x="792" y="246"/>
                    <a:pt x="634" y="88"/>
                    <a:pt x="440" y="88"/>
                  </a:cubicBezTo>
                  <a:close/>
                  <a:moveTo>
                    <a:pt x="532" y="590"/>
                  </a:moveTo>
                  <a:cubicBezTo>
                    <a:pt x="517" y="608"/>
                    <a:pt x="495" y="620"/>
                    <a:pt x="467" y="627"/>
                  </a:cubicBezTo>
                  <a:cubicBezTo>
                    <a:pt x="467" y="687"/>
                    <a:pt x="467" y="687"/>
                    <a:pt x="467" y="687"/>
                  </a:cubicBezTo>
                  <a:cubicBezTo>
                    <a:pt x="407" y="687"/>
                    <a:pt x="407" y="687"/>
                    <a:pt x="407" y="687"/>
                  </a:cubicBezTo>
                  <a:cubicBezTo>
                    <a:pt x="407" y="632"/>
                    <a:pt x="407" y="632"/>
                    <a:pt x="407" y="632"/>
                  </a:cubicBezTo>
                  <a:cubicBezTo>
                    <a:pt x="377" y="630"/>
                    <a:pt x="349" y="621"/>
                    <a:pt x="324" y="605"/>
                  </a:cubicBezTo>
                  <a:cubicBezTo>
                    <a:pt x="349" y="544"/>
                    <a:pt x="349" y="544"/>
                    <a:pt x="349" y="544"/>
                  </a:cubicBezTo>
                  <a:cubicBezTo>
                    <a:pt x="376" y="563"/>
                    <a:pt x="402" y="572"/>
                    <a:pt x="428" y="572"/>
                  </a:cubicBezTo>
                  <a:cubicBezTo>
                    <a:pt x="468" y="572"/>
                    <a:pt x="488" y="558"/>
                    <a:pt x="488" y="531"/>
                  </a:cubicBezTo>
                  <a:cubicBezTo>
                    <a:pt x="488" y="517"/>
                    <a:pt x="483" y="504"/>
                    <a:pt x="473" y="492"/>
                  </a:cubicBezTo>
                  <a:cubicBezTo>
                    <a:pt x="463" y="480"/>
                    <a:pt x="443" y="466"/>
                    <a:pt x="415" y="452"/>
                  </a:cubicBezTo>
                  <a:cubicBezTo>
                    <a:pt x="386" y="438"/>
                    <a:pt x="367" y="426"/>
                    <a:pt x="357" y="417"/>
                  </a:cubicBezTo>
                  <a:cubicBezTo>
                    <a:pt x="346" y="407"/>
                    <a:pt x="338" y="396"/>
                    <a:pt x="333" y="383"/>
                  </a:cubicBezTo>
                  <a:cubicBezTo>
                    <a:pt x="327" y="370"/>
                    <a:pt x="325" y="355"/>
                    <a:pt x="325" y="339"/>
                  </a:cubicBezTo>
                  <a:cubicBezTo>
                    <a:pt x="325" y="315"/>
                    <a:pt x="332" y="295"/>
                    <a:pt x="347" y="276"/>
                  </a:cubicBezTo>
                  <a:cubicBezTo>
                    <a:pt x="362" y="258"/>
                    <a:pt x="382" y="246"/>
                    <a:pt x="407" y="240"/>
                  </a:cubicBezTo>
                  <a:cubicBezTo>
                    <a:pt x="407" y="193"/>
                    <a:pt x="407" y="193"/>
                    <a:pt x="407" y="193"/>
                  </a:cubicBezTo>
                  <a:cubicBezTo>
                    <a:pt x="467" y="193"/>
                    <a:pt x="467" y="193"/>
                    <a:pt x="467" y="193"/>
                  </a:cubicBezTo>
                  <a:cubicBezTo>
                    <a:pt x="467" y="237"/>
                    <a:pt x="467" y="237"/>
                    <a:pt x="467" y="237"/>
                  </a:cubicBezTo>
                  <a:cubicBezTo>
                    <a:pt x="499" y="241"/>
                    <a:pt x="523" y="248"/>
                    <a:pt x="538" y="261"/>
                  </a:cubicBezTo>
                  <a:cubicBezTo>
                    <a:pt x="518" y="320"/>
                    <a:pt x="518" y="320"/>
                    <a:pt x="518" y="320"/>
                  </a:cubicBezTo>
                  <a:cubicBezTo>
                    <a:pt x="494" y="302"/>
                    <a:pt x="469" y="294"/>
                    <a:pt x="442" y="294"/>
                  </a:cubicBezTo>
                  <a:cubicBezTo>
                    <a:pt x="426" y="294"/>
                    <a:pt x="414" y="298"/>
                    <a:pt x="406" y="307"/>
                  </a:cubicBezTo>
                  <a:cubicBezTo>
                    <a:pt x="397" y="315"/>
                    <a:pt x="393" y="326"/>
                    <a:pt x="393" y="339"/>
                  </a:cubicBezTo>
                  <a:cubicBezTo>
                    <a:pt x="393" y="361"/>
                    <a:pt x="417" y="383"/>
                    <a:pt x="466" y="407"/>
                  </a:cubicBezTo>
                  <a:cubicBezTo>
                    <a:pt x="491" y="420"/>
                    <a:pt x="510" y="431"/>
                    <a:pt x="521" y="442"/>
                  </a:cubicBezTo>
                  <a:cubicBezTo>
                    <a:pt x="532" y="452"/>
                    <a:pt x="541" y="465"/>
                    <a:pt x="547" y="479"/>
                  </a:cubicBezTo>
                  <a:cubicBezTo>
                    <a:pt x="553" y="493"/>
                    <a:pt x="556" y="508"/>
                    <a:pt x="556" y="526"/>
                  </a:cubicBezTo>
                  <a:cubicBezTo>
                    <a:pt x="556" y="550"/>
                    <a:pt x="548" y="571"/>
                    <a:pt x="532" y="590"/>
                  </a:cubicBezTo>
                  <a:close/>
                  <a:moveTo>
                    <a:pt x="440" y="880"/>
                  </a:moveTo>
                  <a:cubicBezTo>
                    <a:pt x="197" y="880"/>
                    <a:pt x="0" y="683"/>
                    <a:pt x="0" y="440"/>
                  </a:cubicBezTo>
                  <a:cubicBezTo>
                    <a:pt x="0" y="197"/>
                    <a:pt x="197" y="0"/>
                    <a:pt x="440" y="0"/>
                  </a:cubicBezTo>
                  <a:cubicBezTo>
                    <a:pt x="682" y="0"/>
                    <a:pt x="880" y="197"/>
                    <a:pt x="880" y="440"/>
                  </a:cubicBezTo>
                  <a:cubicBezTo>
                    <a:pt x="880" y="683"/>
                    <a:pt x="682" y="880"/>
                    <a:pt x="440" y="880"/>
                  </a:cubicBezTo>
                  <a:close/>
                  <a:moveTo>
                    <a:pt x="440" y="44"/>
                  </a:moveTo>
                  <a:cubicBezTo>
                    <a:pt x="222" y="44"/>
                    <a:pt x="44" y="222"/>
                    <a:pt x="44" y="440"/>
                  </a:cubicBezTo>
                  <a:cubicBezTo>
                    <a:pt x="44" y="658"/>
                    <a:pt x="222" y="836"/>
                    <a:pt x="440" y="836"/>
                  </a:cubicBezTo>
                  <a:cubicBezTo>
                    <a:pt x="658" y="836"/>
                    <a:pt x="836" y="658"/>
                    <a:pt x="836" y="440"/>
                  </a:cubicBezTo>
                  <a:cubicBezTo>
                    <a:pt x="836" y="222"/>
                    <a:pt x="658" y="44"/>
                    <a:pt x="440" y="44"/>
                  </a:cubicBezTo>
                  <a:close/>
                </a:path>
              </a:pathLst>
            </a:custGeom>
            <a:solidFill>
              <a:srgbClr val="29B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77" name="bcgBugs_BillUSD">
            <a:extLst>
              <a:ext uri="{FF2B5EF4-FFF2-40B4-BE49-F238E27FC236}">
                <a16:creationId xmlns:a16="http://schemas.microsoft.com/office/drawing/2014/main" id="{F5ACCE1A-2F7B-41D1-A286-0C67AF70214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31331" y="5089771"/>
            <a:ext cx="296964" cy="297255"/>
            <a:chOff x="2818" y="1137"/>
            <a:chExt cx="2044" cy="2046"/>
          </a:xfrm>
        </p:grpSpPr>
        <p:sp>
          <p:nvSpPr>
            <p:cNvPr id="278" name="AutoShape 3">
              <a:extLst>
                <a:ext uri="{FF2B5EF4-FFF2-40B4-BE49-F238E27FC236}">
                  <a16:creationId xmlns:a16="http://schemas.microsoft.com/office/drawing/2014/main" id="{934B979B-D14C-4642-ACC5-828D4D3EFB7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8" y="1137"/>
              <a:ext cx="204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9" name="Freeform 5">
              <a:extLst>
                <a:ext uri="{FF2B5EF4-FFF2-40B4-BE49-F238E27FC236}">
                  <a16:creationId xmlns:a16="http://schemas.microsoft.com/office/drawing/2014/main" id="{365DAA93-45A3-4B09-92C3-CCFCB87007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" y="1260"/>
              <a:ext cx="1800" cy="1802"/>
            </a:xfrm>
            <a:custGeom>
              <a:avLst/>
              <a:gdLst>
                <a:gd name="T0" fmla="*/ 440 w 880"/>
                <a:gd name="T1" fmla="*/ 88 h 880"/>
                <a:gd name="T2" fmla="*/ 88 w 880"/>
                <a:gd name="T3" fmla="*/ 440 h 880"/>
                <a:gd name="T4" fmla="*/ 440 w 880"/>
                <a:gd name="T5" fmla="*/ 792 h 880"/>
                <a:gd name="T6" fmla="*/ 792 w 880"/>
                <a:gd name="T7" fmla="*/ 440 h 880"/>
                <a:gd name="T8" fmla="*/ 440 w 880"/>
                <a:gd name="T9" fmla="*/ 88 h 880"/>
                <a:gd name="T10" fmla="*/ 532 w 880"/>
                <a:gd name="T11" fmla="*/ 590 h 880"/>
                <a:gd name="T12" fmla="*/ 467 w 880"/>
                <a:gd name="T13" fmla="*/ 627 h 880"/>
                <a:gd name="T14" fmla="*/ 467 w 880"/>
                <a:gd name="T15" fmla="*/ 687 h 880"/>
                <a:gd name="T16" fmla="*/ 407 w 880"/>
                <a:gd name="T17" fmla="*/ 687 h 880"/>
                <a:gd name="T18" fmla="*/ 407 w 880"/>
                <a:gd name="T19" fmla="*/ 632 h 880"/>
                <a:gd name="T20" fmla="*/ 324 w 880"/>
                <a:gd name="T21" fmla="*/ 605 h 880"/>
                <a:gd name="T22" fmla="*/ 349 w 880"/>
                <a:gd name="T23" fmla="*/ 544 h 880"/>
                <a:gd name="T24" fmla="*/ 428 w 880"/>
                <a:gd name="T25" fmla="*/ 572 h 880"/>
                <a:gd name="T26" fmla="*/ 488 w 880"/>
                <a:gd name="T27" fmla="*/ 531 h 880"/>
                <a:gd name="T28" fmla="*/ 473 w 880"/>
                <a:gd name="T29" fmla="*/ 492 h 880"/>
                <a:gd name="T30" fmla="*/ 415 w 880"/>
                <a:gd name="T31" fmla="*/ 452 h 880"/>
                <a:gd name="T32" fmla="*/ 357 w 880"/>
                <a:gd name="T33" fmla="*/ 417 h 880"/>
                <a:gd name="T34" fmla="*/ 333 w 880"/>
                <a:gd name="T35" fmla="*/ 383 h 880"/>
                <a:gd name="T36" fmla="*/ 325 w 880"/>
                <a:gd name="T37" fmla="*/ 339 h 880"/>
                <a:gd name="T38" fmla="*/ 347 w 880"/>
                <a:gd name="T39" fmla="*/ 276 h 880"/>
                <a:gd name="T40" fmla="*/ 407 w 880"/>
                <a:gd name="T41" fmla="*/ 240 h 880"/>
                <a:gd name="T42" fmla="*/ 407 w 880"/>
                <a:gd name="T43" fmla="*/ 193 h 880"/>
                <a:gd name="T44" fmla="*/ 467 w 880"/>
                <a:gd name="T45" fmla="*/ 193 h 880"/>
                <a:gd name="T46" fmla="*/ 467 w 880"/>
                <a:gd name="T47" fmla="*/ 237 h 880"/>
                <a:gd name="T48" fmla="*/ 538 w 880"/>
                <a:gd name="T49" fmla="*/ 261 h 880"/>
                <a:gd name="T50" fmla="*/ 518 w 880"/>
                <a:gd name="T51" fmla="*/ 320 h 880"/>
                <a:gd name="T52" fmla="*/ 442 w 880"/>
                <a:gd name="T53" fmla="*/ 294 h 880"/>
                <a:gd name="T54" fmla="*/ 406 w 880"/>
                <a:gd name="T55" fmla="*/ 307 h 880"/>
                <a:gd name="T56" fmla="*/ 393 w 880"/>
                <a:gd name="T57" fmla="*/ 339 h 880"/>
                <a:gd name="T58" fmla="*/ 466 w 880"/>
                <a:gd name="T59" fmla="*/ 407 h 880"/>
                <a:gd name="T60" fmla="*/ 521 w 880"/>
                <a:gd name="T61" fmla="*/ 442 h 880"/>
                <a:gd name="T62" fmla="*/ 547 w 880"/>
                <a:gd name="T63" fmla="*/ 479 h 880"/>
                <a:gd name="T64" fmla="*/ 556 w 880"/>
                <a:gd name="T65" fmla="*/ 526 h 880"/>
                <a:gd name="T66" fmla="*/ 532 w 880"/>
                <a:gd name="T67" fmla="*/ 590 h 880"/>
                <a:gd name="T68" fmla="*/ 440 w 880"/>
                <a:gd name="T69" fmla="*/ 880 h 880"/>
                <a:gd name="T70" fmla="*/ 0 w 880"/>
                <a:gd name="T71" fmla="*/ 440 h 880"/>
                <a:gd name="T72" fmla="*/ 440 w 880"/>
                <a:gd name="T73" fmla="*/ 0 h 880"/>
                <a:gd name="T74" fmla="*/ 880 w 880"/>
                <a:gd name="T75" fmla="*/ 440 h 880"/>
                <a:gd name="T76" fmla="*/ 440 w 880"/>
                <a:gd name="T77" fmla="*/ 880 h 880"/>
                <a:gd name="T78" fmla="*/ 440 w 880"/>
                <a:gd name="T79" fmla="*/ 44 h 880"/>
                <a:gd name="T80" fmla="*/ 44 w 880"/>
                <a:gd name="T81" fmla="*/ 440 h 880"/>
                <a:gd name="T82" fmla="*/ 440 w 880"/>
                <a:gd name="T83" fmla="*/ 836 h 880"/>
                <a:gd name="T84" fmla="*/ 836 w 880"/>
                <a:gd name="T85" fmla="*/ 440 h 880"/>
                <a:gd name="T86" fmla="*/ 440 w 880"/>
                <a:gd name="T87" fmla="*/ 44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0" h="880">
                  <a:moveTo>
                    <a:pt x="440" y="88"/>
                  </a:moveTo>
                  <a:cubicBezTo>
                    <a:pt x="246" y="88"/>
                    <a:pt x="88" y="246"/>
                    <a:pt x="88" y="440"/>
                  </a:cubicBezTo>
                  <a:cubicBezTo>
                    <a:pt x="88" y="634"/>
                    <a:pt x="246" y="792"/>
                    <a:pt x="440" y="792"/>
                  </a:cubicBezTo>
                  <a:cubicBezTo>
                    <a:pt x="634" y="792"/>
                    <a:pt x="792" y="634"/>
                    <a:pt x="792" y="440"/>
                  </a:cubicBezTo>
                  <a:cubicBezTo>
                    <a:pt x="792" y="246"/>
                    <a:pt x="634" y="88"/>
                    <a:pt x="440" y="88"/>
                  </a:cubicBezTo>
                  <a:close/>
                  <a:moveTo>
                    <a:pt x="532" y="590"/>
                  </a:moveTo>
                  <a:cubicBezTo>
                    <a:pt x="517" y="608"/>
                    <a:pt x="495" y="620"/>
                    <a:pt x="467" y="627"/>
                  </a:cubicBezTo>
                  <a:cubicBezTo>
                    <a:pt x="467" y="687"/>
                    <a:pt x="467" y="687"/>
                    <a:pt x="467" y="687"/>
                  </a:cubicBezTo>
                  <a:cubicBezTo>
                    <a:pt x="407" y="687"/>
                    <a:pt x="407" y="687"/>
                    <a:pt x="407" y="687"/>
                  </a:cubicBezTo>
                  <a:cubicBezTo>
                    <a:pt x="407" y="632"/>
                    <a:pt x="407" y="632"/>
                    <a:pt x="407" y="632"/>
                  </a:cubicBezTo>
                  <a:cubicBezTo>
                    <a:pt x="377" y="630"/>
                    <a:pt x="349" y="621"/>
                    <a:pt x="324" y="605"/>
                  </a:cubicBezTo>
                  <a:cubicBezTo>
                    <a:pt x="349" y="544"/>
                    <a:pt x="349" y="544"/>
                    <a:pt x="349" y="544"/>
                  </a:cubicBezTo>
                  <a:cubicBezTo>
                    <a:pt x="376" y="563"/>
                    <a:pt x="402" y="572"/>
                    <a:pt x="428" y="572"/>
                  </a:cubicBezTo>
                  <a:cubicBezTo>
                    <a:pt x="468" y="572"/>
                    <a:pt x="488" y="558"/>
                    <a:pt x="488" y="531"/>
                  </a:cubicBezTo>
                  <a:cubicBezTo>
                    <a:pt x="488" y="517"/>
                    <a:pt x="483" y="504"/>
                    <a:pt x="473" y="492"/>
                  </a:cubicBezTo>
                  <a:cubicBezTo>
                    <a:pt x="463" y="480"/>
                    <a:pt x="443" y="466"/>
                    <a:pt x="415" y="452"/>
                  </a:cubicBezTo>
                  <a:cubicBezTo>
                    <a:pt x="386" y="438"/>
                    <a:pt x="367" y="426"/>
                    <a:pt x="357" y="417"/>
                  </a:cubicBezTo>
                  <a:cubicBezTo>
                    <a:pt x="346" y="407"/>
                    <a:pt x="338" y="396"/>
                    <a:pt x="333" y="383"/>
                  </a:cubicBezTo>
                  <a:cubicBezTo>
                    <a:pt x="327" y="370"/>
                    <a:pt x="325" y="355"/>
                    <a:pt x="325" y="339"/>
                  </a:cubicBezTo>
                  <a:cubicBezTo>
                    <a:pt x="325" y="315"/>
                    <a:pt x="332" y="295"/>
                    <a:pt x="347" y="276"/>
                  </a:cubicBezTo>
                  <a:cubicBezTo>
                    <a:pt x="362" y="258"/>
                    <a:pt x="382" y="246"/>
                    <a:pt x="407" y="240"/>
                  </a:cubicBezTo>
                  <a:cubicBezTo>
                    <a:pt x="407" y="193"/>
                    <a:pt x="407" y="193"/>
                    <a:pt x="407" y="193"/>
                  </a:cubicBezTo>
                  <a:cubicBezTo>
                    <a:pt x="467" y="193"/>
                    <a:pt x="467" y="193"/>
                    <a:pt x="467" y="193"/>
                  </a:cubicBezTo>
                  <a:cubicBezTo>
                    <a:pt x="467" y="237"/>
                    <a:pt x="467" y="237"/>
                    <a:pt x="467" y="237"/>
                  </a:cubicBezTo>
                  <a:cubicBezTo>
                    <a:pt x="499" y="241"/>
                    <a:pt x="523" y="248"/>
                    <a:pt x="538" y="261"/>
                  </a:cubicBezTo>
                  <a:cubicBezTo>
                    <a:pt x="518" y="320"/>
                    <a:pt x="518" y="320"/>
                    <a:pt x="518" y="320"/>
                  </a:cubicBezTo>
                  <a:cubicBezTo>
                    <a:pt x="494" y="302"/>
                    <a:pt x="469" y="294"/>
                    <a:pt x="442" y="294"/>
                  </a:cubicBezTo>
                  <a:cubicBezTo>
                    <a:pt x="426" y="294"/>
                    <a:pt x="414" y="298"/>
                    <a:pt x="406" y="307"/>
                  </a:cubicBezTo>
                  <a:cubicBezTo>
                    <a:pt x="397" y="315"/>
                    <a:pt x="393" y="326"/>
                    <a:pt x="393" y="339"/>
                  </a:cubicBezTo>
                  <a:cubicBezTo>
                    <a:pt x="393" y="361"/>
                    <a:pt x="417" y="383"/>
                    <a:pt x="466" y="407"/>
                  </a:cubicBezTo>
                  <a:cubicBezTo>
                    <a:pt x="491" y="420"/>
                    <a:pt x="510" y="431"/>
                    <a:pt x="521" y="442"/>
                  </a:cubicBezTo>
                  <a:cubicBezTo>
                    <a:pt x="532" y="452"/>
                    <a:pt x="541" y="465"/>
                    <a:pt x="547" y="479"/>
                  </a:cubicBezTo>
                  <a:cubicBezTo>
                    <a:pt x="553" y="493"/>
                    <a:pt x="556" y="508"/>
                    <a:pt x="556" y="526"/>
                  </a:cubicBezTo>
                  <a:cubicBezTo>
                    <a:pt x="556" y="550"/>
                    <a:pt x="548" y="571"/>
                    <a:pt x="532" y="590"/>
                  </a:cubicBezTo>
                  <a:close/>
                  <a:moveTo>
                    <a:pt x="440" y="880"/>
                  </a:moveTo>
                  <a:cubicBezTo>
                    <a:pt x="197" y="880"/>
                    <a:pt x="0" y="683"/>
                    <a:pt x="0" y="440"/>
                  </a:cubicBezTo>
                  <a:cubicBezTo>
                    <a:pt x="0" y="197"/>
                    <a:pt x="197" y="0"/>
                    <a:pt x="440" y="0"/>
                  </a:cubicBezTo>
                  <a:cubicBezTo>
                    <a:pt x="682" y="0"/>
                    <a:pt x="880" y="197"/>
                    <a:pt x="880" y="440"/>
                  </a:cubicBezTo>
                  <a:cubicBezTo>
                    <a:pt x="880" y="683"/>
                    <a:pt x="682" y="880"/>
                    <a:pt x="440" y="880"/>
                  </a:cubicBezTo>
                  <a:close/>
                  <a:moveTo>
                    <a:pt x="440" y="44"/>
                  </a:moveTo>
                  <a:cubicBezTo>
                    <a:pt x="222" y="44"/>
                    <a:pt x="44" y="222"/>
                    <a:pt x="44" y="440"/>
                  </a:cubicBezTo>
                  <a:cubicBezTo>
                    <a:pt x="44" y="658"/>
                    <a:pt x="222" y="836"/>
                    <a:pt x="440" y="836"/>
                  </a:cubicBezTo>
                  <a:cubicBezTo>
                    <a:pt x="658" y="836"/>
                    <a:pt x="836" y="658"/>
                    <a:pt x="836" y="440"/>
                  </a:cubicBezTo>
                  <a:cubicBezTo>
                    <a:pt x="836" y="222"/>
                    <a:pt x="658" y="44"/>
                    <a:pt x="440" y="44"/>
                  </a:cubicBezTo>
                  <a:close/>
                </a:path>
              </a:pathLst>
            </a:custGeom>
            <a:solidFill>
              <a:srgbClr val="29B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80" name="bcgBugs_BillUSD">
            <a:extLst>
              <a:ext uri="{FF2B5EF4-FFF2-40B4-BE49-F238E27FC236}">
                <a16:creationId xmlns:a16="http://schemas.microsoft.com/office/drawing/2014/main" id="{28550B0B-742E-495D-93DD-760FA4C4D55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83681" y="5784733"/>
            <a:ext cx="296964" cy="297255"/>
            <a:chOff x="2818" y="1137"/>
            <a:chExt cx="2044" cy="2046"/>
          </a:xfrm>
        </p:grpSpPr>
        <p:sp>
          <p:nvSpPr>
            <p:cNvPr id="281" name="AutoShape 3">
              <a:extLst>
                <a:ext uri="{FF2B5EF4-FFF2-40B4-BE49-F238E27FC236}">
                  <a16:creationId xmlns:a16="http://schemas.microsoft.com/office/drawing/2014/main" id="{6AC69AC1-7302-4B9A-B697-03CECEC83BC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8" y="1137"/>
              <a:ext cx="204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2" name="Freeform 5">
              <a:extLst>
                <a:ext uri="{FF2B5EF4-FFF2-40B4-BE49-F238E27FC236}">
                  <a16:creationId xmlns:a16="http://schemas.microsoft.com/office/drawing/2014/main" id="{F53AF6CA-89BE-4B86-B744-ACB38C1FDE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" y="1260"/>
              <a:ext cx="1800" cy="1802"/>
            </a:xfrm>
            <a:custGeom>
              <a:avLst/>
              <a:gdLst>
                <a:gd name="T0" fmla="*/ 440 w 880"/>
                <a:gd name="T1" fmla="*/ 88 h 880"/>
                <a:gd name="T2" fmla="*/ 88 w 880"/>
                <a:gd name="T3" fmla="*/ 440 h 880"/>
                <a:gd name="T4" fmla="*/ 440 w 880"/>
                <a:gd name="T5" fmla="*/ 792 h 880"/>
                <a:gd name="T6" fmla="*/ 792 w 880"/>
                <a:gd name="T7" fmla="*/ 440 h 880"/>
                <a:gd name="T8" fmla="*/ 440 w 880"/>
                <a:gd name="T9" fmla="*/ 88 h 880"/>
                <a:gd name="T10" fmla="*/ 532 w 880"/>
                <a:gd name="T11" fmla="*/ 590 h 880"/>
                <a:gd name="T12" fmla="*/ 467 w 880"/>
                <a:gd name="T13" fmla="*/ 627 h 880"/>
                <a:gd name="T14" fmla="*/ 467 w 880"/>
                <a:gd name="T15" fmla="*/ 687 h 880"/>
                <a:gd name="T16" fmla="*/ 407 w 880"/>
                <a:gd name="T17" fmla="*/ 687 h 880"/>
                <a:gd name="T18" fmla="*/ 407 w 880"/>
                <a:gd name="T19" fmla="*/ 632 h 880"/>
                <a:gd name="T20" fmla="*/ 324 w 880"/>
                <a:gd name="T21" fmla="*/ 605 h 880"/>
                <a:gd name="T22" fmla="*/ 349 w 880"/>
                <a:gd name="T23" fmla="*/ 544 h 880"/>
                <a:gd name="T24" fmla="*/ 428 w 880"/>
                <a:gd name="T25" fmla="*/ 572 h 880"/>
                <a:gd name="T26" fmla="*/ 488 w 880"/>
                <a:gd name="T27" fmla="*/ 531 h 880"/>
                <a:gd name="T28" fmla="*/ 473 w 880"/>
                <a:gd name="T29" fmla="*/ 492 h 880"/>
                <a:gd name="T30" fmla="*/ 415 w 880"/>
                <a:gd name="T31" fmla="*/ 452 h 880"/>
                <a:gd name="T32" fmla="*/ 357 w 880"/>
                <a:gd name="T33" fmla="*/ 417 h 880"/>
                <a:gd name="T34" fmla="*/ 333 w 880"/>
                <a:gd name="T35" fmla="*/ 383 h 880"/>
                <a:gd name="T36" fmla="*/ 325 w 880"/>
                <a:gd name="T37" fmla="*/ 339 h 880"/>
                <a:gd name="T38" fmla="*/ 347 w 880"/>
                <a:gd name="T39" fmla="*/ 276 h 880"/>
                <a:gd name="T40" fmla="*/ 407 w 880"/>
                <a:gd name="T41" fmla="*/ 240 h 880"/>
                <a:gd name="T42" fmla="*/ 407 w 880"/>
                <a:gd name="T43" fmla="*/ 193 h 880"/>
                <a:gd name="T44" fmla="*/ 467 w 880"/>
                <a:gd name="T45" fmla="*/ 193 h 880"/>
                <a:gd name="T46" fmla="*/ 467 w 880"/>
                <a:gd name="T47" fmla="*/ 237 h 880"/>
                <a:gd name="T48" fmla="*/ 538 w 880"/>
                <a:gd name="T49" fmla="*/ 261 h 880"/>
                <a:gd name="T50" fmla="*/ 518 w 880"/>
                <a:gd name="T51" fmla="*/ 320 h 880"/>
                <a:gd name="T52" fmla="*/ 442 w 880"/>
                <a:gd name="T53" fmla="*/ 294 h 880"/>
                <a:gd name="T54" fmla="*/ 406 w 880"/>
                <a:gd name="T55" fmla="*/ 307 h 880"/>
                <a:gd name="T56" fmla="*/ 393 w 880"/>
                <a:gd name="T57" fmla="*/ 339 h 880"/>
                <a:gd name="T58" fmla="*/ 466 w 880"/>
                <a:gd name="T59" fmla="*/ 407 h 880"/>
                <a:gd name="T60" fmla="*/ 521 w 880"/>
                <a:gd name="T61" fmla="*/ 442 h 880"/>
                <a:gd name="T62" fmla="*/ 547 w 880"/>
                <a:gd name="T63" fmla="*/ 479 h 880"/>
                <a:gd name="T64" fmla="*/ 556 w 880"/>
                <a:gd name="T65" fmla="*/ 526 h 880"/>
                <a:gd name="T66" fmla="*/ 532 w 880"/>
                <a:gd name="T67" fmla="*/ 590 h 880"/>
                <a:gd name="T68" fmla="*/ 440 w 880"/>
                <a:gd name="T69" fmla="*/ 880 h 880"/>
                <a:gd name="T70" fmla="*/ 0 w 880"/>
                <a:gd name="T71" fmla="*/ 440 h 880"/>
                <a:gd name="T72" fmla="*/ 440 w 880"/>
                <a:gd name="T73" fmla="*/ 0 h 880"/>
                <a:gd name="T74" fmla="*/ 880 w 880"/>
                <a:gd name="T75" fmla="*/ 440 h 880"/>
                <a:gd name="T76" fmla="*/ 440 w 880"/>
                <a:gd name="T77" fmla="*/ 880 h 880"/>
                <a:gd name="T78" fmla="*/ 440 w 880"/>
                <a:gd name="T79" fmla="*/ 44 h 880"/>
                <a:gd name="T80" fmla="*/ 44 w 880"/>
                <a:gd name="T81" fmla="*/ 440 h 880"/>
                <a:gd name="T82" fmla="*/ 440 w 880"/>
                <a:gd name="T83" fmla="*/ 836 h 880"/>
                <a:gd name="T84" fmla="*/ 836 w 880"/>
                <a:gd name="T85" fmla="*/ 440 h 880"/>
                <a:gd name="T86" fmla="*/ 440 w 880"/>
                <a:gd name="T87" fmla="*/ 44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0" h="880">
                  <a:moveTo>
                    <a:pt x="440" y="88"/>
                  </a:moveTo>
                  <a:cubicBezTo>
                    <a:pt x="246" y="88"/>
                    <a:pt x="88" y="246"/>
                    <a:pt x="88" y="440"/>
                  </a:cubicBezTo>
                  <a:cubicBezTo>
                    <a:pt x="88" y="634"/>
                    <a:pt x="246" y="792"/>
                    <a:pt x="440" y="792"/>
                  </a:cubicBezTo>
                  <a:cubicBezTo>
                    <a:pt x="634" y="792"/>
                    <a:pt x="792" y="634"/>
                    <a:pt x="792" y="440"/>
                  </a:cubicBezTo>
                  <a:cubicBezTo>
                    <a:pt x="792" y="246"/>
                    <a:pt x="634" y="88"/>
                    <a:pt x="440" y="88"/>
                  </a:cubicBezTo>
                  <a:close/>
                  <a:moveTo>
                    <a:pt x="532" y="590"/>
                  </a:moveTo>
                  <a:cubicBezTo>
                    <a:pt x="517" y="608"/>
                    <a:pt x="495" y="620"/>
                    <a:pt x="467" y="627"/>
                  </a:cubicBezTo>
                  <a:cubicBezTo>
                    <a:pt x="467" y="687"/>
                    <a:pt x="467" y="687"/>
                    <a:pt x="467" y="687"/>
                  </a:cubicBezTo>
                  <a:cubicBezTo>
                    <a:pt x="407" y="687"/>
                    <a:pt x="407" y="687"/>
                    <a:pt x="407" y="687"/>
                  </a:cubicBezTo>
                  <a:cubicBezTo>
                    <a:pt x="407" y="632"/>
                    <a:pt x="407" y="632"/>
                    <a:pt x="407" y="632"/>
                  </a:cubicBezTo>
                  <a:cubicBezTo>
                    <a:pt x="377" y="630"/>
                    <a:pt x="349" y="621"/>
                    <a:pt x="324" y="605"/>
                  </a:cubicBezTo>
                  <a:cubicBezTo>
                    <a:pt x="349" y="544"/>
                    <a:pt x="349" y="544"/>
                    <a:pt x="349" y="544"/>
                  </a:cubicBezTo>
                  <a:cubicBezTo>
                    <a:pt x="376" y="563"/>
                    <a:pt x="402" y="572"/>
                    <a:pt x="428" y="572"/>
                  </a:cubicBezTo>
                  <a:cubicBezTo>
                    <a:pt x="468" y="572"/>
                    <a:pt x="488" y="558"/>
                    <a:pt x="488" y="531"/>
                  </a:cubicBezTo>
                  <a:cubicBezTo>
                    <a:pt x="488" y="517"/>
                    <a:pt x="483" y="504"/>
                    <a:pt x="473" y="492"/>
                  </a:cubicBezTo>
                  <a:cubicBezTo>
                    <a:pt x="463" y="480"/>
                    <a:pt x="443" y="466"/>
                    <a:pt x="415" y="452"/>
                  </a:cubicBezTo>
                  <a:cubicBezTo>
                    <a:pt x="386" y="438"/>
                    <a:pt x="367" y="426"/>
                    <a:pt x="357" y="417"/>
                  </a:cubicBezTo>
                  <a:cubicBezTo>
                    <a:pt x="346" y="407"/>
                    <a:pt x="338" y="396"/>
                    <a:pt x="333" y="383"/>
                  </a:cubicBezTo>
                  <a:cubicBezTo>
                    <a:pt x="327" y="370"/>
                    <a:pt x="325" y="355"/>
                    <a:pt x="325" y="339"/>
                  </a:cubicBezTo>
                  <a:cubicBezTo>
                    <a:pt x="325" y="315"/>
                    <a:pt x="332" y="295"/>
                    <a:pt x="347" y="276"/>
                  </a:cubicBezTo>
                  <a:cubicBezTo>
                    <a:pt x="362" y="258"/>
                    <a:pt x="382" y="246"/>
                    <a:pt x="407" y="240"/>
                  </a:cubicBezTo>
                  <a:cubicBezTo>
                    <a:pt x="407" y="193"/>
                    <a:pt x="407" y="193"/>
                    <a:pt x="407" y="193"/>
                  </a:cubicBezTo>
                  <a:cubicBezTo>
                    <a:pt x="467" y="193"/>
                    <a:pt x="467" y="193"/>
                    <a:pt x="467" y="193"/>
                  </a:cubicBezTo>
                  <a:cubicBezTo>
                    <a:pt x="467" y="237"/>
                    <a:pt x="467" y="237"/>
                    <a:pt x="467" y="237"/>
                  </a:cubicBezTo>
                  <a:cubicBezTo>
                    <a:pt x="499" y="241"/>
                    <a:pt x="523" y="248"/>
                    <a:pt x="538" y="261"/>
                  </a:cubicBezTo>
                  <a:cubicBezTo>
                    <a:pt x="518" y="320"/>
                    <a:pt x="518" y="320"/>
                    <a:pt x="518" y="320"/>
                  </a:cubicBezTo>
                  <a:cubicBezTo>
                    <a:pt x="494" y="302"/>
                    <a:pt x="469" y="294"/>
                    <a:pt x="442" y="294"/>
                  </a:cubicBezTo>
                  <a:cubicBezTo>
                    <a:pt x="426" y="294"/>
                    <a:pt x="414" y="298"/>
                    <a:pt x="406" y="307"/>
                  </a:cubicBezTo>
                  <a:cubicBezTo>
                    <a:pt x="397" y="315"/>
                    <a:pt x="393" y="326"/>
                    <a:pt x="393" y="339"/>
                  </a:cubicBezTo>
                  <a:cubicBezTo>
                    <a:pt x="393" y="361"/>
                    <a:pt x="417" y="383"/>
                    <a:pt x="466" y="407"/>
                  </a:cubicBezTo>
                  <a:cubicBezTo>
                    <a:pt x="491" y="420"/>
                    <a:pt x="510" y="431"/>
                    <a:pt x="521" y="442"/>
                  </a:cubicBezTo>
                  <a:cubicBezTo>
                    <a:pt x="532" y="452"/>
                    <a:pt x="541" y="465"/>
                    <a:pt x="547" y="479"/>
                  </a:cubicBezTo>
                  <a:cubicBezTo>
                    <a:pt x="553" y="493"/>
                    <a:pt x="556" y="508"/>
                    <a:pt x="556" y="526"/>
                  </a:cubicBezTo>
                  <a:cubicBezTo>
                    <a:pt x="556" y="550"/>
                    <a:pt x="548" y="571"/>
                    <a:pt x="532" y="590"/>
                  </a:cubicBezTo>
                  <a:close/>
                  <a:moveTo>
                    <a:pt x="440" y="880"/>
                  </a:moveTo>
                  <a:cubicBezTo>
                    <a:pt x="197" y="880"/>
                    <a:pt x="0" y="683"/>
                    <a:pt x="0" y="440"/>
                  </a:cubicBezTo>
                  <a:cubicBezTo>
                    <a:pt x="0" y="197"/>
                    <a:pt x="197" y="0"/>
                    <a:pt x="440" y="0"/>
                  </a:cubicBezTo>
                  <a:cubicBezTo>
                    <a:pt x="682" y="0"/>
                    <a:pt x="880" y="197"/>
                    <a:pt x="880" y="440"/>
                  </a:cubicBezTo>
                  <a:cubicBezTo>
                    <a:pt x="880" y="683"/>
                    <a:pt x="682" y="880"/>
                    <a:pt x="440" y="880"/>
                  </a:cubicBezTo>
                  <a:close/>
                  <a:moveTo>
                    <a:pt x="440" y="44"/>
                  </a:moveTo>
                  <a:cubicBezTo>
                    <a:pt x="222" y="44"/>
                    <a:pt x="44" y="222"/>
                    <a:pt x="44" y="440"/>
                  </a:cubicBezTo>
                  <a:cubicBezTo>
                    <a:pt x="44" y="658"/>
                    <a:pt x="222" y="836"/>
                    <a:pt x="440" y="836"/>
                  </a:cubicBezTo>
                  <a:cubicBezTo>
                    <a:pt x="658" y="836"/>
                    <a:pt x="836" y="658"/>
                    <a:pt x="836" y="440"/>
                  </a:cubicBezTo>
                  <a:cubicBezTo>
                    <a:pt x="836" y="222"/>
                    <a:pt x="658" y="44"/>
                    <a:pt x="440" y="44"/>
                  </a:cubicBezTo>
                  <a:close/>
                </a:path>
              </a:pathLst>
            </a:custGeom>
            <a:solidFill>
              <a:srgbClr val="29B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929732E-D529-4E12-AB22-B73315A3919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967546" y="2077685"/>
            <a:ext cx="668040" cy="66804"/>
            <a:chOff x="5334000" y="3429000"/>
            <a:chExt cx="1524000" cy="152400"/>
          </a:xfrm>
        </p:grpSpPr>
        <p:sp>
          <p:nvSpPr>
            <p:cNvPr id="42" name="background">
              <a:extLst>
                <a:ext uri="{FF2B5EF4-FFF2-40B4-BE49-F238E27FC236}">
                  <a16:creationId xmlns:a16="http://schemas.microsoft.com/office/drawing/2014/main" id="{2BB795F8-56DF-4854-B75C-D192D89A5F8E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solidFill>
              <a:srgbClr val="E2E2E3">
                <a:lumMod val="100000"/>
              </a:srgbClr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bar">
              <a:extLst>
                <a:ext uri="{FF2B5EF4-FFF2-40B4-BE49-F238E27FC236}">
                  <a16:creationId xmlns:a16="http://schemas.microsoft.com/office/drawing/2014/main" id="{1F638C03-E368-4B0F-851A-E558FCCA9BFD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oreground">
              <a:extLst>
                <a:ext uri="{FF2B5EF4-FFF2-40B4-BE49-F238E27FC236}">
                  <a16:creationId xmlns:a16="http://schemas.microsoft.com/office/drawing/2014/main" id="{3055FF90-55B3-48D4-AE05-F9397D1622BD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noFill/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1A6ED232-4BE0-41E7-A563-3024706C736F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8967546" y="2425164"/>
            <a:ext cx="668040" cy="66804"/>
            <a:chOff x="5334000" y="3429000"/>
            <a:chExt cx="1524000" cy="152400"/>
          </a:xfrm>
        </p:grpSpPr>
        <p:sp>
          <p:nvSpPr>
            <p:cNvPr id="241" name="background">
              <a:extLst>
                <a:ext uri="{FF2B5EF4-FFF2-40B4-BE49-F238E27FC236}">
                  <a16:creationId xmlns:a16="http://schemas.microsoft.com/office/drawing/2014/main" id="{C6C53752-EE85-43C2-B983-36641B6F1B75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solidFill>
              <a:srgbClr val="E2E2E3">
                <a:lumMod val="100000"/>
              </a:srgbClr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bar">
              <a:extLst>
                <a:ext uri="{FF2B5EF4-FFF2-40B4-BE49-F238E27FC236}">
                  <a16:creationId xmlns:a16="http://schemas.microsoft.com/office/drawing/2014/main" id="{19748A50-C160-415F-90DD-FF477FB062AF}"/>
                </a:ext>
              </a:extLst>
            </p:cNvPr>
            <p:cNvSpPr/>
            <p:nvPr/>
          </p:nvSpPr>
          <p:spPr>
            <a:xfrm>
              <a:off x="5334000" y="3429000"/>
              <a:ext cx="1005839" cy="15240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foreground">
              <a:extLst>
                <a:ext uri="{FF2B5EF4-FFF2-40B4-BE49-F238E27FC236}">
                  <a16:creationId xmlns:a16="http://schemas.microsoft.com/office/drawing/2014/main" id="{407BEC2C-983D-4CD5-8311-20F13D864D40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noFill/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2E3E28D2-EAF3-4879-AB28-7C4ACDBAB2F3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8967546" y="2757457"/>
            <a:ext cx="668040" cy="66804"/>
            <a:chOff x="5334000" y="3429000"/>
            <a:chExt cx="1524000" cy="152400"/>
          </a:xfrm>
        </p:grpSpPr>
        <p:sp>
          <p:nvSpPr>
            <p:cNvPr id="245" name="background">
              <a:extLst>
                <a:ext uri="{FF2B5EF4-FFF2-40B4-BE49-F238E27FC236}">
                  <a16:creationId xmlns:a16="http://schemas.microsoft.com/office/drawing/2014/main" id="{B8A81CE9-B212-4A61-8A37-D1A8A119F953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solidFill>
              <a:srgbClr val="E2E2E3">
                <a:lumMod val="100000"/>
              </a:srgbClr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bar">
              <a:extLst>
                <a:ext uri="{FF2B5EF4-FFF2-40B4-BE49-F238E27FC236}">
                  <a16:creationId xmlns:a16="http://schemas.microsoft.com/office/drawing/2014/main" id="{484ABEBB-6D39-40CF-8F26-214304C0E3DD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foreground">
              <a:extLst>
                <a:ext uri="{FF2B5EF4-FFF2-40B4-BE49-F238E27FC236}">
                  <a16:creationId xmlns:a16="http://schemas.microsoft.com/office/drawing/2014/main" id="{8CA73DC9-125B-4194-AA51-7186D5D5E5E3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noFill/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83D1CB5E-9F85-45B3-A80B-134DEBD80F0B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8967546" y="3120123"/>
            <a:ext cx="668040" cy="66804"/>
            <a:chOff x="5334000" y="3429000"/>
            <a:chExt cx="1524000" cy="152400"/>
          </a:xfrm>
        </p:grpSpPr>
        <p:sp>
          <p:nvSpPr>
            <p:cNvPr id="249" name="background">
              <a:extLst>
                <a:ext uri="{FF2B5EF4-FFF2-40B4-BE49-F238E27FC236}">
                  <a16:creationId xmlns:a16="http://schemas.microsoft.com/office/drawing/2014/main" id="{ED576EC9-CCEB-43AF-AB0C-528B5757D2DA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solidFill>
              <a:srgbClr val="E2E2E3">
                <a:lumMod val="100000"/>
              </a:srgbClr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bar">
              <a:extLst>
                <a:ext uri="{FF2B5EF4-FFF2-40B4-BE49-F238E27FC236}">
                  <a16:creationId xmlns:a16="http://schemas.microsoft.com/office/drawing/2014/main" id="{12104EE5-BF11-4F9B-8573-B2AB5F7CF4CF}"/>
                </a:ext>
              </a:extLst>
            </p:cNvPr>
            <p:cNvSpPr/>
            <p:nvPr/>
          </p:nvSpPr>
          <p:spPr>
            <a:xfrm>
              <a:off x="5334000" y="3429000"/>
              <a:ext cx="1005839" cy="15240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foreground">
              <a:extLst>
                <a:ext uri="{FF2B5EF4-FFF2-40B4-BE49-F238E27FC236}">
                  <a16:creationId xmlns:a16="http://schemas.microsoft.com/office/drawing/2014/main" id="{7B440271-6416-461A-A4B6-AAAE537338B3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noFill/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4A24CCFD-4FAB-47AE-ABA3-A87EBDB5B293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967546" y="3478330"/>
            <a:ext cx="668040" cy="66804"/>
            <a:chOff x="5334000" y="3429000"/>
            <a:chExt cx="1524000" cy="152400"/>
          </a:xfrm>
        </p:grpSpPr>
        <p:sp>
          <p:nvSpPr>
            <p:cNvPr id="253" name="background">
              <a:extLst>
                <a:ext uri="{FF2B5EF4-FFF2-40B4-BE49-F238E27FC236}">
                  <a16:creationId xmlns:a16="http://schemas.microsoft.com/office/drawing/2014/main" id="{A5DD1A94-D170-49BC-AAB8-8C3C3E632B0C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solidFill>
              <a:srgbClr val="E2E2E3">
                <a:lumMod val="100000"/>
              </a:srgbClr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bar">
              <a:extLst>
                <a:ext uri="{FF2B5EF4-FFF2-40B4-BE49-F238E27FC236}">
                  <a16:creationId xmlns:a16="http://schemas.microsoft.com/office/drawing/2014/main" id="{7C54BAA6-ECAB-4202-A7DB-052B96C09C06}"/>
                </a:ext>
              </a:extLst>
            </p:cNvPr>
            <p:cNvSpPr/>
            <p:nvPr/>
          </p:nvSpPr>
          <p:spPr>
            <a:xfrm>
              <a:off x="5334000" y="3429000"/>
              <a:ext cx="1005839" cy="15240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oreground">
              <a:extLst>
                <a:ext uri="{FF2B5EF4-FFF2-40B4-BE49-F238E27FC236}">
                  <a16:creationId xmlns:a16="http://schemas.microsoft.com/office/drawing/2014/main" id="{9272D3D4-F7D7-42EE-BFAB-511CE206946A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noFill/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3169080C-0D3C-477E-9AC5-F8CE01F382D9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8967546" y="3815080"/>
            <a:ext cx="668040" cy="66804"/>
            <a:chOff x="5334000" y="3429000"/>
            <a:chExt cx="1524000" cy="152400"/>
          </a:xfrm>
        </p:grpSpPr>
        <p:sp>
          <p:nvSpPr>
            <p:cNvPr id="263" name="background">
              <a:extLst>
                <a:ext uri="{FF2B5EF4-FFF2-40B4-BE49-F238E27FC236}">
                  <a16:creationId xmlns:a16="http://schemas.microsoft.com/office/drawing/2014/main" id="{22D1B88D-E13A-432E-B5C0-E43ACA01FFBE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solidFill>
              <a:srgbClr val="E2E2E3">
                <a:lumMod val="100000"/>
              </a:srgbClr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bar">
              <a:extLst>
                <a:ext uri="{FF2B5EF4-FFF2-40B4-BE49-F238E27FC236}">
                  <a16:creationId xmlns:a16="http://schemas.microsoft.com/office/drawing/2014/main" id="{B4A3E1B3-BCCD-4E8A-B16B-48F570AAE90D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oreground">
              <a:extLst>
                <a:ext uri="{FF2B5EF4-FFF2-40B4-BE49-F238E27FC236}">
                  <a16:creationId xmlns:a16="http://schemas.microsoft.com/office/drawing/2014/main" id="{A6D91696-CF6E-448B-8F29-80E67C28F6A8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noFill/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490F6420-FEDF-4BDF-9CC5-FB2BBF07DCAC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8967546" y="4162559"/>
            <a:ext cx="668040" cy="66804"/>
            <a:chOff x="5334000" y="3429000"/>
            <a:chExt cx="1524000" cy="152400"/>
          </a:xfrm>
        </p:grpSpPr>
        <p:sp>
          <p:nvSpPr>
            <p:cNvPr id="337" name="background">
              <a:extLst>
                <a:ext uri="{FF2B5EF4-FFF2-40B4-BE49-F238E27FC236}">
                  <a16:creationId xmlns:a16="http://schemas.microsoft.com/office/drawing/2014/main" id="{3A933D3A-8870-4932-B19F-AF1D45CCDCE2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solidFill>
              <a:srgbClr val="E2E2E3">
                <a:lumMod val="100000"/>
              </a:srgbClr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bar">
              <a:extLst>
                <a:ext uri="{FF2B5EF4-FFF2-40B4-BE49-F238E27FC236}">
                  <a16:creationId xmlns:a16="http://schemas.microsoft.com/office/drawing/2014/main" id="{1241C900-1873-4B3F-BC35-623B58D71FF5}"/>
                </a:ext>
              </a:extLst>
            </p:cNvPr>
            <p:cNvSpPr/>
            <p:nvPr/>
          </p:nvSpPr>
          <p:spPr>
            <a:xfrm>
              <a:off x="5334000" y="3429000"/>
              <a:ext cx="502920" cy="15240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oreground">
              <a:extLst>
                <a:ext uri="{FF2B5EF4-FFF2-40B4-BE49-F238E27FC236}">
                  <a16:creationId xmlns:a16="http://schemas.microsoft.com/office/drawing/2014/main" id="{63570D7D-027A-4EEA-BBD2-0C95D6D1121D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noFill/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D9CE8A9D-4205-49D5-A18D-1D2C3D34E21D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8967546" y="4510038"/>
            <a:ext cx="668040" cy="66804"/>
            <a:chOff x="5334000" y="3429000"/>
            <a:chExt cx="1524000" cy="152400"/>
          </a:xfrm>
        </p:grpSpPr>
        <p:sp>
          <p:nvSpPr>
            <p:cNvPr id="341" name="background">
              <a:extLst>
                <a:ext uri="{FF2B5EF4-FFF2-40B4-BE49-F238E27FC236}">
                  <a16:creationId xmlns:a16="http://schemas.microsoft.com/office/drawing/2014/main" id="{FBE51D5C-8BE8-4F21-A5A7-4EB110811AC2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solidFill>
              <a:srgbClr val="E2E2E3">
                <a:lumMod val="100000"/>
              </a:srgbClr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bar">
              <a:extLst>
                <a:ext uri="{FF2B5EF4-FFF2-40B4-BE49-F238E27FC236}">
                  <a16:creationId xmlns:a16="http://schemas.microsoft.com/office/drawing/2014/main" id="{E4770B7A-1589-4106-9B91-5591FD3352F7}"/>
                </a:ext>
              </a:extLst>
            </p:cNvPr>
            <p:cNvSpPr/>
            <p:nvPr/>
          </p:nvSpPr>
          <p:spPr>
            <a:xfrm>
              <a:off x="5334000" y="3429000"/>
              <a:ext cx="1005839" cy="15240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oreground">
              <a:extLst>
                <a:ext uri="{FF2B5EF4-FFF2-40B4-BE49-F238E27FC236}">
                  <a16:creationId xmlns:a16="http://schemas.microsoft.com/office/drawing/2014/main" id="{841F8947-C26B-412E-BD4C-A8653AAC5EF3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noFill/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5722A4C2-4D40-45B0-8317-2B49D860039E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8967546" y="4857517"/>
            <a:ext cx="668040" cy="66804"/>
            <a:chOff x="5334000" y="3429000"/>
            <a:chExt cx="1524000" cy="152400"/>
          </a:xfrm>
        </p:grpSpPr>
        <p:sp>
          <p:nvSpPr>
            <p:cNvPr id="345" name="background">
              <a:extLst>
                <a:ext uri="{FF2B5EF4-FFF2-40B4-BE49-F238E27FC236}">
                  <a16:creationId xmlns:a16="http://schemas.microsoft.com/office/drawing/2014/main" id="{3BFC722A-BDE5-4960-9D5E-40532A6C1863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solidFill>
              <a:srgbClr val="E2E2E3">
                <a:lumMod val="100000"/>
              </a:srgbClr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bar">
              <a:extLst>
                <a:ext uri="{FF2B5EF4-FFF2-40B4-BE49-F238E27FC236}">
                  <a16:creationId xmlns:a16="http://schemas.microsoft.com/office/drawing/2014/main" id="{1199C952-EE45-48FF-8A60-542A6A9CD6AB}"/>
                </a:ext>
              </a:extLst>
            </p:cNvPr>
            <p:cNvSpPr/>
            <p:nvPr/>
          </p:nvSpPr>
          <p:spPr>
            <a:xfrm>
              <a:off x="5334000" y="3429000"/>
              <a:ext cx="502920" cy="15240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oreground">
              <a:extLst>
                <a:ext uri="{FF2B5EF4-FFF2-40B4-BE49-F238E27FC236}">
                  <a16:creationId xmlns:a16="http://schemas.microsoft.com/office/drawing/2014/main" id="{BDC1396C-CB3C-4C65-BDE2-3E57EA6187C1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noFill/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8A14CFCD-8B25-4ED1-824A-18CF351848B8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8967546" y="5204997"/>
            <a:ext cx="668040" cy="66804"/>
            <a:chOff x="5334000" y="3429000"/>
            <a:chExt cx="1524000" cy="152400"/>
          </a:xfrm>
        </p:grpSpPr>
        <p:sp>
          <p:nvSpPr>
            <p:cNvPr id="349" name="background">
              <a:extLst>
                <a:ext uri="{FF2B5EF4-FFF2-40B4-BE49-F238E27FC236}">
                  <a16:creationId xmlns:a16="http://schemas.microsoft.com/office/drawing/2014/main" id="{3E2DB641-0BD2-44F1-8BBB-BB8C87287EDE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solidFill>
              <a:srgbClr val="E2E2E3">
                <a:lumMod val="100000"/>
              </a:srgbClr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bar">
              <a:extLst>
                <a:ext uri="{FF2B5EF4-FFF2-40B4-BE49-F238E27FC236}">
                  <a16:creationId xmlns:a16="http://schemas.microsoft.com/office/drawing/2014/main" id="{7F35BF4D-40B5-4F7C-B139-76A0DD037B52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oreground">
              <a:extLst>
                <a:ext uri="{FF2B5EF4-FFF2-40B4-BE49-F238E27FC236}">
                  <a16:creationId xmlns:a16="http://schemas.microsoft.com/office/drawing/2014/main" id="{DC6A22AA-24D5-4187-AB98-B14642A03D0E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noFill/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6F2BFB01-730C-4857-8266-9BB4AEFF8632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8967546" y="5899958"/>
            <a:ext cx="668040" cy="66804"/>
            <a:chOff x="5334000" y="3429000"/>
            <a:chExt cx="1524000" cy="152400"/>
          </a:xfrm>
        </p:grpSpPr>
        <p:sp>
          <p:nvSpPr>
            <p:cNvPr id="360" name="background">
              <a:extLst>
                <a:ext uri="{FF2B5EF4-FFF2-40B4-BE49-F238E27FC236}">
                  <a16:creationId xmlns:a16="http://schemas.microsoft.com/office/drawing/2014/main" id="{176E2F51-D4ED-497A-90D9-25F8B5EBCCB2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solidFill>
              <a:srgbClr val="E2E2E3">
                <a:lumMod val="100000"/>
              </a:srgbClr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bar">
              <a:extLst>
                <a:ext uri="{FF2B5EF4-FFF2-40B4-BE49-F238E27FC236}">
                  <a16:creationId xmlns:a16="http://schemas.microsoft.com/office/drawing/2014/main" id="{1FF9B882-A654-434C-9CEA-DCF00CCBFDAD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foreground">
              <a:extLst>
                <a:ext uri="{FF2B5EF4-FFF2-40B4-BE49-F238E27FC236}">
                  <a16:creationId xmlns:a16="http://schemas.microsoft.com/office/drawing/2014/main" id="{6D1EBAEB-4115-4251-829E-E9E98D26BC52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noFill/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AE3EA166-8264-4448-BFF4-3ADBD9318E64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8967546" y="5552475"/>
            <a:ext cx="668040" cy="66804"/>
            <a:chOff x="5334000" y="3429000"/>
            <a:chExt cx="1524000" cy="152400"/>
          </a:xfrm>
        </p:grpSpPr>
        <p:sp>
          <p:nvSpPr>
            <p:cNvPr id="364" name="background">
              <a:extLst>
                <a:ext uri="{FF2B5EF4-FFF2-40B4-BE49-F238E27FC236}">
                  <a16:creationId xmlns:a16="http://schemas.microsoft.com/office/drawing/2014/main" id="{D7CA8D0C-769E-4F2B-975E-8FE9BB4647D4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solidFill>
              <a:srgbClr val="E2E2E3">
                <a:lumMod val="100000"/>
              </a:srgbClr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bar">
              <a:extLst>
                <a:ext uri="{FF2B5EF4-FFF2-40B4-BE49-F238E27FC236}">
                  <a16:creationId xmlns:a16="http://schemas.microsoft.com/office/drawing/2014/main" id="{2DCA0C4C-8740-41BC-97E1-E5EB6B520D93}"/>
                </a:ext>
              </a:extLst>
            </p:cNvPr>
            <p:cNvSpPr/>
            <p:nvPr/>
          </p:nvSpPr>
          <p:spPr>
            <a:xfrm>
              <a:off x="5334000" y="3429000"/>
              <a:ext cx="1005839" cy="15240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oreground">
              <a:extLst>
                <a:ext uri="{FF2B5EF4-FFF2-40B4-BE49-F238E27FC236}">
                  <a16:creationId xmlns:a16="http://schemas.microsoft.com/office/drawing/2014/main" id="{06CD71AF-DD2C-4A79-BC35-8A23C723EC5E}"/>
                </a:ext>
              </a:extLst>
            </p:cNvPr>
            <p:cNvSpPr/>
            <p:nvPr/>
          </p:nvSpPr>
          <p:spPr>
            <a:xfrm>
              <a:off x="5334000" y="3429000"/>
              <a:ext cx="1524000" cy="152400"/>
            </a:xfrm>
            <a:prstGeom prst="rect">
              <a:avLst/>
            </a:prstGeom>
            <a:noFill/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ACD837A-8FA5-45F5-A4FA-32800A65B853}"/>
              </a:ext>
            </a:extLst>
          </p:cNvPr>
          <p:cNvGrpSpPr>
            <a:grpSpLocks noChangeAspect="1"/>
          </p:cNvGrpSpPr>
          <p:nvPr/>
        </p:nvGrpSpPr>
        <p:grpSpPr>
          <a:xfrm>
            <a:off x="7340206" y="6127209"/>
            <a:ext cx="269875" cy="269875"/>
            <a:chOff x="982662" y="3868738"/>
            <a:chExt cx="269875" cy="269875"/>
          </a:xfrm>
        </p:grpSpPr>
        <p:sp>
          <p:nvSpPr>
            <p:cNvPr id="204" name="Oval 16">
              <a:extLst>
                <a:ext uri="{FF2B5EF4-FFF2-40B4-BE49-F238E27FC236}">
                  <a16:creationId xmlns:a16="http://schemas.microsoft.com/office/drawing/2014/main" id="{B3C58800-1A66-4764-84EC-7BC905739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17">
              <a:extLst>
                <a:ext uri="{FF2B5EF4-FFF2-40B4-BE49-F238E27FC236}">
                  <a16:creationId xmlns:a16="http://schemas.microsoft.com/office/drawing/2014/main" id="{4A68954C-8FA9-417B-9252-FEC6605FC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06931081-65BC-4BE7-B9C0-4FC1AE839B05}"/>
              </a:ext>
            </a:extLst>
          </p:cNvPr>
          <p:cNvGrpSpPr>
            <a:grpSpLocks noChangeAspect="1"/>
          </p:cNvGrpSpPr>
          <p:nvPr/>
        </p:nvGrpSpPr>
        <p:grpSpPr>
          <a:xfrm>
            <a:off x="5585968" y="6127209"/>
            <a:ext cx="269875" cy="269875"/>
            <a:chOff x="982662" y="3868738"/>
            <a:chExt cx="269875" cy="269875"/>
          </a:xfrm>
        </p:grpSpPr>
        <p:sp>
          <p:nvSpPr>
            <p:cNvPr id="212" name="Oval 16">
              <a:extLst>
                <a:ext uri="{FF2B5EF4-FFF2-40B4-BE49-F238E27FC236}">
                  <a16:creationId xmlns:a16="http://schemas.microsoft.com/office/drawing/2014/main" id="{BB4A29D3-150F-4882-ABEA-23A0F6663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17">
              <a:extLst>
                <a:ext uri="{FF2B5EF4-FFF2-40B4-BE49-F238E27FC236}">
                  <a16:creationId xmlns:a16="http://schemas.microsoft.com/office/drawing/2014/main" id="{3A7FAE58-43F4-45FE-A1B7-5551D60AA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4" name="TextBox 213">
            <a:extLst>
              <a:ext uri="{FF2B5EF4-FFF2-40B4-BE49-F238E27FC236}">
                <a16:creationId xmlns:a16="http://schemas.microsoft.com/office/drawing/2014/main" id="{7B87353F-E202-4927-A37E-1593F097B9D8}"/>
              </a:ext>
            </a:extLst>
          </p:cNvPr>
          <p:cNvSpPr txBox="1"/>
          <p:nvPr/>
        </p:nvSpPr>
        <p:spPr>
          <a:xfrm>
            <a:off x="5867233" y="6156849"/>
            <a:ext cx="1344282" cy="21059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Highly relevant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22DDE7C5-7A1C-40FE-A042-1AED56868881}"/>
              </a:ext>
            </a:extLst>
          </p:cNvPr>
          <p:cNvSpPr txBox="1"/>
          <p:nvPr/>
        </p:nvSpPr>
        <p:spPr>
          <a:xfrm>
            <a:off x="7625515" y="6156849"/>
            <a:ext cx="2066488" cy="21059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Moderately relevant</a:t>
            </a:r>
          </a:p>
        </p:txBody>
      </p:sp>
      <p:grpSp>
        <p:nvGrpSpPr>
          <p:cNvPr id="285" name="bcgBugs_BillUSD">
            <a:extLst>
              <a:ext uri="{FF2B5EF4-FFF2-40B4-BE49-F238E27FC236}">
                <a16:creationId xmlns:a16="http://schemas.microsoft.com/office/drawing/2014/main" id="{7C0369A9-41C6-46C1-9705-070A0674D3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93429" y="6113519"/>
            <a:ext cx="296964" cy="297255"/>
            <a:chOff x="2818" y="1137"/>
            <a:chExt cx="2044" cy="2046"/>
          </a:xfrm>
        </p:grpSpPr>
        <p:sp>
          <p:nvSpPr>
            <p:cNvPr id="286" name="AutoShape 3">
              <a:extLst>
                <a:ext uri="{FF2B5EF4-FFF2-40B4-BE49-F238E27FC236}">
                  <a16:creationId xmlns:a16="http://schemas.microsoft.com/office/drawing/2014/main" id="{AD978365-2974-4DC7-8A62-9264387E23B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8" y="1137"/>
              <a:ext cx="204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7" name="Freeform 5">
              <a:extLst>
                <a:ext uri="{FF2B5EF4-FFF2-40B4-BE49-F238E27FC236}">
                  <a16:creationId xmlns:a16="http://schemas.microsoft.com/office/drawing/2014/main" id="{3DDDFF92-18BD-41E4-A609-E81730CCAB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" y="1260"/>
              <a:ext cx="1800" cy="1802"/>
            </a:xfrm>
            <a:custGeom>
              <a:avLst/>
              <a:gdLst>
                <a:gd name="T0" fmla="*/ 440 w 880"/>
                <a:gd name="T1" fmla="*/ 88 h 880"/>
                <a:gd name="T2" fmla="*/ 88 w 880"/>
                <a:gd name="T3" fmla="*/ 440 h 880"/>
                <a:gd name="T4" fmla="*/ 440 w 880"/>
                <a:gd name="T5" fmla="*/ 792 h 880"/>
                <a:gd name="T6" fmla="*/ 792 w 880"/>
                <a:gd name="T7" fmla="*/ 440 h 880"/>
                <a:gd name="T8" fmla="*/ 440 w 880"/>
                <a:gd name="T9" fmla="*/ 88 h 880"/>
                <a:gd name="T10" fmla="*/ 532 w 880"/>
                <a:gd name="T11" fmla="*/ 590 h 880"/>
                <a:gd name="T12" fmla="*/ 467 w 880"/>
                <a:gd name="T13" fmla="*/ 627 h 880"/>
                <a:gd name="T14" fmla="*/ 467 w 880"/>
                <a:gd name="T15" fmla="*/ 687 h 880"/>
                <a:gd name="T16" fmla="*/ 407 w 880"/>
                <a:gd name="T17" fmla="*/ 687 h 880"/>
                <a:gd name="T18" fmla="*/ 407 w 880"/>
                <a:gd name="T19" fmla="*/ 632 h 880"/>
                <a:gd name="T20" fmla="*/ 324 w 880"/>
                <a:gd name="T21" fmla="*/ 605 h 880"/>
                <a:gd name="T22" fmla="*/ 349 w 880"/>
                <a:gd name="T23" fmla="*/ 544 h 880"/>
                <a:gd name="T24" fmla="*/ 428 w 880"/>
                <a:gd name="T25" fmla="*/ 572 h 880"/>
                <a:gd name="T26" fmla="*/ 488 w 880"/>
                <a:gd name="T27" fmla="*/ 531 h 880"/>
                <a:gd name="T28" fmla="*/ 473 w 880"/>
                <a:gd name="T29" fmla="*/ 492 h 880"/>
                <a:gd name="T30" fmla="*/ 415 w 880"/>
                <a:gd name="T31" fmla="*/ 452 h 880"/>
                <a:gd name="T32" fmla="*/ 357 w 880"/>
                <a:gd name="T33" fmla="*/ 417 h 880"/>
                <a:gd name="T34" fmla="*/ 333 w 880"/>
                <a:gd name="T35" fmla="*/ 383 h 880"/>
                <a:gd name="T36" fmla="*/ 325 w 880"/>
                <a:gd name="T37" fmla="*/ 339 h 880"/>
                <a:gd name="T38" fmla="*/ 347 w 880"/>
                <a:gd name="T39" fmla="*/ 276 h 880"/>
                <a:gd name="T40" fmla="*/ 407 w 880"/>
                <a:gd name="T41" fmla="*/ 240 h 880"/>
                <a:gd name="T42" fmla="*/ 407 w 880"/>
                <a:gd name="T43" fmla="*/ 193 h 880"/>
                <a:gd name="T44" fmla="*/ 467 w 880"/>
                <a:gd name="T45" fmla="*/ 193 h 880"/>
                <a:gd name="T46" fmla="*/ 467 w 880"/>
                <a:gd name="T47" fmla="*/ 237 h 880"/>
                <a:gd name="T48" fmla="*/ 538 w 880"/>
                <a:gd name="T49" fmla="*/ 261 h 880"/>
                <a:gd name="T50" fmla="*/ 518 w 880"/>
                <a:gd name="T51" fmla="*/ 320 h 880"/>
                <a:gd name="T52" fmla="*/ 442 w 880"/>
                <a:gd name="T53" fmla="*/ 294 h 880"/>
                <a:gd name="T54" fmla="*/ 406 w 880"/>
                <a:gd name="T55" fmla="*/ 307 h 880"/>
                <a:gd name="T56" fmla="*/ 393 w 880"/>
                <a:gd name="T57" fmla="*/ 339 h 880"/>
                <a:gd name="T58" fmla="*/ 466 w 880"/>
                <a:gd name="T59" fmla="*/ 407 h 880"/>
                <a:gd name="T60" fmla="*/ 521 w 880"/>
                <a:gd name="T61" fmla="*/ 442 h 880"/>
                <a:gd name="T62" fmla="*/ 547 w 880"/>
                <a:gd name="T63" fmla="*/ 479 h 880"/>
                <a:gd name="T64" fmla="*/ 556 w 880"/>
                <a:gd name="T65" fmla="*/ 526 h 880"/>
                <a:gd name="T66" fmla="*/ 532 w 880"/>
                <a:gd name="T67" fmla="*/ 590 h 880"/>
                <a:gd name="T68" fmla="*/ 440 w 880"/>
                <a:gd name="T69" fmla="*/ 880 h 880"/>
                <a:gd name="T70" fmla="*/ 0 w 880"/>
                <a:gd name="T71" fmla="*/ 440 h 880"/>
                <a:gd name="T72" fmla="*/ 440 w 880"/>
                <a:gd name="T73" fmla="*/ 0 h 880"/>
                <a:gd name="T74" fmla="*/ 880 w 880"/>
                <a:gd name="T75" fmla="*/ 440 h 880"/>
                <a:gd name="T76" fmla="*/ 440 w 880"/>
                <a:gd name="T77" fmla="*/ 880 h 880"/>
                <a:gd name="T78" fmla="*/ 440 w 880"/>
                <a:gd name="T79" fmla="*/ 44 h 880"/>
                <a:gd name="T80" fmla="*/ 44 w 880"/>
                <a:gd name="T81" fmla="*/ 440 h 880"/>
                <a:gd name="T82" fmla="*/ 440 w 880"/>
                <a:gd name="T83" fmla="*/ 836 h 880"/>
                <a:gd name="T84" fmla="*/ 836 w 880"/>
                <a:gd name="T85" fmla="*/ 440 h 880"/>
                <a:gd name="T86" fmla="*/ 440 w 880"/>
                <a:gd name="T87" fmla="*/ 44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0" h="880">
                  <a:moveTo>
                    <a:pt x="440" y="88"/>
                  </a:moveTo>
                  <a:cubicBezTo>
                    <a:pt x="246" y="88"/>
                    <a:pt x="88" y="246"/>
                    <a:pt x="88" y="440"/>
                  </a:cubicBezTo>
                  <a:cubicBezTo>
                    <a:pt x="88" y="634"/>
                    <a:pt x="246" y="792"/>
                    <a:pt x="440" y="792"/>
                  </a:cubicBezTo>
                  <a:cubicBezTo>
                    <a:pt x="634" y="792"/>
                    <a:pt x="792" y="634"/>
                    <a:pt x="792" y="440"/>
                  </a:cubicBezTo>
                  <a:cubicBezTo>
                    <a:pt x="792" y="246"/>
                    <a:pt x="634" y="88"/>
                    <a:pt x="440" y="88"/>
                  </a:cubicBezTo>
                  <a:close/>
                  <a:moveTo>
                    <a:pt x="532" y="590"/>
                  </a:moveTo>
                  <a:cubicBezTo>
                    <a:pt x="517" y="608"/>
                    <a:pt x="495" y="620"/>
                    <a:pt x="467" y="627"/>
                  </a:cubicBezTo>
                  <a:cubicBezTo>
                    <a:pt x="467" y="687"/>
                    <a:pt x="467" y="687"/>
                    <a:pt x="467" y="687"/>
                  </a:cubicBezTo>
                  <a:cubicBezTo>
                    <a:pt x="407" y="687"/>
                    <a:pt x="407" y="687"/>
                    <a:pt x="407" y="687"/>
                  </a:cubicBezTo>
                  <a:cubicBezTo>
                    <a:pt x="407" y="632"/>
                    <a:pt x="407" y="632"/>
                    <a:pt x="407" y="632"/>
                  </a:cubicBezTo>
                  <a:cubicBezTo>
                    <a:pt x="377" y="630"/>
                    <a:pt x="349" y="621"/>
                    <a:pt x="324" y="605"/>
                  </a:cubicBezTo>
                  <a:cubicBezTo>
                    <a:pt x="349" y="544"/>
                    <a:pt x="349" y="544"/>
                    <a:pt x="349" y="544"/>
                  </a:cubicBezTo>
                  <a:cubicBezTo>
                    <a:pt x="376" y="563"/>
                    <a:pt x="402" y="572"/>
                    <a:pt x="428" y="572"/>
                  </a:cubicBezTo>
                  <a:cubicBezTo>
                    <a:pt x="468" y="572"/>
                    <a:pt x="488" y="558"/>
                    <a:pt x="488" y="531"/>
                  </a:cubicBezTo>
                  <a:cubicBezTo>
                    <a:pt x="488" y="517"/>
                    <a:pt x="483" y="504"/>
                    <a:pt x="473" y="492"/>
                  </a:cubicBezTo>
                  <a:cubicBezTo>
                    <a:pt x="463" y="480"/>
                    <a:pt x="443" y="466"/>
                    <a:pt x="415" y="452"/>
                  </a:cubicBezTo>
                  <a:cubicBezTo>
                    <a:pt x="386" y="438"/>
                    <a:pt x="367" y="426"/>
                    <a:pt x="357" y="417"/>
                  </a:cubicBezTo>
                  <a:cubicBezTo>
                    <a:pt x="346" y="407"/>
                    <a:pt x="338" y="396"/>
                    <a:pt x="333" y="383"/>
                  </a:cubicBezTo>
                  <a:cubicBezTo>
                    <a:pt x="327" y="370"/>
                    <a:pt x="325" y="355"/>
                    <a:pt x="325" y="339"/>
                  </a:cubicBezTo>
                  <a:cubicBezTo>
                    <a:pt x="325" y="315"/>
                    <a:pt x="332" y="295"/>
                    <a:pt x="347" y="276"/>
                  </a:cubicBezTo>
                  <a:cubicBezTo>
                    <a:pt x="362" y="258"/>
                    <a:pt x="382" y="246"/>
                    <a:pt x="407" y="240"/>
                  </a:cubicBezTo>
                  <a:cubicBezTo>
                    <a:pt x="407" y="193"/>
                    <a:pt x="407" y="193"/>
                    <a:pt x="407" y="193"/>
                  </a:cubicBezTo>
                  <a:cubicBezTo>
                    <a:pt x="467" y="193"/>
                    <a:pt x="467" y="193"/>
                    <a:pt x="467" y="193"/>
                  </a:cubicBezTo>
                  <a:cubicBezTo>
                    <a:pt x="467" y="237"/>
                    <a:pt x="467" y="237"/>
                    <a:pt x="467" y="237"/>
                  </a:cubicBezTo>
                  <a:cubicBezTo>
                    <a:pt x="499" y="241"/>
                    <a:pt x="523" y="248"/>
                    <a:pt x="538" y="261"/>
                  </a:cubicBezTo>
                  <a:cubicBezTo>
                    <a:pt x="518" y="320"/>
                    <a:pt x="518" y="320"/>
                    <a:pt x="518" y="320"/>
                  </a:cubicBezTo>
                  <a:cubicBezTo>
                    <a:pt x="494" y="302"/>
                    <a:pt x="469" y="294"/>
                    <a:pt x="442" y="294"/>
                  </a:cubicBezTo>
                  <a:cubicBezTo>
                    <a:pt x="426" y="294"/>
                    <a:pt x="414" y="298"/>
                    <a:pt x="406" y="307"/>
                  </a:cubicBezTo>
                  <a:cubicBezTo>
                    <a:pt x="397" y="315"/>
                    <a:pt x="393" y="326"/>
                    <a:pt x="393" y="339"/>
                  </a:cubicBezTo>
                  <a:cubicBezTo>
                    <a:pt x="393" y="361"/>
                    <a:pt x="417" y="383"/>
                    <a:pt x="466" y="407"/>
                  </a:cubicBezTo>
                  <a:cubicBezTo>
                    <a:pt x="491" y="420"/>
                    <a:pt x="510" y="431"/>
                    <a:pt x="521" y="442"/>
                  </a:cubicBezTo>
                  <a:cubicBezTo>
                    <a:pt x="532" y="452"/>
                    <a:pt x="541" y="465"/>
                    <a:pt x="547" y="479"/>
                  </a:cubicBezTo>
                  <a:cubicBezTo>
                    <a:pt x="553" y="493"/>
                    <a:pt x="556" y="508"/>
                    <a:pt x="556" y="526"/>
                  </a:cubicBezTo>
                  <a:cubicBezTo>
                    <a:pt x="556" y="550"/>
                    <a:pt x="548" y="571"/>
                    <a:pt x="532" y="590"/>
                  </a:cubicBezTo>
                  <a:close/>
                  <a:moveTo>
                    <a:pt x="440" y="880"/>
                  </a:moveTo>
                  <a:cubicBezTo>
                    <a:pt x="197" y="880"/>
                    <a:pt x="0" y="683"/>
                    <a:pt x="0" y="440"/>
                  </a:cubicBezTo>
                  <a:cubicBezTo>
                    <a:pt x="0" y="197"/>
                    <a:pt x="197" y="0"/>
                    <a:pt x="440" y="0"/>
                  </a:cubicBezTo>
                  <a:cubicBezTo>
                    <a:pt x="682" y="0"/>
                    <a:pt x="880" y="197"/>
                    <a:pt x="880" y="440"/>
                  </a:cubicBezTo>
                  <a:cubicBezTo>
                    <a:pt x="880" y="683"/>
                    <a:pt x="682" y="880"/>
                    <a:pt x="440" y="880"/>
                  </a:cubicBezTo>
                  <a:close/>
                  <a:moveTo>
                    <a:pt x="440" y="44"/>
                  </a:moveTo>
                  <a:cubicBezTo>
                    <a:pt x="222" y="44"/>
                    <a:pt x="44" y="222"/>
                    <a:pt x="44" y="440"/>
                  </a:cubicBezTo>
                  <a:cubicBezTo>
                    <a:pt x="44" y="658"/>
                    <a:pt x="222" y="836"/>
                    <a:pt x="440" y="836"/>
                  </a:cubicBezTo>
                  <a:cubicBezTo>
                    <a:pt x="658" y="836"/>
                    <a:pt x="836" y="658"/>
                    <a:pt x="836" y="440"/>
                  </a:cubicBezTo>
                  <a:cubicBezTo>
                    <a:pt x="836" y="222"/>
                    <a:pt x="658" y="44"/>
                    <a:pt x="440" y="44"/>
                  </a:cubicBezTo>
                  <a:close/>
                </a:path>
              </a:pathLst>
            </a:custGeom>
            <a:solidFill>
              <a:srgbClr val="29B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88" name="TextBox 287">
            <a:extLst>
              <a:ext uri="{FF2B5EF4-FFF2-40B4-BE49-F238E27FC236}">
                <a16:creationId xmlns:a16="http://schemas.microsoft.com/office/drawing/2014/main" id="{A1728F9C-8A0B-4A09-A6CB-6C35AA109A22}"/>
              </a:ext>
            </a:extLst>
          </p:cNvPr>
          <p:cNvSpPr txBox="1"/>
          <p:nvPr/>
        </p:nvSpPr>
        <p:spPr>
          <a:xfrm>
            <a:off x="9496712" y="6156849"/>
            <a:ext cx="2066488" cy="21059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Potential significant investment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0CD842CA-7991-4CFE-9161-B526A66E9366}"/>
              </a:ext>
            </a:extLst>
          </p:cNvPr>
          <p:cNvSpPr/>
          <p:nvPr/>
        </p:nvSpPr>
        <p:spPr>
          <a:xfrm>
            <a:off x="1124793" y="6096131"/>
            <a:ext cx="10350693" cy="332032"/>
          </a:xfrm>
          <a:prstGeom prst="rect">
            <a:avLst/>
          </a:prstGeom>
          <a:noFill/>
          <a:ln w="9525" cap="rnd" cmpd="sng" algn="ctr">
            <a:solidFill>
              <a:srgbClr val="666666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E34ACF5F-56DE-413B-BBBA-73BCA275F345}"/>
              </a:ext>
            </a:extLst>
          </p:cNvPr>
          <p:cNvSpPr/>
          <p:nvPr/>
        </p:nvSpPr>
        <p:spPr>
          <a:xfrm>
            <a:off x="2897" y="0"/>
            <a:ext cx="2524125" cy="360000"/>
          </a:xfrm>
          <a:prstGeom prst="rect">
            <a:avLst/>
          </a:prstGeom>
          <a:solidFill>
            <a:srgbClr val="AD172B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Illustrative – Not exhaustive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6AA6B1D-59B3-4B2A-9B09-3D183107D1E2}"/>
              </a:ext>
            </a:extLst>
          </p:cNvPr>
          <p:cNvGrpSpPr/>
          <p:nvPr/>
        </p:nvGrpSpPr>
        <p:grpSpPr>
          <a:xfrm>
            <a:off x="1092623" y="6156849"/>
            <a:ext cx="4271424" cy="210594"/>
            <a:chOff x="1092623" y="6156849"/>
            <a:chExt cx="4271424" cy="210594"/>
          </a:xfrm>
        </p:grpSpPr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52620ADD-1A13-427A-93D9-2846978517E0}"/>
                </a:ext>
              </a:extLst>
            </p:cNvPr>
            <p:cNvSpPr txBox="1"/>
            <p:nvPr/>
          </p:nvSpPr>
          <p:spPr>
            <a:xfrm>
              <a:off x="3437642" y="6156849"/>
              <a:ext cx="1926405" cy="210594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Requires to launch intervention highly in advance</a:t>
              </a: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49703BB6-7073-42C7-9180-10507FF99131}"/>
                </a:ext>
              </a:extLst>
            </p:cNvPr>
            <p:cNvGrpSpPr/>
            <p:nvPr>
              <p:custDataLst>
                <p:tags r:id="rId16"/>
              </p:custDataLst>
            </p:nvPr>
          </p:nvGrpSpPr>
          <p:grpSpPr>
            <a:xfrm>
              <a:off x="2768422" y="6240936"/>
              <a:ext cx="668040" cy="66804"/>
              <a:chOff x="5334000" y="3429000"/>
              <a:chExt cx="1524000" cy="152400"/>
            </a:xfrm>
          </p:grpSpPr>
          <p:sp>
            <p:nvSpPr>
              <p:cNvPr id="256" name="background">
                <a:extLst>
                  <a:ext uri="{FF2B5EF4-FFF2-40B4-BE49-F238E27FC236}">
                    <a16:creationId xmlns:a16="http://schemas.microsoft.com/office/drawing/2014/main" id="{6C0901AD-3F1B-408D-9074-0DC7901299B7}"/>
                  </a:ext>
                </a:extLst>
              </p:cNvPr>
              <p:cNvSpPr/>
              <p:nvPr/>
            </p:nvSpPr>
            <p:spPr>
              <a:xfrm>
                <a:off x="5334000" y="3429000"/>
                <a:ext cx="1524000" cy="152400"/>
              </a:xfrm>
              <a:prstGeom prst="rect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bar">
                <a:extLst>
                  <a:ext uri="{FF2B5EF4-FFF2-40B4-BE49-F238E27FC236}">
                    <a16:creationId xmlns:a16="http://schemas.microsoft.com/office/drawing/2014/main" id="{15CAE258-CB81-422F-AC54-DA539301EF3C}"/>
                  </a:ext>
                </a:extLst>
              </p:cNvPr>
              <p:cNvSpPr/>
              <p:nvPr/>
            </p:nvSpPr>
            <p:spPr>
              <a:xfrm>
                <a:off x="5334000" y="3429000"/>
                <a:ext cx="1005839" cy="152400"/>
              </a:xfrm>
              <a:prstGeom prst="rect">
                <a:avLst/>
              </a:prstGeom>
              <a:solidFill>
                <a:schemeClr val="tx2">
                  <a:lumMod val="100000"/>
                </a:schemeClr>
              </a:solidFill>
              <a:ln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foreground">
                <a:extLst>
                  <a:ext uri="{FF2B5EF4-FFF2-40B4-BE49-F238E27FC236}">
                    <a16:creationId xmlns:a16="http://schemas.microsoft.com/office/drawing/2014/main" id="{379F1F0E-FFFC-445A-A26C-6D12E8FDD605}"/>
                  </a:ext>
                </a:extLst>
              </p:cNvPr>
              <p:cNvSpPr/>
              <p:nvPr/>
            </p:nvSpPr>
            <p:spPr>
              <a:xfrm>
                <a:off x="5334000" y="3429000"/>
                <a:ext cx="1524000" cy="152400"/>
              </a:xfrm>
              <a:prstGeom prst="rect">
                <a:avLst/>
              </a:prstGeom>
              <a:noFill/>
              <a:ln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6ECE06CB-DE11-4764-B255-565A8E657AF5}"/>
                </a:ext>
              </a:extLst>
            </p:cNvPr>
            <p:cNvSpPr txBox="1"/>
            <p:nvPr/>
          </p:nvSpPr>
          <p:spPr>
            <a:xfrm>
              <a:off x="1092623" y="6156849"/>
              <a:ext cx="1916736" cy="210594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Requires to launch intervention shortly before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34B2C07-1F84-40EF-9156-19BD67645876}"/>
                </a:ext>
              </a:extLst>
            </p:cNvPr>
            <p:cNvCxnSpPr>
              <a:cxnSpLocks/>
            </p:cNvCxnSpPr>
            <p:nvPr/>
          </p:nvCxnSpPr>
          <p:spPr>
            <a:xfrm>
              <a:off x="2768422" y="6197059"/>
              <a:ext cx="648508" cy="0"/>
            </a:xfrm>
            <a:prstGeom prst="straightConnector1">
              <a:avLst/>
            </a:prstGeom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CF135AB-113E-4F70-A150-B019F6C1EDAF}"/>
              </a:ext>
            </a:extLst>
          </p:cNvPr>
          <p:cNvSpPr txBox="1"/>
          <p:nvPr/>
        </p:nvSpPr>
        <p:spPr>
          <a:xfrm>
            <a:off x="387961" y="6543612"/>
            <a:ext cx="1511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From UNITAID</a:t>
            </a:r>
          </a:p>
        </p:txBody>
      </p:sp>
    </p:spTree>
    <p:extLst>
      <p:ext uri="{BB962C8B-B14F-4D97-AF65-F5344CB8AC3E}">
        <p14:creationId xmlns:p14="http://schemas.microsoft.com/office/powerpoint/2010/main" val="34064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 cap="rnd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400" dirty="0">
              <a:solidFill>
                <a:srgbClr val="FFFFFF"/>
              </a:solidFill>
              <a:latin typeface="Franklin Gothic Medium" panose="020B0603020102020204" pitchFamily="34" charset="0"/>
              <a:ea typeface="+mj-ea"/>
              <a:cs typeface="+mj-cs"/>
              <a:sym typeface="Franklin Gothic Medium" panose="020B06030201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3374" y="392861"/>
            <a:ext cx="11858625" cy="94179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ACT-A Dx Partnership– structure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722838" y="3288923"/>
            <a:ext cx="2466942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dirty="0">
                <a:solidFill>
                  <a:srgbClr val="575757">
                    <a:lumMod val="100000"/>
                  </a:srgbClr>
                </a:solidFill>
                <a:latin typeface="Arial" panose="020B0604020202020204" pitchFamily="34" charset="0"/>
              </a:rPr>
              <a:t>Develop tests and digital tools against prioritized needs</a:t>
            </a:r>
          </a:p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dirty="0">
                <a:solidFill>
                  <a:srgbClr val="575757">
                    <a:lumMod val="100000"/>
                  </a:srgbClr>
                </a:solidFill>
                <a:latin typeface="Arial" panose="020B0604020202020204" pitchFamily="34" charset="0"/>
              </a:rPr>
              <a:t>Identify and link digital tools to testing strategies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94632" y="3288923"/>
            <a:ext cx="2466942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dirty="0">
                <a:solidFill>
                  <a:srgbClr val="575757">
                    <a:lumMod val="100000"/>
                  </a:srgbClr>
                </a:solidFill>
                <a:latin typeface="Arial" panose="020B0604020202020204" pitchFamily="34" charset="0"/>
              </a:rPr>
              <a:t>Enhance country capacity to increase the effectiveness of testing through targeted investments (incl. digital infrastructure)</a:t>
            </a:r>
            <a:endParaRPr lang="en-US" dirty="0">
              <a:solidFill>
                <a:srgbClr val="307C84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66428" y="3288923"/>
            <a:ext cx="2466942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dirty="0">
                <a:solidFill>
                  <a:srgbClr val="575757">
                    <a:lumMod val="100000"/>
                  </a:srgbClr>
                </a:solidFill>
                <a:latin typeface="Arial" panose="020B0604020202020204" pitchFamily="34" charset="0"/>
              </a:rPr>
              <a:t>Match supply &amp; demand in </a:t>
            </a:r>
            <a:r>
              <a:rPr lang="en-US" dirty="0" err="1">
                <a:solidFill>
                  <a:srgbClr val="575757">
                    <a:lumMod val="100000"/>
                  </a:srgbClr>
                </a:solidFill>
                <a:latin typeface="Arial" panose="020B0604020202020204" pitchFamily="34" charset="0"/>
              </a:rPr>
              <a:t>LMICs</a:t>
            </a:r>
            <a:r>
              <a:rPr lang="en-US" dirty="0">
                <a:solidFill>
                  <a:srgbClr val="575757">
                    <a:lumMod val="100000"/>
                  </a:srgbClr>
                </a:solidFill>
                <a:latin typeface="Arial" panose="020B0604020202020204" pitchFamily="34" charset="0"/>
              </a:rPr>
              <a:t>, Allocate procurement funding / supply</a:t>
            </a:r>
          </a:p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i="1" dirty="0">
                <a:solidFill>
                  <a:srgbClr val="575757">
                    <a:lumMod val="100000"/>
                  </a:srgbClr>
                </a:solidFill>
                <a:latin typeface="Arial" panose="020B0604020202020204" pitchFamily="34" charset="0"/>
              </a:rPr>
              <a:t>Linked to Supply Consortium</a:t>
            </a:r>
            <a:endParaRPr lang="en-US" i="1" dirty="0">
              <a:solidFill>
                <a:srgbClr val="307C84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91684" y="3288923"/>
            <a:ext cx="2466942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dirty="0">
                <a:solidFill>
                  <a:srgbClr val="575757">
                    <a:lumMod val="100000"/>
                  </a:srgbClr>
                </a:solidFill>
                <a:latin typeface="Arial" panose="020B0604020202020204" pitchFamily="34" charset="0"/>
              </a:rPr>
              <a:t>Drive access to tests through evidence generation (incl. operational research), </a:t>
            </a:r>
            <a:r>
              <a:rPr lang="en-US" dirty="0" err="1">
                <a:solidFill>
                  <a:srgbClr val="575757">
                    <a:lumMod val="100000"/>
                  </a:srgbClr>
                </a:solidFill>
                <a:latin typeface="Arial" panose="020B0604020202020204" pitchFamily="34" charset="0"/>
              </a:rPr>
              <a:t>mfg</a:t>
            </a:r>
            <a:r>
              <a:rPr lang="en-US" dirty="0">
                <a:solidFill>
                  <a:srgbClr val="575757">
                    <a:lumMod val="100000"/>
                  </a:srgbClr>
                </a:solidFill>
                <a:latin typeface="Arial" panose="020B0604020202020204" pitchFamily="34" charset="0"/>
              </a:rPr>
              <a:t> scale-up (e.g., through domestic production, know-how sharing) and innovative delivery models</a:t>
            </a:r>
            <a:endParaRPr lang="en-US" dirty="0">
              <a:solidFill>
                <a:srgbClr val="307C84"/>
              </a:solidFill>
            </a:endParaRPr>
          </a:p>
        </p:txBody>
      </p:sp>
      <p:sp>
        <p:nvSpPr>
          <p:cNvPr id="15" name="ee4pHeader1"/>
          <p:cNvSpPr txBox="1"/>
          <p:nvPr/>
        </p:nvSpPr>
        <p:spPr>
          <a:xfrm>
            <a:off x="6722838" y="2267708"/>
            <a:ext cx="2466942" cy="75960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/>
            <a:r>
              <a:rPr lang="en-US" dirty="0">
                <a:solidFill>
                  <a:srgbClr val="5A2259">
                    <a:lumMod val="100000"/>
                  </a:srgbClr>
                </a:solidFill>
                <a:latin typeface="Arial" panose="020B0604020202020204" pitchFamily="34" charset="0"/>
              </a:rPr>
              <a:t>R&amp;D of tests &amp; </a:t>
            </a:r>
          </a:p>
          <a:p>
            <a:pPr marL="0" lvl="3"/>
            <a:r>
              <a:rPr lang="en-US" dirty="0">
                <a:solidFill>
                  <a:srgbClr val="5A2259">
                    <a:lumMod val="100000"/>
                  </a:srgbClr>
                </a:solidFill>
                <a:latin typeface="Arial" panose="020B0604020202020204" pitchFamily="34" charset="0"/>
              </a:rPr>
              <a:t>digital tools</a:t>
            </a:r>
          </a:p>
        </p:txBody>
      </p:sp>
      <p:sp>
        <p:nvSpPr>
          <p:cNvPr id="16" name="ee4pHeader2"/>
          <p:cNvSpPr txBox="1"/>
          <p:nvPr/>
        </p:nvSpPr>
        <p:spPr>
          <a:xfrm>
            <a:off x="4094633" y="2267708"/>
            <a:ext cx="2466942" cy="75960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dirty="0" err="1">
                <a:solidFill>
                  <a:srgbClr val="5A2259"/>
                </a:solidFill>
                <a:latin typeface="Arial" panose="020B0604020202020204" pitchFamily="34" charset="0"/>
              </a:rPr>
              <a:t>LMIC</a:t>
            </a:r>
            <a:r>
              <a:rPr lang="en-US" dirty="0">
                <a:solidFill>
                  <a:srgbClr val="5A2259"/>
                </a:solidFill>
                <a:latin typeface="Arial" panose="020B0604020202020204" pitchFamily="34" charset="0"/>
              </a:rPr>
              <a:t> testing capacity</a:t>
            </a:r>
          </a:p>
        </p:txBody>
      </p:sp>
      <p:sp>
        <p:nvSpPr>
          <p:cNvPr id="17" name="ee4pHeader3"/>
          <p:cNvSpPr txBox="1"/>
          <p:nvPr/>
        </p:nvSpPr>
        <p:spPr>
          <a:xfrm>
            <a:off x="1466428" y="2267708"/>
            <a:ext cx="2466942" cy="75960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/>
            <a:r>
              <a:rPr lang="en-US" dirty="0">
                <a:solidFill>
                  <a:srgbClr val="5A2259">
                    <a:lumMod val="100000"/>
                  </a:srgbClr>
                </a:solidFill>
                <a:latin typeface="Arial" panose="020B0604020202020204" pitchFamily="34" charset="0"/>
              </a:rPr>
              <a:t>Supply</a:t>
            </a:r>
          </a:p>
        </p:txBody>
      </p:sp>
      <p:sp>
        <p:nvSpPr>
          <p:cNvPr id="18" name="ee4pHeader4"/>
          <p:cNvSpPr txBox="1"/>
          <p:nvPr/>
        </p:nvSpPr>
        <p:spPr>
          <a:xfrm>
            <a:off x="9351043" y="2282043"/>
            <a:ext cx="2466942" cy="75960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/>
            <a:r>
              <a:rPr lang="en-US" dirty="0">
                <a:solidFill>
                  <a:srgbClr val="5A2259">
                    <a:lumMod val="100000"/>
                  </a:srgbClr>
                </a:solidFill>
                <a:latin typeface="Arial" panose="020B0604020202020204" pitchFamily="34" charset="0"/>
              </a:rPr>
              <a:t>Market shaping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722838" y="6072891"/>
            <a:ext cx="2466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5600" lvl="1">
              <a:buClr>
                <a:srgbClr val="43ABB6">
                  <a:lumMod val="100000"/>
                </a:srgbClr>
              </a:buClr>
              <a:buSzPct val="100000"/>
            </a:pPr>
            <a:r>
              <a:rPr lang="en-US" dirty="0">
                <a:solidFill>
                  <a:srgbClr val="575757">
                    <a:lumMod val="100000"/>
                  </a:srgbClr>
                </a:solidFill>
                <a:latin typeface="Arial" panose="020B0604020202020204" pitchFamily="34" charset="0"/>
              </a:rPr>
              <a:t>(BMGF)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18856" y="5910433"/>
            <a:ext cx="246694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5600" lvl="1">
              <a:buClr>
                <a:srgbClr val="43ABB6">
                  <a:lumMod val="100000"/>
                </a:srgbClr>
              </a:buClr>
              <a:buSzPct val="100000"/>
            </a:pPr>
            <a:r>
              <a:rPr lang="en-US" dirty="0">
                <a:solidFill>
                  <a:srgbClr val="575757">
                    <a:lumMod val="100000"/>
                  </a:srgbClr>
                </a:solidFill>
                <a:latin typeface="Arial" panose="020B0604020202020204" pitchFamily="34" charset="0"/>
              </a:rPr>
              <a:t>(ACDC)</a:t>
            </a:r>
          </a:p>
          <a:p>
            <a:pPr marL="75600" lvl="1">
              <a:buClr>
                <a:srgbClr val="43ABB6">
                  <a:lumMod val="100000"/>
                </a:srgbClr>
              </a:buClr>
              <a:buSzPct val="100000"/>
            </a:pPr>
            <a:r>
              <a:rPr lang="en-US" dirty="0">
                <a:solidFill>
                  <a:srgbClr val="575757">
                    <a:lumMod val="100000"/>
                  </a:srgbClr>
                </a:solidFill>
                <a:latin typeface="Arial" panose="020B0604020202020204" pitchFamily="34" charset="0"/>
              </a:rPr>
              <a:t>(PAHO)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390650" y="5843655"/>
            <a:ext cx="246694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5600" lvl="1">
              <a:buClr>
                <a:srgbClr val="43ABB6">
                  <a:lumMod val="100000"/>
                </a:srgbClr>
              </a:buClr>
              <a:buSzPct val="100000"/>
            </a:pPr>
            <a:r>
              <a:rPr lang="en-US" dirty="0">
                <a:solidFill>
                  <a:srgbClr val="575757">
                    <a:lumMod val="100000"/>
                  </a:srgbClr>
                </a:solidFill>
                <a:latin typeface="Arial" panose="020B0604020202020204" pitchFamily="34" charset="0"/>
              </a:rPr>
              <a:t>(WHO)</a:t>
            </a:r>
          </a:p>
          <a:p>
            <a:pPr marL="75600" lvl="1">
              <a:buClr>
                <a:srgbClr val="43ABB6">
                  <a:lumMod val="100000"/>
                </a:srgbClr>
              </a:buClr>
              <a:buSzPct val="100000"/>
            </a:pPr>
            <a:r>
              <a:rPr lang="en-US" dirty="0">
                <a:solidFill>
                  <a:srgbClr val="575757">
                    <a:lumMod val="100000"/>
                  </a:srgbClr>
                </a:solidFill>
                <a:latin typeface="Arial" panose="020B0604020202020204" pitchFamily="34" charset="0"/>
              </a:rPr>
              <a:t> (GF)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391683" y="5981451"/>
            <a:ext cx="246694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5600" lvl="1">
              <a:buClr>
                <a:srgbClr val="43ABB6">
                  <a:lumMod val="100000"/>
                </a:srgbClr>
              </a:buClr>
              <a:buSzPct val="100000"/>
            </a:pPr>
            <a:r>
              <a:rPr lang="en-US" dirty="0">
                <a:solidFill>
                  <a:srgbClr val="575757">
                    <a:lumMod val="100000"/>
                  </a:srgbClr>
                </a:solidFill>
                <a:latin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575757">
                    <a:lumMod val="100000"/>
                  </a:srgbClr>
                </a:solidFill>
                <a:latin typeface="Arial" panose="020B0604020202020204" pitchFamily="34" charset="0"/>
              </a:rPr>
              <a:t>Unitaid</a:t>
            </a:r>
            <a:r>
              <a:rPr lang="en-US" dirty="0">
                <a:solidFill>
                  <a:srgbClr val="575757">
                    <a:lumMod val="100000"/>
                  </a:srgbClr>
                </a:solidFill>
                <a:latin typeface="Arial" panose="020B0604020202020204" pitchFamily="34" charset="0"/>
              </a:rPr>
              <a:t>)</a:t>
            </a:r>
          </a:p>
          <a:p>
            <a:pPr marL="75600" lvl="1">
              <a:buClr>
                <a:srgbClr val="43ABB6">
                  <a:lumMod val="100000"/>
                </a:srgbClr>
              </a:buClr>
              <a:buSzPct val="100000"/>
            </a:pPr>
            <a:r>
              <a:rPr lang="en-US" dirty="0">
                <a:solidFill>
                  <a:srgbClr val="575757">
                    <a:lumMod val="100000"/>
                  </a:srgbClr>
                </a:solidFill>
                <a:latin typeface="Arial" panose="020B0604020202020204" pitchFamily="34" charset="0"/>
              </a:rPr>
              <a:t> (FIND)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6445" y="3288923"/>
            <a:ext cx="12235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dirty="0">
                <a:solidFill>
                  <a:srgbClr val="575757">
                    <a:lumMod val="100000"/>
                  </a:srgbClr>
                </a:solidFill>
                <a:latin typeface="Arial" panose="020B0604020202020204" pitchFamily="34" charset="0"/>
              </a:rPr>
              <a:t>Description</a:t>
            </a:r>
            <a:endParaRPr lang="en-US" dirty="0">
              <a:solidFill>
                <a:srgbClr val="307C84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6445" y="5386624"/>
            <a:ext cx="12235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dirty="0">
                <a:solidFill>
                  <a:srgbClr val="575757">
                    <a:lumMod val="100000"/>
                  </a:srgbClr>
                </a:solidFill>
                <a:latin typeface="Arial" panose="020B0604020202020204" pitchFamily="34" charset="0"/>
              </a:rPr>
              <a:t>WG Leads</a:t>
            </a:r>
            <a:endParaRPr lang="en-US" dirty="0">
              <a:solidFill>
                <a:srgbClr val="307C8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07067" y="3106599"/>
            <a:ext cx="10351558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99441" y="1349898"/>
            <a:ext cx="11259184" cy="11006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rnd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Dx Partnership Leads: Catharina Boehme (FIND), Peter Sands (Global Fund) 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1"/>
            <a:ext cx="6602215" cy="19365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rnd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 dirty="0">
                <a:solidFill>
                  <a:srgbClr val="FFFFFF"/>
                </a:solidFill>
              </a:rPr>
              <a:t>Structure and objectives might evolve over time to maintain alignment with Rx/</a:t>
            </a:r>
            <a:r>
              <a:rPr lang="en-US" sz="1200" i="1" dirty="0" err="1">
                <a:solidFill>
                  <a:srgbClr val="FFFFFF"/>
                </a:solidFill>
              </a:rPr>
              <a:t>Vx</a:t>
            </a:r>
            <a:r>
              <a:rPr lang="en-US" sz="1200" i="1" dirty="0">
                <a:solidFill>
                  <a:srgbClr val="FFFFFF"/>
                </a:solidFill>
              </a:rPr>
              <a:t> partnerships</a:t>
            </a:r>
          </a:p>
        </p:txBody>
      </p:sp>
      <p:sp>
        <p:nvSpPr>
          <p:cNvPr id="31" name="Oval 20"/>
          <p:cNvSpPr>
            <a:spLocks noChangeAspect="1" noChangeArrowheads="1"/>
          </p:cNvSpPr>
          <p:nvPr/>
        </p:nvSpPr>
        <p:spPr bwMode="auto">
          <a:xfrm>
            <a:off x="11736743" y="68384"/>
            <a:ext cx="368292" cy="368292"/>
          </a:xfrm>
          <a:prstGeom prst="ellipse">
            <a:avLst/>
          </a:prstGeom>
          <a:solidFill>
            <a:schemeClr val="accent6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80" dirty="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2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8740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2FA813-A0FF-0E42-99CA-8156695E8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997" y="1895517"/>
            <a:ext cx="4248663" cy="4248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743" y="702758"/>
            <a:ext cx="9144000" cy="79181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Why do we need diagnostics?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829240" y="2570480"/>
            <a:ext cx="4637146" cy="3303521"/>
          </a:xfrm>
        </p:spPr>
        <p:txBody>
          <a:bodyPr>
            <a:normAutofit/>
          </a:bodyPr>
          <a:lstStyle/>
          <a:p>
            <a:pPr marL="342900" lvl="1" indent="-342900" algn="l">
              <a:buClrTx/>
            </a:pPr>
            <a:r>
              <a:rPr lang="en-GB" sz="2200" dirty="0"/>
              <a:t>Testing is essential at every stage of</a:t>
            </a:r>
          </a:p>
          <a:p>
            <a:pPr marL="342900" lvl="1" indent="-342900" algn="l">
              <a:buClrTx/>
            </a:pPr>
            <a:r>
              <a:rPr lang="en-GB" sz="2200" dirty="0"/>
              <a:t>the pandemic response</a:t>
            </a:r>
          </a:p>
          <a:p>
            <a:pPr marL="0" lvl="1" indent="0" algn="l">
              <a:buClrTx/>
              <a:buNone/>
            </a:pPr>
            <a:endParaRPr lang="en-GB" sz="2200" dirty="0"/>
          </a:p>
          <a:p>
            <a:pPr marL="342900" lvl="1" indent="-342900" algn="l">
              <a:buClrTx/>
            </a:pPr>
            <a:r>
              <a:rPr lang="en-GB" sz="2200" dirty="0"/>
              <a:t>Effective diagnostics are essential </a:t>
            </a:r>
          </a:p>
          <a:p>
            <a:pPr marL="342900" lvl="1" indent="-342900" algn="l">
              <a:buClrTx/>
            </a:pPr>
            <a:r>
              <a:rPr lang="en-GB" sz="2200" dirty="0"/>
              <a:t>to limit the spread of infection</a:t>
            </a:r>
          </a:p>
          <a:p>
            <a:pPr marL="0" lvl="1" indent="0" algn="l">
              <a:buClrTx/>
              <a:buNone/>
            </a:pPr>
            <a:endParaRPr lang="en-GB" sz="2200" dirty="0"/>
          </a:p>
          <a:p>
            <a:pPr marL="342900" lvl="1" indent="-342900" algn="l">
              <a:buClrTx/>
            </a:pPr>
            <a:r>
              <a:rPr lang="en-GB" sz="2200" dirty="0"/>
              <a:t>Many countries have shown that </a:t>
            </a:r>
          </a:p>
          <a:p>
            <a:pPr marL="342900" lvl="1" indent="-342900" algn="l">
              <a:buClrTx/>
            </a:pPr>
            <a:r>
              <a:rPr lang="en-GB" sz="2200" dirty="0"/>
              <a:t>“test, trace and isolate” works</a:t>
            </a:r>
            <a:endParaRPr lang="en-US" sz="2200" dirty="0"/>
          </a:p>
          <a:p>
            <a:pPr lvl="0" algn="l"/>
            <a:endParaRPr lang="en-GB" sz="2400" dirty="0"/>
          </a:p>
          <a:p>
            <a:pPr lvl="0"/>
            <a:endParaRPr lang="en-GB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052DA9D-9322-BE42-BF1F-9C5E7F5B2B9B}"/>
              </a:ext>
            </a:extLst>
          </p:cNvPr>
          <p:cNvSpPr/>
          <p:nvPr/>
        </p:nvSpPr>
        <p:spPr>
          <a:xfrm>
            <a:off x="4252854" y="2798057"/>
            <a:ext cx="1047490" cy="1047490"/>
          </a:xfrm>
          <a:custGeom>
            <a:avLst/>
            <a:gdLst>
              <a:gd name="connsiteX0" fmla="*/ 0 w 1047490"/>
              <a:gd name="connsiteY0" fmla="*/ 0 h 1047490"/>
              <a:gd name="connsiteX1" fmla="*/ 1047490 w 1047490"/>
              <a:gd name="connsiteY1" fmla="*/ 0 h 1047490"/>
              <a:gd name="connsiteX2" fmla="*/ 1047490 w 1047490"/>
              <a:gd name="connsiteY2" fmla="*/ 1047490 h 1047490"/>
              <a:gd name="connsiteX3" fmla="*/ 0 w 1047490"/>
              <a:gd name="connsiteY3" fmla="*/ 1047490 h 1047490"/>
              <a:gd name="connsiteX4" fmla="*/ 0 w 1047490"/>
              <a:gd name="connsiteY4" fmla="*/ 0 h 104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90" h="1047490">
                <a:moveTo>
                  <a:pt x="0" y="0"/>
                </a:moveTo>
                <a:lnTo>
                  <a:pt x="1047490" y="0"/>
                </a:lnTo>
                <a:lnTo>
                  <a:pt x="1047490" y="1047490"/>
                </a:lnTo>
                <a:lnTo>
                  <a:pt x="0" y="104749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>
                <a:solidFill>
                  <a:schemeClr val="tx1"/>
                </a:solidFill>
              </a:rPr>
              <a:t>1</a:t>
            </a:r>
            <a:r>
              <a:rPr lang="en-US" sz="1700" kern="1200" baseline="30000" dirty="0">
                <a:solidFill>
                  <a:schemeClr val="tx1"/>
                </a:solidFill>
              </a:rPr>
              <a:t>st</a:t>
            </a:r>
            <a:r>
              <a:rPr lang="en-US" sz="1700" kern="1200" dirty="0">
                <a:solidFill>
                  <a:schemeClr val="tx1"/>
                </a:solidFill>
              </a:rPr>
              <a:t> diagnosis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02CE34F-EDE2-A341-BD4A-974CEEFC2C0A}"/>
              </a:ext>
            </a:extLst>
          </p:cNvPr>
          <p:cNvSpPr/>
          <p:nvPr/>
        </p:nvSpPr>
        <p:spPr>
          <a:xfrm>
            <a:off x="3984533" y="4523778"/>
            <a:ext cx="1047490" cy="1047490"/>
          </a:xfrm>
          <a:custGeom>
            <a:avLst/>
            <a:gdLst>
              <a:gd name="connsiteX0" fmla="*/ 0 w 1047490"/>
              <a:gd name="connsiteY0" fmla="*/ 0 h 1047490"/>
              <a:gd name="connsiteX1" fmla="*/ 1047490 w 1047490"/>
              <a:gd name="connsiteY1" fmla="*/ 0 h 1047490"/>
              <a:gd name="connsiteX2" fmla="*/ 1047490 w 1047490"/>
              <a:gd name="connsiteY2" fmla="*/ 1047490 h 1047490"/>
              <a:gd name="connsiteX3" fmla="*/ 0 w 1047490"/>
              <a:gd name="connsiteY3" fmla="*/ 1047490 h 1047490"/>
              <a:gd name="connsiteX4" fmla="*/ 0 w 1047490"/>
              <a:gd name="connsiteY4" fmla="*/ 0 h 104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90" h="1047490">
                <a:moveTo>
                  <a:pt x="0" y="0"/>
                </a:moveTo>
                <a:lnTo>
                  <a:pt x="1047490" y="0"/>
                </a:lnTo>
                <a:lnTo>
                  <a:pt x="1047490" y="1047490"/>
                </a:lnTo>
                <a:lnTo>
                  <a:pt x="0" y="104749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>
                <a:solidFill>
                  <a:schemeClr val="tx1"/>
                </a:solidFill>
              </a:rPr>
              <a:t>TTI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261CB4B-14E0-3349-A356-D9D5C313CA77}"/>
              </a:ext>
            </a:extLst>
          </p:cNvPr>
          <p:cNvSpPr/>
          <p:nvPr/>
        </p:nvSpPr>
        <p:spPr>
          <a:xfrm>
            <a:off x="2178949" y="4898766"/>
            <a:ext cx="1047490" cy="1047490"/>
          </a:xfrm>
          <a:custGeom>
            <a:avLst/>
            <a:gdLst>
              <a:gd name="connsiteX0" fmla="*/ 0 w 1047490"/>
              <a:gd name="connsiteY0" fmla="*/ 0 h 1047490"/>
              <a:gd name="connsiteX1" fmla="*/ 1047490 w 1047490"/>
              <a:gd name="connsiteY1" fmla="*/ 0 h 1047490"/>
              <a:gd name="connsiteX2" fmla="*/ 1047490 w 1047490"/>
              <a:gd name="connsiteY2" fmla="*/ 1047490 h 1047490"/>
              <a:gd name="connsiteX3" fmla="*/ 0 w 1047490"/>
              <a:gd name="connsiteY3" fmla="*/ 1047490 h 1047490"/>
              <a:gd name="connsiteX4" fmla="*/ 0 w 1047490"/>
              <a:gd name="connsiteY4" fmla="*/ 0 h 104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90" h="1047490">
                <a:moveTo>
                  <a:pt x="0" y="0"/>
                </a:moveTo>
                <a:lnTo>
                  <a:pt x="1047490" y="0"/>
                </a:lnTo>
                <a:lnTo>
                  <a:pt x="1047490" y="1047490"/>
                </a:lnTo>
                <a:lnTo>
                  <a:pt x="0" y="104749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>
                <a:solidFill>
                  <a:schemeClr val="tx1"/>
                </a:solidFill>
              </a:rPr>
              <a:t>Test &amp; Treat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C18002F-A206-E54E-A077-2F5EB5E72FF7}"/>
              </a:ext>
            </a:extLst>
          </p:cNvPr>
          <p:cNvSpPr/>
          <p:nvPr/>
        </p:nvSpPr>
        <p:spPr>
          <a:xfrm>
            <a:off x="1325625" y="3376651"/>
            <a:ext cx="1047490" cy="1047490"/>
          </a:xfrm>
          <a:custGeom>
            <a:avLst/>
            <a:gdLst>
              <a:gd name="connsiteX0" fmla="*/ 0 w 1047490"/>
              <a:gd name="connsiteY0" fmla="*/ 0 h 1047490"/>
              <a:gd name="connsiteX1" fmla="*/ 1047490 w 1047490"/>
              <a:gd name="connsiteY1" fmla="*/ 0 h 1047490"/>
              <a:gd name="connsiteX2" fmla="*/ 1047490 w 1047490"/>
              <a:gd name="connsiteY2" fmla="*/ 1047490 h 1047490"/>
              <a:gd name="connsiteX3" fmla="*/ 0 w 1047490"/>
              <a:gd name="connsiteY3" fmla="*/ 1047490 h 1047490"/>
              <a:gd name="connsiteX4" fmla="*/ 0 w 1047490"/>
              <a:gd name="connsiteY4" fmla="*/ 0 h 104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90" h="1047490">
                <a:moveTo>
                  <a:pt x="0" y="0"/>
                </a:moveTo>
                <a:lnTo>
                  <a:pt x="1047490" y="0"/>
                </a:lnTo>
                <a:lnTo>
                  <a:pt x="1047490" y="1047490"/>
                </a:lnTo>
                <a:lnTo>
                  <a:pt x="0" y="104749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>
                <a:solidFill>
                  <a:schemeClr val="tx1"/>
                </a:solidFill>
              </a:rPr>
              <a:t>Test &amp; Vaccinate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920FE59-DC47-CA4E-B516-52F0049A936E}"/>
              </a:ext>
            </a:extLst>
          </p:cNvPr>
          <p:cNvSpPr/>
          <p:nvPr/>
        </p:nvSpPr>
        <p:spPr>
          <a:xfrm>
            <a:off x="2359480" y="1969974"/>
            <a:ext cx="1422939" cy="1047490"/>
          </a:xfrm>
          <a:custGeom>
            <a:avLst/>
            <a:gdLst>
              <a:gd name="connsiteX0" fmla="*/ 0 w 1047490"/>
              <a:gd name="connsiteY0" fmla="*/ 0 h 1047490"/>
              <a:gd name="connsiteX1" fmla="*/ 1047490 w 1047490"/>
              <a:gd name="connsiteY1" fmla="*/ 0 h 1047490"/>
              <a:gd name="connsiteX2" fmla="*/ 1047490 w 1047490"/>
              <a:gd name="connsiteY2" fmla="*/ 1047490 h 1047490"/>
              <a:gd name="connsiteX3" fmla="*/ 0 w 1047490"/>
              <a:gd name="connsiteY3" fmla="*/ 1047490 h 1047490"/>
              <a:gd name="connsiteX4" fmla="*/ 0 w 1047490"/>
              <a:gd name="connsiteY4" fmla="*/ 0 h 104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90" h="1047490">
                <a:moveTo>
                  <a:pt x="0" y="0"/>
                </a:moveTo>
                <a:lnTo>
                  <a:pt x="1047490" y="0"/>
                </a:lnTo>
                <a:lnTo>
                  <a:pt x="1047490" y="1047490"/>
                </a:lnTo>
                <a:lnTo>
                  <a:pt x="0" y="104749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>
                <a:solidFill>
                  <a:schemeClr val="tx1"/>
                </a:solidFill>
              </a:rPr>
              <a:t>Confirm pandemic is defeated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02CE34F-EDE2-A341-BD4A-974CEEFC2C0A}"/>
              </a:ext>
            </a:extLst>
          </p:cNvPr>
          <p:cNvSpPr/>
          <p:nvPr/>
        </p:nvSpPr>
        <p:spPr>
          <a:xfrm>
            <a:off x="2664145" y="3708221"/>
            <a:ext cx="1422939" cy="631938"/>
          </a:xfrm>
          <a:custGeom>
            <a:avLst/>
            <a:gdLst>
              <a:gd name="connsiteX0" fmla="*/ 0 w 1047490"/>
              <a:gd name="connsiteY0" fmla="*/ 0 h 1047490"/>
              <a:gd name="connsiteX1" fmla="*/ 1047490 w 1047490"/>
              <a:gd name="connsiteY1" fmla="*/ 0 h 1047490"/>
              <a:gd name="connsiteX2" fmla="*/ 1047490 w 1047490"/>
              <a:gd name="connsiteY2" fmla="*/ 1047490 h 1047490"/>
              <a:gd name="connsiteX3" fmla="*/ 0 w 1047490"/>
              <a:gd name="connsiteY3" fmla="*/ 1047490 h 1047490"/>
              <a:gd name="connsiteX4" fmla="*/ 0 w 1047490"/>
              <a:gd name="connsiteY4" fmla="*/ 0 h 104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90" h="1047490">
                <a:moveTo>
                  <a:pt x="0" y="0"/>
                </a:moveTo>
                <a:lnTo>
                  <a:pt x="1047490" y="0"/>
                </a:lnTo>
                <a:lnTo>
                  <a:pt x="1047490" y="1047490"/>
                </a:lnTo>
                <a:lnTo>
                  <a:pt x="0" y="104749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>
                <a:solidFill>
                  <a:schemeClr val="tx1"/>
                </a:solidFill>
              </a:rPr>
              <a:t>Surveillance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64606F-EDD0-0D49-837C-87404B8A8EA1}"/>
              </a:ext>
            </a:extLst>
          </p:cNvPr>
          <p:cNvSpPr txBox="1"/>
          <p:nvPr/>
        </p:nvSpPr>
        <p:spPr>
          <a:xfrm>
            <a:off x="-350729" y="1653436"/>
            <a:ext cx="0" cy="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=""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D4F4C-ACCE-45A7-8169-ECDDC090A53F}"/>
              </a:ext>
            </a:extLst>
          </p:cNvPr>
          <p:cNvSpPr txBox="1"/>
          <p:nvPr/>
        </p:nvSpPr>
        <p:spPr>
          <a:xfrm>
            <a:off x="8199120" y="203200"/>
            <a:ext cx="3682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ACT-A Dx co-leads – GFATM and FIND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2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CEA23F-7001-3743-891E-D0F77B979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960" y="294640"/>
            <a:ext cx="11358880" cy="116332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 mean we cannot reach everyone who needs a test today</a:t>
            </a:r>
            <a:endParaRPr lang="en-US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8EDA6674-BFEE-894F-8E79-C59C7C575F38}"/>
              </a:ext>
            </a:extLst>
          </p:cNvPr>
          <p:cNvSpPr txBox="1">
            <a:spLocks/>
          </p:cNvSpPr>
          <p:nvPr/>
        </p:nvSpPr>
        <p:spPr>
          <a:xfrm>
            <a:off x="2685099" y="1679398"/>
            <a:ext cx="6812671" cy="36625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CURRENT TESTING STRATEGIES RELY ON </a:t>
            </a:r>
            <a:b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SYSTEMS &amp; INFRASTRUCTURE</a:t>
            </a:r>
          </a:p>
          <a:p>
            <a:pPr marL="342900" indent="-342900" algn="ctr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Complex, expensive, slow, laboratory-based, resource-intensive</a:t>
            </a:r>
          </a:p>
          <a:p>
            <a:pPr algn="ctr"/>
            <a:endParaRPr lang="en-US" sz="20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SUPPLY SHORTAGES JEOPARDIZE ACCESS</a:t>
            </a:r>
          </a:p>
          <a:p>
            <a:pPr marL="342900" indent="-342900" algn="ctr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Manufacturing capacity is not in place to rapidly scale up production of tests to meet global demand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RAPID DIAGNOSTIC TESTS NEED INNOVATION</a:t>
            </a:r>
          </a:p>
          <a:p>
            <a:pPr marL="342900" indent="-342900" algn="ctr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Need faster, more accurate, affordable, easier to use tests</a:t>
            </a:r>
          </a:p>
          <a:p>
            <a:pPr marL="342900" indent="-342900" algn="ctr">
              <a:buFont typeface="Arial"/>
              <a:buChar char="•"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4" name="Isosceles Triangle 4">
            <a:extLst>
              <a:ext uri="{FF2B5EF4-FFF2-40B4-BE49-F238E27FC236}">
                <a16:creationId xmlns:a16="http://schemas.microsoft.com/office/drawing/2014/main" id="{A1A2632F-D84A-1441-B035-4AF050BB794C}"/>
              </a:ext>
            </a:extLst>
          </p:cNvPr>
          <p:cNvSpPr/>
          <p:nvPr/>
        </p:nvSpPr>
        <p:spPr>
          <a:xfrm rot="10800000">
            <a:off x="2642023" y="5413588"/>
            <a:ext cx="6879498" cy="579125"/>
          </a:xfrm>
          <a:prstGeom prst="triangle">
            <a:avLst>
              <a:gd name="adj" fmla="val 50344"/>
            </a:avLst>
          </a:prstGeom>
          <a:solidFill>
            <a:srgbClr val="17C7F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CF43B23-4303-C746-AD86-26F523D2F668}"/>
              </a:ext>
            </a:extLst>
          </p:cNvPr>
          <p:cNvSpPr/>
          <p:nvPr/>
        </p:nvSpPr>
        <p:spPr>
          <a:xfrm>
            <a:off x="3116889" y="6231628"/>
            <a:ext cx="5929765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b="1" dirty="0"/>
              <a:t>TESTING IN LMICs IS 10% OF WHAT IT IS IN HICS, &lt;1% IN LICs</a:t>
            </a:r>
            <a:endParaRPr lang="en-US" b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84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65960D-C533-4544-81F3-F07E3CB7CD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3706" y="285936"/>
            <a:ext cx="11304587" cy="9429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want to deliver in next 12 months?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3E7F9B-26DC-4D48-8E74-510A48C79408}"/>
              </a:ext>
            </a:extLst>
          </p:cNvPr>
          <p:cNvSpPr/>
          <p:nvPr/>
        </p:nvSpPr>
        <p:spPr>
          <a:xfrm>
            <a:off x="2984507" y="3884238"/>
            <a:ext cx="5544289" cy="65690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b="1">
                <a:solidFill>
                  <a:schemeClr val="bg1"/>
                </a:solidFill>
              </a:rPr>
              <a:t>500m tests </a:t>
            </a:r>
            <a:r>
              <a:rPr lang="en-US">
                <a:solidFill>
                  <a:schemeClr val="bg1"/>
                </a:solidFill>
              </a:rPr>
              <a:t>procured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4A3A8-FC7B-9540-9124-F22F59E092FA}"/>
              </a:ext>
            </a:extLst>
          </p:cNvPr>
          <p:cNvSpPr/>
          <p:nvPr/>
        </p:nvSpPr>
        <p:spPr>
          <a:xfrm>
            <a:off x="2984507" y="3060384"/>
            <a:ext cx="5544289" cy="65690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Regionalized production incl. in </a:t>
            </a:r>
            <a:r>
              <a:rPr lang="en-US" dirty="0" err="1">
                <a:solidFill>
                  <a:schemeClr val="tx1"/>
                </a:solidFill>
              </a:rPr>
              <a:t>LMICs</a:t>
            </a:r>
            <a:r>
              <a:rPr lang="en-US" dirty="0">
                <a:solidFill>
                  <a:schemeClr val="tx1"/>
                </a:solidFill>
              </a:rPr>
              <a:t> &amp; mechanism set up to make </a:t>
            </a:r>
            <a:r>
              <a:rPr lang="en-US" b="1" dirty="0" err="1">
                <a:solidFill>
                  <a:schemeClr val="tx1"/>
                </a:solidFill>
              </a:rPr>
              <a:t>RDTs</a:t>
            </a:r>
            <a:r>
              <a:rPr lang="en-US" b="1" dirty="0">
                <a:solidFill>
                  <a:schemeClr val="tx1"/>
                </a:solidFill>
              </a:rPr>
              <a:t> affordable and available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12597E-ABA5-C345-BE1D-99133904287F}"/>
              </a:ext>
            </a:extLst>
          </p:cNvPr>
          <p:cNvSpPr/>
          <p:nvPr/>
        </p:nvSpPr>
        <p:spPr>
          <a:xfrm>
            <a:off x="2984507" y="2187102"/>
            <a:ext cx="5544289" cy="65690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Non-proprietary </a:t>
            </a:r>
            <a:r>
              <a:rPr lang="en-US" b="1" dirty="0">
                <a:solidFill>
                  <a:schemeClr val="tx1"/>
                </a:solidFill>
              </a:rPr>
              <a:t>test result reader app and interoperability solution </a:t>
            </a:r>
            <a:r>
              <a:rPr lang="en-US" dirty="0">
                <a:solidFill>
                  <a:schemeClr val="tx1"/>
                </a:solidFill>
              </a:rPr>
              <a:t>developed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094E86-CA64-6340-8C71-29E5CBE340A0}"/>
              </a:ext>
            </a:extLst>
          </p:cNvPr>
          <p:cNvSpPr/>
          <p:nvPr/>
        </p:nvSpPr>
        <p:spPr>
          <a:xfrm>
            <a:off x="2984507" y="1437390"/>
            <a:ext cx="5544289" cy="65690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Well-performing </a:t>
            </a:r>
            <a:r>
              <a:rPr lang="en-US" b="1" dirty="0">
                <a:solidFill>
                  <a:schemeClr val="tx1"/>
                </a:solidFill>
              </a:rPr>
              <a:t>Ag </a:t>
            </a:r>
            <a:r>
              <a:rPr lang="en-US" b="1" dirty="0" err="1">
                <a:solidFill>
                  <a:schemeClr val="tx1"/>
                </a:solidFill>
              </a:rPr>
              <a:t>RDTs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>
                <a:solidFill>
                  <a:schemeClr val="tx1"/>
                </a:solidFill>
              </a:rPr>
              <a:t>point-of-care molecular tests </a:t>
            </a:r>
            <a:r>
              <a:rPr lang="en-US" dirty="0">
                <a:solidFill>
                  <a:schemeClr val="tx1"/>
                </a:solidFill>
              </a:rPr>
              <a:t>developed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2B0EC1-CBB6-404E-9F47-7439310F6E0B}"/>
              </a:ext>
            </a:extLst>
          </p:cNvPr>
          <p:cNvSpPr/>
          <p:nvPr/>
        </p:nvSpPr>
        <p:spPr>
          <a:xfrm>
            <a:off x="2984507" y="5507231"/>
            <a:ext cx="5544289" cy="65690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10,000 </a:t>
            </a:r>
            <a:r>
              <a:rPr lang="en-US" b="1" dirty="0">
                <a:solidFill>
                  <a:schemeClr val="bg1"/>
                </a:solidFill>
              </a:rPr>
              <a:t>health care workers </a:t>
            </a:r>
            <a:r>
              <a:rPr lang="en-US" dirty="0">
                <a:solidFill>
                  <a:schemeClr val="bg1"/>
                </a:solidFill>
              </a:rPr>
              <a:t>trained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ACF249-C105-2641-95B2-CD2E8007B0FE}"/>
              </a:ext>
            </a:extLst>
          </p:cNvPr>
          <p:cNvSpPr/>
          <p:nvPr/>
        </p:nvSpPr>
        <p:spPr>
          <a:xfrm>
            <a:off x="2984507" y="4732806"/>
            <a:ext cx="5544289" cy="65690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Country </a:t>
            </a:r>
            <a:r>
              <a:rPr lang="en-US" b="1" dirty="0">
                <a:solidFill>
                  <a:schemeClr val="bg1"/>
                </a:solidFill>
              </a:rPr>
              <a:t>policies and uptake in integrated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testing strategies </a:t>
            </a:r>
            <a:r>
              <a:rPr lang="en-US" dirty="0">
                <a:solidFill>
                  <a:schemeClr val="bg1"/>
                </a:solidFill>
              </a:rPr>
              <a:t>driven in 50+ countries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4D237D-BBCC-6E44-A700-2149C5D54072}"/>
              </a:ext>
            </a:extLst>
          </p:cNvPr>
          <p:cNvSpPr/>
          <p:nvPr/>
        </p:nvSpPr>
        <p:spPr>
          <a:xfrm>
            <a:off x="9080503" y="3717287"/>
            <a:ext cx="2854189" cy="145416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Significant number of </a:t>
            </a:r>
            <a:r>
              <a:rPr lang="en-US" dirty="0" err="1">
                <a:solidFill>
                  <a:schemeClr val="tx1"/>
                </a:solidFill>
              </a:rPr>
              <a:t>LMICs</a:t>
            </a:r>
            <a:r>
              <a:rPr lang="en-US" dirty="0">
                <a:solidFill>
                  <a:schemeClr val="tx1"/>
                </a:solidFill>
              </a:rPr>
              <a:t> have been supported to put in place </a:t>
            </a:r>
            <a:r>
              <a:rPr lang="en-US" b="1" dirty="0">
                <a:solidFill>
                  <a:schemeClr val="tx1"/>
                </a:solidFill>
              </a:rPr>
              <a:t>effective test, trace, isolate strategies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8FE07D-9C77-6444-B2CF-E77E7AD477EE}"/>
              </a:ext>
            </a:extLst>
          </p:cNvPr>
          <p:cNvSpPr/>
          <p:nvPr/>
        </p:nvSpPr>
        <p:spPr>
          <a:xfrm>
            <a:off x="9087579" y="5337450"/>
            <a:ext cx="2854187" cy="82668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Disruption of </a:t>
            </a:r>
            <a:r>
              <a:rPr lang="en-US" b="1" dirty="0">
                <a:solidFill>
                  <a:schemeClr val="tx1"/>
                </a:solidFill>
              </a:rPr>
              <a:t>core health services </a:t>
            </a:r>
            <a:r>
              <a:rPr lang="en-US" dirty="0">
                <a:solidFill>
                  <a:schemeClr val="tx1"/>
                </a:solidFill>
              </a:rPr>
              <a:t>minimized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F01F93-DABB-4948-804D-5F421FFD4C14}"/>
              </a:ext>
            </a:extLst>
          </p:cNvPr>
          <p:cNvGrpSpPr/>
          <p:nvPr/>
        </p:nvGrpSpPr>
        <p:grpSpPr>
          <a:xfrm>
            <a:off x="8586952" y="1395862"/>
            <a:ext cx="384484" cy="4768271"/>
            <a:chOff x="5896132" y="2081213"/>
            <a:chExt cx="384484" cy="317416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2D21D38-6D79-DB4E-AA9A-AEFD52AC975C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081213"/>
              <a:ext cx="0" cy="3174163"/>
            </a:xfrm>
            <a:prstGeom prst="line">
              <a:avLst/>
            </a:prstGeom>
            <a:ln w="254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BBAEF80-5344-5047-B03A-49229EA91BA8}"/>
                </a:ext>
              </a:extLst>
            </p:cNvPr>
            <p:cNvGrpSpPr/>
            <p:nvPr/>
          </p:nvGrpSpPr>
          <p:grpSpPr>
            <a:xfrm>
              <a:off x="5896132" y="3534421"/>
              <a:ext cx="384484" cy="276605"/>
              <a:chOff x="5890782" y="3400867"/>
              <a:chExt cx="384484" cy="276605"/>
            </a:xfrm>
          </p:grpSpPr>
          <p:sp>
            <p:nvSpPr>
              <p:cNvPr id="16" name="Freeform 94">
                <a:extLst>
                  <a:ext uri="{FF2B5EF4-FFF2-40B4-BE49-F238E27FC236}">
                    <a16:creationId xmlns:a16="http://schemas.microsoft.com/office/drawing/2014/main" id="{F98A8D3C-9598-684E-B4D4-B77AB5F0AB1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90782" y="3400867"/>
                <a:ext cx="384484" cy="276605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tx2"/>
              </a:solidFill>
              <a:ln w="25400">
                <a:solidFill>
                  <a:schemeClr val="bg1"/>
                </a:solidFill>
              </a:ln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28575">
                    <a:solidFill>
                      <a:schemeClr val="bg1"/>
                    </a:solidFill>
                  </a:ln>
                  <a:solidFill>
                    <a:srgbClr val="6E6F73"/>
                  </a:solidFill>
                </a:endParaRPr>
              </a:p>
            </p:txBody>
          </p:sp>
          <p:sp>
            <p:nvSpPr>
              <p:cNvPr id="17" name="Freeform 95">
                <a:extLst>
                  <a:ext uri="{FF2B5EF4-FFF2-40B4-BE49-F238E27FC236}">
                    <a16:creationId xmlns:a16="http://schemas.microsoft.com/office/drawing/2014/main" id="{DC59C42E-38A4-ED41-89A1-F23A87E75A1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53995" y="3415363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bg1"/>
                </a:solidFill>
              </a:ln>
              <a:extLst/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28575">
                    <a:solidFill>
                      <a:schemeClr val="bg1"/>
                    </a:solidFill>
                  </a:ln>
                  <a:solidFill>
                    <a:srgbClr val="6E6F73"/>
                  </a:solidFill>
                </a:endParaRPr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3FF26B9-7C3A-0A40-B150-6EE002D1FAA6}"/>
              </a:ext>
            </a:extLst>
          </p:cNvPr>
          <p:cNvSpPr/>
          <p:nvPr/>
        </p:nvSpPr>
        <p:spPr>
          <a:xfrm>
            <a:off x="2203349" y="1985246"/>
            <a:ext cx="547714" cy="298543"/>
          </a:xfrm>
          <a:prstGeom prst="rect">
            <a:avLst/>
          </a:prstGeom>
        </p:spPr>
        <p:txBody>
          <a:bodyPr wrap="none" lIns="82296" tIns="41148" rIns="82296" bIns="41148">
            <a:spAutoFit/>
          </a:bodyPr>
          <a:lstStyle/>
          <a:p>
            <a:pPr algn="r"/>
            <a:r>
              <a:rPr lang="en-US" sz="1400" b="1" dirty="0">
                <a:cs typeface="Calibri" panose="020F0502020204030204" pitchFamily="34" charset="0"/>
              </a:rPr>
              <a:t>R&amp;D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B74D94-58AA-CD40-B381-B8CBF250FB15}"/>
              </a:ext>
            </a:extLst>
          </p:cNvPr>
          <p:cNvSpPr/>
          <p:nvPr/>
        </p:nvSpPr>
        <p:spPr>
          <a:xfrm>
            <a:off x="1837288" y="3131842"/>
            <a:ext cx="913775" cy="513987"/>
          </a:xfrm>
          <a:prstGeom prst="rect">
            <a:avLst/>
          </a:prstGeom>
        </p:spPr>
        <p:txBody>
          <a:bodyPr wrap="none" lIns="82296" tIns="41148" rIns="82296" bIns="41148">
            <a:spAutoFit/>
          </a:bodyPr>
          <a:lstStyle/>
          <a:p>
            <a:pPr algn="r"/>
            <a:r>
              <a:rPr lang="en-US" sz="1400" b="1" dirty="0">
                <a:cs typeface="Calibri" panose="020F0502020204030204" pitchFamily="34" charset="0"/>
              </a:rPr>
              <a:t>Market </a:t>
            </a:r>
            <a:br>
              <a:rPr lang="en-US" sz="1400" b="1" dirty="0">
                <a:cs typeface="Calibri" panose="020F0502020204030204" pitchFamily="34" charset="0"/>
              </a:rPr>
            </a:br>
            <a:r>
              <a:rPr lang="en-US" sz="1400" b="1" dirty="0">
                <a:cs typeface="Calibri" panose="020F0502020204030204" pitchFamily="34" charset="0"/>
              </a:rPr>
              <a:t>Readiness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7F266F-09A9-7846-9AB4-C22421771334}"/>
              </a:ext>
            </a:extLst>
          </p:cNvPr>
          <p:cNvSpPr/>
          <p:nvPr/>
        </p:nvSpPr>
        <p:spPr>
          <a:xfrm>
            <a:off x="2081521" y="4075775"/>
            <a:ext cx="669542" cy="298543"/>
          </a:xfrm>
          <a:prstGeom prst="rect">
            <a:avLst/>
          </a:prstGeom>
        </p:spPr>
        <p:txBody>
          <a:bodyPr wrap="none" lIns="82296" tIns="41148" rIns="82296" bIns="41148">
            <a:spAutoFit/>
          </a:bodyPr>
          <a:lstStyle/>
          <a:p>
            <a:pPr algn="r"/>
            <a:r>
              <a:rPr lang="en-US" sz="1400" b="1" dirty="0">
                <a:cs typeface="Calibri" panose="020F0502020204030204" pitchFamily="34" charset="0"/>
              </a:rPr>
              <a:t>Supply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B620BD-A1BA-A948-B264-191A0CE1D840}"/>
              </a:ext>
            </a:extLst>
          </p:cNvPr>
          <p:cNvSpPr/>
          <p:nvPr/>
        </p:nvSpPr>
        <p:spPr>
          <a:xfrm>
            <a:off x="1574138" y="5222369"/>
            <a:ext cx="1176925" cy="513987"/>
          </a:xfrm>
          <a:prstGeom prst="rect">
            <a:avLst/>
          </a:prstGeom>
        </p:spPr>
        <p:txBody>
          <a:bodyPr wrap="none" lIns="82296" tIns="41148" rIns="82296" bIns="41148">
            <a:spAutoFit/>
          </a:bodyPr>
          <a:lstStyle/>
          <a:p>
            <a:pPr algn="r"/>
            <a:r>
              <a:rPr lang="en-US" sz="1400" b="1" dirty="0">
                <a:cs typeface="Calibri" panose="020F0502020204030204" pitchFamily="34" charset="0"/>
              </a:rPr>
              <a:t>Country </a:t>
            </a:r>
            <a:br>
              <a:rPr lang="en-US" sz="1400" b="1" dirty="0">
                <a:cs typeface="Calibri" panose="020F0502020204030204" pitchFamily="34" charset="0"/>
              </a:rPr>
            </a:br>
            <a:r>
              <a:rPr lang="en-US" sz="1400" b="1" dirty="0">
                <a:cs typeface="Calibri" panose="020F0502020204030204" pitchFamily="34" charset="0"/>
              </a:rPr>
              <a:t>Preparedness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4EA5E9-8BC4-614D-BAAB-22DE1BA449D4}"/>
              </a:ext>
            </a:extLst>
          </p:cNvPr>
          <p:cNvGrpSpPr/>
          <p:nvPr/>
        </p:nvGrpSpPr>
        <p:grpSpPr>
          <a:xfrm>
            <a:off x="632739" y="1427265"/>
            <a:ext cx="774426" cy="774426"/>
            <a:chOff x="366521" y="1642718"/>
            <a:chExt cx="774426" cy="774426"/>
          </a:xfrm>
          <a:solidFill>
            <a:schemeClr val="bg2">
              <a:lumMod val="7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3F5C06-3AC7-8343-9A17-208B7F9C307A}"/>
                </a:ext>
              </a:extLst>
            </p:cNvPr>
            <p:cNvSpPr/>
            <p:nvPr/>
          </p:nvSpPr>
          <p:spPr>
            <a:xfrm>
              <a:off x="366521" y="1642718"/>
              <a:ext cx="774426" cy="774426"/>
            </a:xfrm>
            <a:prstGeom prst="ellipse">
              <a:avLst/>
            </a:prstGeom>
            <a:grp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FFFFFF"/>
                </a:solidFill>
              </a:endParaRPr>
            </a:p>
          </p:txBody>
        </p:sp>
        <p:sp>
          <p:nvSpPr>
            <p:cNvPr id="24" name="Freeform 494">
              <a:extLst>
                <a:ext uri="{FF2B5EF4-FFF2-40B4-BE49-F238E27FC236}">
                  <a16:creationId xmlns:a16="http://schemas.microsoft.com/office/drawing/2014/main" id="{1651F80D-B8B0-FD4A-8405-AA0406D8EB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691" y="1730159"/>
              <a:ext cx="432086" cy="599544"/>
            </a:xfrm>
            <a:custGeom>
              <a:avLst/>
              <a:gdLst>
                <a:gd name="T0" fmla="*/ 111 w 210"/>
                <a:gd name="T1" fmla="*/ 56 h 292"/>
                <a:gd name="T2" fmla="*/ 103 w 210"/>
                <a:gd name="T3" fmla="*/ 30 h 292"/>
                <a:gd name="T4" fmla="*/ 87 w 210"/>
                <a:gd name="T5" fmla="*/ 0 h 292"/>
                <a:gd name="T6" fmla="*/ 63 w 210"/>
                <a:gd name="T7" fmla="*/ 13 h 292"/>
                <a:gd name="T8" fmla="*/ 30 w 210"/>
                <a:gd name="T9" fmla="*/ 139 h 292"/>
                <a:gd name="T10" fmla="*/ 48 w 210"/>
                <a:gd name="T11" fmla="*/ 164 h 292"/>
                <a:gd name="T12" fmla="*/ 70 w 210"/>
                <a:gd name="T13" fmla="*/ 155 h 292"/>
                <a:gd name="T14" fmla="*/ 109 w 210"/>
                <a:gd name="T15" fmla="*/ 77 h 292"/>
                <a:gd name="T16" fmla="*/ 109 w 210"/>
                <a:gd name="T17" fmla="*/ 237 h 292"/>
                <a:gd name="T18" fmla="*/ 53 w 210"/>
                <a:gd name="T19" fmla="*/ 198 h 292"/>
                <a:gd name="T20" fmla="*/ 53 w 210"/>
                <a:gd name="T21" fmla="*/ 191 h 292"/>
                <a:gd name="T22" fmla="*/ 0 w 210"/>
                <a:gd name="T23" fmla="*/ 195 h 292"/>
                <a:gd name="T24" fmla="*/ 17 w 210"/>
                <a:gd name="T25" fmla="*/ 198 h 292"/>
                <a:gd name="T26" fmla="*/ 72 w 210"/>
                <a:gd name="T27" fmla="*/ 288 h 292"/>
                <a:gd name="T28" fmla="*/ 146 w 210"/>
                <a:gd name="T29" fmla="*/ 292 h 292"/>
                <a:gd name="T30" fmla="*/ 128 w 210"/>
                <a:gd name="T31" fmla="*/ 256 h 292"/>
                <a:gd name="T32" fmla="*/ 91 w 210"/>
                <a:gd name="T33" fmla="*/ 9 h 292"/>
                <a:gd name="T34" fmla="*/ 97 w 210"/>
                <a:gd name="T35" fmla="*/ 27 h 292"/>
                <a:gd name="T36" fmla="*/ 91 w 210"/>
                <a:gd name="T37" fmla="*/ 9 h 292"/>
                <a:gd name="T38" fmla="*/ 76 w 210"/>
                <a:gd name="T39" fmla="*/ 26 h 292"/>
                <a:gd name="T40" fmla="*/ 101 w 210"/>
                <a:gd name="T41" fmla="*/ 36 h 292"/>
                <a:gd name="T42" fmla="*/ 110 w 210"/>
                <a:gd name="T43" fmla="*/ 40 h 292"/>
                <a:gd name="T44" fmla="*/ 28 w 210"/>
                <a:gd name="T45" fmla="*/ 115 h 292"/>
                <a:gd name="T46" fmla="*/ 44 w 210"/>
                <a:gd name="T47" fmla="*/ 155 h 292"/>
                <a:gd name="T48" fmla="*/ 36 w 210"/>
                <a:gd name="T49" fmla="*/ 141 h 292"/>
                <a:gd name="T50" fmla="*/ 44 w 210"/>
                <a:gd name="T51" fmla="*/ 155 h 292"/>
                <a:gd name="T52" fmla="*/ 56 w 210"/>
                <a:gd name="T53" fmla="*/ 143 h 292"/>
                <a:gd name="T54" fmla="*/ 32 w 210"/>
                <a:gd name="T55" fmla="*/ 133 h 292"/>
                <a:gd name="T56" fmla="*/ 25 w 210"/>
                <a:gd name="T57" fmla="*/ 122 h 292"/>
                <a:gd name="T58" fmla="*/ 66 w 210"/>
                <a:gd name="T59" fmla="*/ 147 h 292"/>
                <a:gd name="T60" fmla="*/ 140 w 210"/>
                <a:gd name="T61" fmla="*/ 285 h 292"/>
                <a:gd name="T62" fmla="*/ 105 w 210"/>
                <a:gd name="T63" fmla="*/ 258 h 292"/>
                <a:gd name="T64" fmla="*/ 113 w 210"/>
                <a:gd name="T65" fmla="*/ 258 h 292"/>
                <a:gd name="T66" fmla="*/ 113 w 210"/>
                <a:gd name="T67" fmla="*/ 251 h 292"/>
                <a:gd name="T68" fmla="*/ 105 w 210"/>
                <a:gd name="T69" fmla="*/ 251 h 292"/>
                <a:gd name="T70" fmla="*/ 33 w 210"/>
                <a:gd name="T71" fmla="*/ 198 h 292"/>
                <a:gd name="T72" fmla="*/ 196 w 210"/>
                <a:gd name="T73" fmla="*/ 157 h 292"/>
                <a:gd name="T74" fmla="*/ 105 w 210"/>
                <a:gd name="T75" fmla="*/ 71 h 292"/>
                <a:gd name="T76" fmla="*/ 109 w 210"/>
                <a:gd name="T77" fmla="*/ 62 h 292"/>
                <a:gd name="T78" fmla="*/ 113 w 210"/>
                <a:gd name="T79" fmla="*/ 25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0" h="292">
                  <a:moveTo>
                    <a:pt x="210" y="157"/>
                  </a:moveTo>
                  <a:cubicBezTo>
                    <a:pt x="210" y="102"/>
                    <a:pt x="166" y="57"/>
                    <a:pt x="111" y="5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70" y="155"/>
                    <a:pt x="70" y="155"/>
                    <a:pt x="70" y="155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4" y="77"/>
                    <a:pt x="107" y="77"/>
                    <a:pt x="109" y="77"/>
                  </a:cubicBezTo>
                  <a:cubicBezTo>
                    <a:pt x="153" y="77"/>
                    <a:pt x="189" y="113"/>
                    <a:pt x="189" y="157"/>
                  </a:cubicBezTo>
                  <a:cubicBezTo>
                    <a:pt x="189" y="201"/>
                    <a:pt x="153" y="237"/>
                    <a:pt x="109" y="237"/>
                  </a:cubicBezTo>
                  <a:cubicBezTo>
                    <a:pt x="81" y="237"/>
                    <a:pt x="55" y="222"/>
                    <a:pt x="41" y="198"/>
                  </a:cubicBezTo>
                  <a:cubicBezTo>
                    <a:pt x="53" y="198"/>
                    <a:pt x="53" y="198"/>
                    <a:pt x="53" y="198"/>
                  </a:cubicBezTo>
                  <a:cubicBezTo>
                    <a:pt x="55" y="198"/>
                    <a:pt x="56" y="197"/>
                    <a:pt x="56" y="195"/>
                  </a:cubicBezTo>
                  <a:cubicBezTo>
                    <a:pt x="56" y="193"/>
                    <a:pt x="55" y="191"/>
                    <a:pt x="53" y="191"/>
                  </a:cubicBezTo>
                  <a:cubicBezTo>
                    <a:pt x="3" y="191"/>
                    <a:pt x="3" y="191"/>
                    <a:pt x="3" y="191"/>
                  </a:cubicBezTo>
                  <a:cubicBezTo>
                    <a:pt x="1" y="191"/>
                    <a:pt x="0" y="193"/>
                    <a:pt x="0" y="195"/>
                  </a:cubicBezTo>
                  <a:cubicBezTo>
                    <a:pt x="0" y="197"/>
                    <a:pt x="1" y="198"/>
                    <a:pt x="3" y="198"/>
                  </a:cubicBezTo>
                  <a:cubicBezTo>
                    <a:pt x="17" y="198"/>
                    <a:pt x="17" y="198"/>
                    <a:pt x="17" y="198"/>
                  </a:cubicBezTo>
                  <a:cubicBezTo>
                    <a:pt x="30" y="229"/>
                    <a:pt x="58" y="250"/>
                    <a:pt x="90" y="256"/>
                  </a:cubicBezTo>
                  <a:cubicBezTo>
                    <a:pt x="79" y="263"/>
                    <a:pt x="72" y="275"/>
                    <a:pt x="72" y="288"/>
                  </a:cubicBezTo>
                  <a:cubicBezTo>
                    <a:pt x="72" y="292"/>
                    <a:pt x="72" y="292"/>
                    <a:pt x="72" y="292"/>
                  </a:cubicBezTo>
                  <a:cubicBezTo>
                    <a:pt x="146" y="292"/>
                    <a:pt x="146" y="292"/>
                    <a:pt x="146" y="292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75"/>
                    <a:pt x="139" y="263"/>
                    <a:pt x="128" y="256"/>
                  </a:cubicBezTo>
                  <a:cubicBezTo>
                    <a:pt x="175" y="247"/>
                    <a:pt x="210" y="206"/>
                    <a:pt x="210" y="157"/>
                  </a:cubicBezTo>
                  <a:close/>
                  <a:moveTo>
                    <a:pt x="91" y="9"/>
                  </a:moveTo>
                  <a:cubicBezTo>
                    <a:pt x="103" y="14"/>
                    <a:pt x="103" y="14"/>
                    <a:pt x="103" y="14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85" y="22"/>
                    <a:pt x="85" y="22"/>
                    <a:pt x="85" y="22"/>
                  </a:cubicBezTo>
                  <a:lnTo>
                    <a:pt x="91" y="9"/>
                  </a:lnTo>
                  <a:close/>
                  <a:moveTo>
                    <a:pt x="67" y="22"/>
                  </a:move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28" y="115"/>
                    <a:pt x="28" y="115"/>
                    <a:pt x="28" y="115"/>
                  </a:cubicBezTo>
                  <a:lnTo>
                    <a:pt x="67" y="22"/>
                  </a:lnTo>
                  <a:close/>
                  <a:moveTo>
                    <a:pt x="44" y="155"/>
                  </a:moveTo>
                  <a:cubicBezTo>
                    <a:pt x="32" y="150"/>
                    <a:pt x="32" y="150"/>
                    <a:pt x="32" y="150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48" y="146"/>
                    <a:pt x="48" y="146"/>
                    <a:pt x="48" y="146"/>
                  </a:cubicBezTo>
                  <a:lnTo>
                    <a:pt x="44" y="155"/>
                  </a:lnTo>
                  <a:close/>
                  <a:moveTo>
                    <a:pt x="56" y="143"/>
                  </a:moveTo>
                  <a:cubicBezTo>
                    <a:pt x="56" y="143"/>
                    <a:pt x="56" y="143"/>
                    <a:pt x="56" y="143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25" y="122"/>
                    <a:pt x="25" y="122"/>
                    <a:pt x="25" y="122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66" y="147"/>
                    <a:pt x="66" y="147"/>
                    <a:pt x="66" y="147"/>
                  </a:cubicBezTo>
                  <a:lnTo>
                    <a:pt x="56" y="143"/>
                  </a:lnTo>
                  <a:close/>
                  <a:moveTo>
                    <a:pt x="140" y="285"/>
                  </a:moveTo>
                  <a:cubicBezTo>
                    <a:pt x="79" y="285"/>
                    <a:pt x="79" y="285"/>
                    <a:pt x="79" y="285"/>
                  </a:cubicBezTo>
                  <a:cubicBezTo>
                    <a:pt x="80" y="271"/>
                    <a:pt x="91" y="260"/>
                    <a:pt x="105" y="258"/>
                  </a:cubicBezTo>
                  <a:cubicBezTo>
                    <a:pt x="107" y="258"/>
                    <a:pt x="108" y="258"/>
                    <a:pt x="109" y="258"/>
                  </a:cubicBezTo>
                  <a:cubicBezTo>
                    <a:pt x="110" y="258"/>
                    <a:pt x="112" y="258"/>
                    <a:pt x="113" y="258"/>
                  </a:cubicBezTo>
                  <a:cubicBezTo>
                    <a:pt x="127" y="260"/>
                    <a:pt x="138" y="271"/>
                    <a:pt x="140" y="285"/>
                  </a:cubicBezTo>
                  <a:close/>
                  <a:moveTo>
                    <a:pt x="113" y="251"/>
                  </a:moveTo>
                  <a:cubicBezTo>
                    <a:pt x="112" y="251"/>
                    <a:pt x="111" y="251"/>
                    <a:pt x="109" y="251"/>
                  </a:cubicBezTo>
                  <a:cubicBezTo>
                    <a:pt x="108" y="251"/>
                    <a:pt x="106" y="251"/>
                    <a:pt x="105" y="251"/>
                  </a:cubicBezTo>
                  <a:cubicBezTo>
                    <a:pt x="70" y="250"/>
                    <a:pt x="39" y="229"/>
                    <a:pt x="24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48" y="226"/>
                    <a:pt x="77" y="243"/>
                    <a:pt x="109" y="243"/>
                  </a:cubicBezTo>
                  <a:cubicBezTo>
                    <a:pt x="157" y="243"/>
                    <a:pt x="196" y="205"/>
                    <a:pt x="196" y="157"/>
                  </a:cubicBezTo>
                  <a:cubicBezTo>
                    <a:pt x="196" y="109"/>
                    <a:pt x="157" y="71"/>
                    <a:pt x="109" y="71"/>
                  </a:cubicBezTo>
                  <a:cubicBezTo>
                    <a:pt x="108" y="71"/>
                    <a:pt x="106" y="71"/>
                    <a:pt x="105" y="71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08" y="62"/>
                    <a:pt x="109" y="62"/>
                    <a:pt x="109" y="62"/>
                  </a:cubicBezTo>
                  <a:cubicBezTo>
                    <a:pt x="161" y="62"/>
                    <a:pt x="204" y="105"/>
                    <a:pt x="204" y="157"/>
                  </a:cubicBezTo>
                  <a:cubicBezTo>
                    <a:pt x="204" y="208"/>
                    <a:pt x="163" y="249"/>
                    <a:pt x="113" y="25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6099420-2EAB-8D40-8A16-30D23A807F13}"/>
              </a:ext>
            </a:extLst>
          </p:cNvPr>
          <p:cNvGrpSpPr/>
          <p:nvPr/>
        </p:nvGrpSpPr>
        <p:grpSpPr>
          <a:xfrm>
            <a:off x="632739" y="2608431"/>
            <a:ext cx="774426" cy="774426"/>
            <a:chOff x="366521" y="2851140"/>
            <a:chExt cx="774426" cy="774426"/>
          </a:xfrm>
          <a:solidFill>
            <a:schemeClr val="bg1">
              <a:lumMod val="65000"/>
            </a:schemeClr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C34B202-295C-C043-AF56-17A51F0B0E99}"/>
                </a:ext>
              </a:extLst>
            </p:cNvPr>
            <p:cNvSpPr/>
            <p:nvPr/>
          </p:nvSpPr>
          <p:spPr>
            <a:xfrm>
              <a:off x="366521" y="2851140"/>
              <a:ext cx="774426" cy="774426"/>
            </a:xfrm>
            <a:prstGeom prst="ellipse">
              <a:avLst/>
            </a:prstGeom>
            <a:grp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FFFFFF"/>
                </a:solidFill>
              </a:endParaRPr>
            </a:p>
          </p:txBody>
        </p:sp>
        <p:sp>
          <p:nvSpPr>
            <p:cNvPr id="27" name="Freeform 795">
              <a:extLst>
                <a:ext uri="{FF2B5EF4-FFF2-40B4-BE49-F238E27FC236}">
                  <a16:creationId xmlns:a16="http://schemas.microsoft.com/office/drawing/2014/main" id="{BC23F199-4005-6344-8CCA-E9DD004418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468" y="3090875"/>
              <a:ext cx="554112" cy="374787"/>
            </a:xfrm>
            <a:custGeom>
              <a:avLst/>
              <a:gdLst>
                <a:gd name="T0" fmla="*/ 271 w 301"/>
                <a:gd name="T1" fmla="*/ 0 h 204"/>
                <a:gd name="T2" fmla="*/ 0 w 301"/>
                <a:gd name="T3" fmla="*/ 46 h 204"/>
                <a:gd name="T4" fmla="*/ 0 w 301"/>
                <a:gd name="T5" fmla="*/ 50 h 204"/>
                <a:gd name="T6" fmla="*/ 0 w 301"/>
                <a:gd name="T7" fmla="*/ 166 h 204"/>
                <a:gd name="T8" fmla="*/ 2 w 301"/>
                <a:gd name="T9" fmla="*/ 168 h 204"/>
                <a:gd name="T10" fmla="*/ 5 w 301"/>
                <a:gd name="T11" fmla="*/ 168 h 204"/>
                <a:gd name="T12" fmla="*/ 90 w 301"/>
                <a:gd name="T13" fmla="*/ 204 h 204"/>
                <a:gd name="T14" fmla="*/ 165 w 301"/>
                <a:gd name="T15" fmla="*/ 168 h 204"/>
                <a:gd name="T16" fmla="*/ 180 w 301"/>
                <a:gd name="T17" fmla="*/ 147 h 204"/>
                <a:gd name="T18" fmla="*/ 205 w 301"/>
                <a:gd name="T19" fmla="*/ 109 h 204"/>
                <a:gd name="T20" fmla="*/ 244 w 301"/>
                <a:gd name="T21" fmla="*/ 51 h 204"/>
                <a:gd name="T22" fmla="*/ 298 w 301"/>
                <a:gd name="T23" fmla="*/ 7 h 204"/>
                <a:gd name="T24" fmla="*/ 298 w 301"/>
                <a:gd name="T25" fmla="*/ 0 h 204"/>
                <a:gd name="T26" fmla="*/ 90 w 301"/>
                <a:gd name="T27" fmla="*/ 126 h 204"/>
                <a:gd name="T28" fmla="*/ 65 w 301"/>
                <a:gd name="T29" fmla="*/ 111 h 204"/>
                <a:gd name="T30" fmla="*/ 116 w 301"/>
                <a:gd name="T31" fmla="*/ 135 h 204"/>
                <a:gd name="T32" fmla="*/ 65 w 301"/>
                <a:gd name="T33" fmla="*/ 53 h 204"/>
                <a:gd name="T34" fmla="*/ 116 w 301"/>
                <a:gd name="T35" fmla="*/ 104 h 204"/>
                <a:gd name="T36" fmla="*/ 122 w 301"/>
                <a:gd name="T37" fmla="*/ 53 h 204"/>
                <a:gd name="T38" fmla="*/ 174 w 301"/>
                <a:gd name="T39" fmla="*/ 104 h 204"/>
                <a:gd name="T40" fmla="*/ 122 w 301"/>
                <a:gd name="T41" fmla="*/ 53 h 204"/>
                <a:gd name="T42" fmla="*/ 58 w 301"/>
                <a:gd name="T43" fmla="*/ 104 h 204"/>
                <a:gd name="T44" fmla="*/ 7 w 301"/>
                <a:gd name="T45" fmla="*/ 53 h 204"/>
                <a:gd name="T46" fmla="*/ 7 w 301"/>
                <a:gd name="T47" fmla="*/ 111 h 204"/>
                <a:gd name="T48" fmla="*/ 58 w 301"/>
                <a:gd name="T49" fmla="*/ 143 h 204"/>
                <a:gd name="T50" fmla="*/ 51 w 301"/>
                <a:gd name="T51" fmla="*/ 162 h 204"/>
                <a:gd name="T52" fmla="*/ 7 w 301"/>
                <a:gd name="T53" fmla="*/ 111 h 204"/>
                <a:gd name="T54" fmla="*/ 58 w 301"/>
                <a:gd name="T55" fmla="*/ 165 h 204"/>
                <a:gd name="T56" fmla="*/ 123 w 301"/>
                <a:gd name="T57" fmla="*/ 165 h 204"/>
                <a:gd name="T58" fmla="*/ 162 w 301"/>
                <a:gd name="T59" fmla="*/ 162 h 204"/>
                <a:gd name="T60" fmla="*/ 122 w 301"/>
                <a:gd name="T61" fmla="*/ 143 h 204"/>
                <a:gd name="T62" fmla="*/ 174 w 301"/>
                <a:gd name="T63" fmla="*/ 111 h 204"/>
                <a:gd name="T64" fmla="*/ 162 w 301"/>
                <a:gd name="T65" fmla="*/ 162 h 204"/>
                <a:gd name="T66" fmla="*/ 196 w 301"/>
                <a:gd name="T67" fmla="*/ 111 h 204"/>
                <a:gd name="T68" fmla="*/ 181 w 301"/>
                <a:gd name="T69" fmla="*/ 111 h 204"/>
                <a:gd name="T70" fmla="*/ 181 w 301"/>
                <a:gd name="T71" fmla="*/ 104 h 204"/>
                <a:gd name="T72" fmla="*/ 235 w 301"/>
                <a:gd name="T73" fmla="*/ 5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1" h="204">
                  <a:moveTo>
                    <a:pt x="298" y="0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239" y="46"/>
                    <a:pt x="239" y="46"/>
                    <a:pt x="239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5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" y="168"/>
                    <a:pt x="2" y="168"/>
                    <a:pt x="2" y="168"/>
                  </a:cubicBezTo>
                  <a:cubicBezTo>
                    <a:pt x="3" y="169"/>
                    <a:pt x="3" y="169"/>
                    <a:pt x="4" y="169"/>
                  </a:cubicBezTo>
                  <a:cubicBezTo>
                    <a:pt x="4" y="169"/>
                    <a:pt x="4" y="169"/>
                    <a:pt x="5" y="168"/>
                  </a:cubicBezTo>
                  <a:cubicBezTo>
                    <a:pt x="51" y="168"/>
                    <a:pt x="51" y="168"/>
                    <a:pt x="51" y="168"/>
                  </a:cubicBezTo>
                  <a:cubicBezTo>
                    <a:pt x="53" y="189"/>
                    <a:pt x="70" y="204"/>
                    <a:pt x="90" y="204"/>
                  </a:cubicBezTo>
                  <a:cubicBezTo>
                    <a:pt x="111" y="204"/>
                    <a:pt x="128" y="189"/>
                    <a:pt x="129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180" y="147"/>
                    <a:pt x="180" y="147"/>
                    <a:pt x="180" y="147"/>
                  </a:cubicBezTo>
                  <a:cubicBezTo>
                    <a:pt x="180" y="147"/>
                    <a:pt x="180" y="147"/>
                    <a:pt x="180" y="147"/>
                  </a:cubicBezTo>
                  <a:cubicBezTo>
                    <a:pt x="205" y="109"/>
                    <a:pt x="205" y="109"/>
                    <a:pt x="205" y="109"/>
                  </a:cubicBezTo>
                  <a:cubicBezTo>
                    <a:pt x="205" y="109"/>
                    <a:pt x="205" y="109"/>
                    <a:pt x="205" y="109"/>
                  </a:cubicBezTo>
                  <a:cubicBezTo>
                    <a:pt x="244" y="51"/>
                    <a:pt x="244" y="51"/>
                    <a:pt x="244" y="51"/>
                  </a:cubicBezTo>
                  <a:cubicBezTo>
                    <a:pt x="244" y="51"/>
                    <a:pt x="244" y="51"/>
                    <a:pt x="244" y="51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300" y="7"/>
                    <a:pt x="301" y="5"/>
                    <a:pt x="301" y="3"/>
                  </a:cubicBezTo>
                  <a:cubicBezTo>
                    <a:pt x="301" y="1"/>
                    <a:pt x="300" y="0"/>
                    <a:pt x="298" y="0"/>
                  </a:cubicBezTo>
                  <a:close/>
                  <a:moveTo>
                    <a:pt x="116" y="135"/>
                  </a:moveTo>
                  <a:cubicBezTo>
                    <a:pt x="109" y="130"/>
                    <a:pt x="100" y="126"/>
                    <a:pt x="90" y="126"/>
                  </a:cubicBezTo>
                  <a:cubicBezTo>
                    <a:pt x="80" y="126"/>
                    <a:pt x="71" y="130"/>
                    <a:pt x="65" y="136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116" y="111"/>
                    <a:pt x="116" y="111"/>
                    <a:pt x="116" y="111"/>
                  </a:cubicBezTo>
                  <a:lnTo>
                    <a:pt x="116" y="135"/>
                  </a:lnTo>
                  <a:close/>
                  <a:moveTo>
                    <a:pt x="65" y="104"/>
                  </a:moveTo>
                  <a:cubicBezTo>
                    <a:pt x="65" y="53"/>
                    <a:pt x="65" y="53"/>
                    <a:pt x="65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104"/>
                    <a:pt x="116" y="104"/>
                    <a:pt x="116" y="104"/>
                  </a:cubicBezTo>
                  <a:lnTo>
                    <a:pt x="65" y="104"/>
                  </a:lnTo>
                  <a:close/>
                  <a:moveTo>
                    <a:pt x="122" y="53"/>
                  </a:moveTo>
                  <a:cubicBezTo>
                    <a:pt x="174" y="53"/>
                    <a:pt x="174" y="53"/>
                    <a:pt x="174" y="53"/>
                  </a:cubicBezTo>
                  <a:cubicBezTo>
                    <a:pt x="174" y="104"/>
                    <a:pt x="174" y="104"/>
                    <a:pt x="174" y="104"/>
                  </a:cubicBezTo>
                  <a:cubicBezTo>
                    <a:pt x="122" y="104"/>
                    <a:pt x="122" y="104"/>
                    <a:pt x="122" y="104"/>
                  </a:cubicBezTo>
                  <a:lnTo>
                    <a:pt x="122" y="53"/>
                  </a:lnTo>
                  <a:close/>
                  <a:moveTo>
                    <a:pt x="58" y="53"/>
                  </a:moveTo>
                  <a:cubicBezTo>
                    <a:pt x="58" y="104"/>
                    <a:pt x="58" y="104"/>
                    <a:pt x="58" y="104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7" y="53"/>
                    <a:pt x="7" y="53"/>
                    <a:pt x="7" y="53"/>
                  </a:cubicBezTo>
                  <a:lnTo>
                    <a:pt x="58" y="53"/>
                  </a:lnTo>
                  <a:close/>
                  <a:moveTo>
                    <a:pt x="7" y="111"/>
                  </a:moveTo>
                  <a:cubicBezTo>
                    <a:pt x="58" y="111"/>
                    <a:pt x="58" y="111"/>
                    <a:pt x="58" y="111"/>
                  </a:cubicBezTo>
                  <a:cubicBezTo>
                    <a:pt x="58" y="143"/>
                    <a:pt x="58" y="143"/>
                    <a:pt x="58" y="143"/>
                  </a:cubicBezTo>
                  <a:cubicBezTo>
                    <a:pt x="58" y="143"/>
                    <a:pt x="58" y="143"/>
                    <a:pt x="58" y="143"/>
                  </a:cubicBezTo>
                  <a:cubicBezTo>
                    <a:pt x="54" y="149"/>
                    <a:pt x="52" y="155"/>
                    <a:pt x="51" y="162"/>
                  </a:cubicBezTo>
                  <a:cubicBezTo>
                    <a:pt x="7" y="162"/>
                    <a:pt x="7" y="162"/>
                    <a:pt x="7" y="162"/>
                  </a:cubicBezTo>
                  <a:lnTo>
                    <a:pt x="7" y="111"/>
                  </a:lnTo>
                  <a:close/>
                  <a:moveTo>
                    <a:pt x="90" y="198"/>
                  </a:moveTo>
                  <a:cubicBezTo>
                    <a:pt x="72" y="198"/>
                    <a:pt x="58" y="183"/>
                    <a:pt x="58" y="165"/>
                  </a:cubicBezTo>
                  <a:cubicBezTo>
                    <a:pt x="58" y="147"/>
                    <a:pt x="72" y="133"/>
                    <a:pt x="90" y="133"/>
                  </a:cubicBezTo>
                  <a:cubicBezTo>
                    <a:pt x="108" y="133"/>
                    <a:pt x="123" y="147"/>
                    <a:pt x="123" y="165"/>
                  </a:cubicBezTo>
                  <a:cubicBezTo>
                    <a:pt x="123" y="183"/>
                    <a:pt x="108" y="198"/>
                    <a:pt x="90" y="198"/>
                  </a:cubicBezTo>
                  <a:close/>
                  <a:moveTo>
                    <a:pt x="162" y="162"/>
                  </a:moveTo>
                  <a:cubicBezTo>
                    <a:pt x="129" y="162"/>
                    <a:pt x="129" y="162"/>
                    <a:pt x="129" y="162"/>
                  </a:cubicBezTo>
                  <a:cubicBezTo>
                    <a:pt x="129" y="155"/>
                    <a:pt x="126" y="148"/>
                    <a:pt x="122" y="143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74" y="144"/>
                    <a:pt x="174" y="144"/>
                    <a:pt x="174" y="144"/>
                  </a:cubicBezTo>
                  <a:lnTo>
                    <a:pt x="162" y="162"/>
                  </a:lnTo>
                  <a:close/>
                  <a:moveTo>
                    <a:pt x="181" y="111"/>
                  </a:moveTo>
                  <a:cubicBezTo>
                    <a:pt x="196" y="111"/>
                    <a:pt x="196" y="111"/>
                    <a:pt x="196" y="111"/>
                  </a:cubicBezTo>
                  <a:cubicBezTo>
                    <a:pt x="181" y="134"/>
                    <a:pt x="181" y="134"/>
                    <a:pt x="181" y="134"/>
                  </a:cubicBezTo>
                  <a:lnTo>
                    <a:pt x="181" y="111"/>
                  </a:lnTo>
                  <a:close/>
                  <a:moveTo>
                    <a:pt x="201" y="104"/>
                  </a:moveTo>
                  <a:cubicBezTo>
                    <a:pt x="181" y="104"/>
                    <a:pt x="181" y="104"/>
                    <a:pt x="181" y="104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235" y="53"/>
                    <a:pt x="235" y="53"/>
                    <a:pt x="235" y="53"/>
                  </a:cubicBezTo>
                  <a:lnTo>
                    <a:pt x="201" y="10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C7B7497-075B-834C-BCE7-68CD8F0790D9}"/>
              </a:ext>
            </a:extLst>
          </p:cNvPr>
          <p:cNvGrpSpPr/>
          <p:nvPr/>
        </p:nvGrpSpPr>
        <p:grpSpPr>
          <a:xfrm>
            <a:off x="632739" y="3837834"/>
            <a:ext cx="774426" cy="774426"/>
            <a:chOff x="366521" y="3952908"/>
            <a:chExt cx="774426" cy="774426"/>
          </a:xfrm>
          <a:solidFill>
            <a:schemeClr val="bg1">
              <a:lumMod val="65000"/>
            </a:schemeClr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5E564A8-B115-6740-8CD0-B7468BEB632C}"/>
                </a:ext>
              </a:extLst>
            </p:cNvPr>
            <p:cNvSpPr/>
            <p:nvPr/>
          </p:nvSpPr>
          <p:spPr>
            <a:xfrm>
              <a:off x="366521" y="3952908"/>
              <a:ext cx="774426" cy="774426"/>
            </a:xfrm>
            <a:prstGeom prst="ellipse">
              <a:avLst/>
            </a:prstGeom>
            <a:grp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FFFFFF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9E32229-BF1F-B241-9B06-0B3E80B02E68}"/>
                </a:ext>
              </a:extLst>
            </p:cNvPr>
            <p:cNvGrpSpPr/>
            <p:nvPr/>
          </p:nvGrpSpPr>
          <p:grpSpPr>
            <a:xfrm>
              <a:off x="472493" y="4099229"/>
              <a:ext cx="562481" cy="481784"/>
              <a:chOff x="36596638" y="12888913"/>
              <a:chExt cx="1493838" cy="1279525"/>
            </a:xfrm>
            <a:grpFill/>
          </p:grpSpPr>
          <p:sp>
            <p:nvSpPr>
              <p:cNvPr id="31" name="Freeform 671">
                <a:extLst>
                  <a:ext uri="{FF2B5EF4-FFF2-40B4-BE49-F238E27FC236}">
                    <a16:creationId xmlns:a16="http://schemas.microsoft.com/office/drawing/2014/main" id="{D8FAA4B0-F71C-CB4B-B478-60ED530EFD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25238" y="13323888"/>
                <a:ext cx="1265238" cy="844550"/>
              </a:xfrm>
              <a:custGeom>
                <a:avLst/>
                <a:gdLst>
                  <a:gd name="T0" fmla="*/ 176 w 259"/>
                  <a:gd name="T1" fmla="*/ 86 h 173"/>
                  <a:gd name="T2" fmla="*/ 161 w 259"/>
                  <a:gd name="T3" fmla="*/ 104 h 173"/>
                  <a:gd name="T4" fmla="*/ 151 w 259"/>
                  <a:gd name="T5" fmla="*/ 112 h 173"/>
                  <a:gd name="T6" fmla="*/ 145 w 259"/>
                  <a:gd name="T7" fmla="*/ 116 h 173"/>
                  <a:gd name="T8" fmla="*/ 136 w 259"/>
                  <a:gd name="T9" fmla="*/ 119 h 173"/>
                  <a:gd name="T10" fmla="*/ 126 w 259"/>
                  <a:gd name="T11" fmla="*/ 122 h 173"/>
                  <a:gd name="T12" fmla="*/ 118 w 259"/>
                  <a:gd name="T13" fmla="*/ 124 h 173"/>
                  <a:gd name="T14" fmla="*/ 110 w 259"/>
                  <a:gd name="T15" fmla="*/ 125 h 173"/>
                  <a:gd name="T16" fmla="*/ 94 w 259"/>
                  <a:gd name="T17" fmla="*/ 124 h 173"/>
                  <a:gd name="T18" fmla="*/ 82 w 259"/>
                  <a:gd name="T19" fmla="*/ 121 h 173"/>
                  <a:gd name="T20" fmla="*/ 70 w 259"/>
                  <a:gd name="T21" fmla="*/ 117 h 173"/>
                  <a:gd name="T22" fmla="*/ 62 w 259"/>
                  <a:gd name="T23" fmla="*/ 113 h 173"/>
                  <a:gd name="T24" fmla="*/ 55 w 259"/>
                  <a:gd name="T25" fmla="*/ 108 h 173"/>
                  <a:gd name="T26" fmla="*/ 49 w 259"/>
                  <a:gd name="T27" fmla="*/ 103 h 173"/>
                  <a:gd name="T28" fmla="*/ 42 w 259"/>
                  <a:gd name="T29" fmla="*/ 95 h 173"/>
                  <a:gd name="T30" fmla="*/ 35 w 259"/>
                  <a:gd name="T31" fmla="*/ 86 h 173"/>
                  <a:gd name="T32" fmla="*/ 2 w 259"/>
                  <a:gd name="T33" fmla="*/ 122 h 173"/>
                  <a:gd name="T34" fmla="*/ 68 w 259"/>
                  <a:gd name="T35" fmla="*/ 167 h 173"/>
                  <a:gd name="T36" fmla="*/ 78 w 259"/>
                  <a:gd name="T37" fmla="*/ 170 h 173"/>
                  <a:gd name="T38" fmla="*/ 93 w 259"/>
                  <a:gd name="T39" fmla="*/ 172 h 173"/>
                  <a:gd name="T40" fmla="*/ 106 w 259"/>
                  <a:gd name="T41" fmla="*/ 173 h 173"/>
                  <a:gd name="T42" fmla="*/ 125 w 259"/>
                  <a:gd name="T43" fmla="*/ 172 h 173"/>
                  <a:gd name="T44" fmla="*/ 142 w 259"/>
                  <a:gd name="T45" fmla="*/ 168 h 173"/>
                  <a:gd name="T46" fmla="*/ 158 w 259"/>
                  <a:gd name="T47" fmla="*/ 162 h 173"/>
                  <a:gd name="T48" fmla="*/ 173 w 259"/>
                  <a:gd name="T49" fmla="*/ 154 h 173"/>
                  <a:gd name="T50" fmla="*/ 188 w 259"/>
                  <a:gd name="T51" fmla="*/ 144 h 173"/>
                  <a:gd name="T52" fmla="*/ 200 w 259"/>
                  <a:gd name="T53" fmla="*/ 133 h 173"/>
                  <a:gd name="T54" fmla="*/ 214 w 259"/>
                  <a:gd name="T55" fmla="*/ 115 h 173"/>
                  <a:gd name="T56" fmla="*/ 223 w 259"/>
                  <a:gd name="T57" fmla="*/ 100 h 173"/>
                  <a:gd name="T58" fmla="*/ 232 w 259"/>
                  <a:gd name="T59" fmla="*/ 80 h 173"/>
                  <a:gd name="T60" fmla="*/ 235 w 259"/>
                  <a:gd name="T61" fmla="*/ 65 h 173"/>
                  <a:gd name="T62" fmla="*/ 228 w 259"/>
                  <a:gd name="T63" fmla="*/ 67 h 173"/>
                  <a:gd name="T64" fmla="*/ 223 w 259"/>
                  <a:gd name="T65" fmla="*/ 83 h 173"/>
                  <a:gd name="T66" fmla="*/ 215 w 259"/>
                  <a:gd name="T67" fmla="*/ 102 h 173"/>
                  <a:gd name="T68" fmla="*/ 203 w 259"/>
                  <a:gd name="T69" fmla="*/ 120 h 173"/>
                  <a:gd name="T70" fmla="*/ 192 w 259"/>
                  <a:gd name="T71" fmla="*/ 132 h 173"/>
                  <a:gd name="T72" fmla="*/ 179 w 259"/>
                  <a:gd name="T73" fmla="*/ 142 h 173"/>
                  <a:gd name="T74" fmla="*/ 165 w 259"/>
                  <a:gd name="T75" fmla="*/ 151 h 173"/>
                  <a:gd name="T76" fmla="*/ 151 w 259"/>
                  <a:gd name="T77" fmla="*/ 158 h 173"/>
                  <a:gd name="T78" fmla="*/ 134 w 259"/>
                  <a:gd name="T79" fmla="*/ 163 h 173"/>
                  <a:gd name="T80" fmla="*/ 123 w 259"/>
                  <a:gd name="T81" fmla="*/ 165 h 173"/>
                  <a:gd name="T82" fmla="*/ 101 w 259"/>
                  <a:gd name="T83" fmla="*/ 166 h 173"/>
                  <a:gd name="T84" fmla="*/ 91 w 259"/>
                  <a:gd name="T85" fmla="*/ 165 h 173"/>
                  <a:gd name="T86" fmla="*/ 76 w 259"/>
                  <a:gd name="T87" fmla="*/ 163 h 173"/>
                  <a:gd name="T88" fmla="*/ 60 w 259"/>
                  <a:gd name="T89" fmla="*/ 157 h 173"/>
                  <a:gd name="T90" fmla="*/ 30 w 259"/>
                  <a:gd name="T91" fmla="*/ 90 h 173"/>
                  <a:gd name="T92" fmla="*/ 37 w 259"/>
                  <a:gd name="T93" fmla="*/ 100 h 173"/>
                  <a:gd name="T94" fmla="*/ 45 w 259"/>
                  <a:gd name="T95" fmla="*/ 108 h 173"/>
                  <a:gd name="T96" fmla="*/ 51 w 259"/>
                  <a:gd name="T97" fmla="*/ 113 h 173"/>
                  <a:gd name="T98" fmla="*/ 59 w 259"/>
                  <a:gd name="T99" fmla="*/ 118 h 173"/>
                  <a:gd name="T100" fmla="*/ 66 w 259"/>
                  <a:gd name="T101" fmla="*/ 122 h 173"/>
                  <a:gd name="T102" fmla="*/ 79 w 259"/>
                  <a:gd name="T103" fmla="*/ 128 h 173"/>
                  <a:gd name="T104" fmla="*/ 92 w 259"/>
                  <a:gd name="T105" fmla="*/ 131 h 173"/>
                  <a:gd name="T106" fmla="*/ 106 w 259"/>
                  <a:gd name="T107" fmla="*/ 132 h 173"/>
                  <a:gd name="T108" fmla="*/ 116 w 259"/>
                  <a:gd name="T109" fmla="*/ 131 h 173"/>
                  <a:gd name="T110" fmla="*/ 127 w 259"/>
                  <a:gd name="T111" fmla="*/ 129 h 173"/>
                  <a:gd name="T112" fmla="*/ 138 w 259"/>
                  <a:gd name="T113" fmla="*/ 126 h 173"/>
                  <a:gd name="T114" fmla="*/ 146 w 259"/>
                  <a:gd name="T115" fmla="*/ 122 h 173"/>
                  <a:gd name="T116" fmla="*/ 154 w 259"/>
                  <a:gd name="T117" fmla="*/ 118 h 173"/>
                  <a:gd name="T118" fmla="*/ 162 w 259"/>
                  <a:gd name="T119" fmla="*/ 112 h 173"/>
                  <a:gd name="T120" fmla="*/ 171 w 259"/>
                  <a:gd name="T121" fmla="*/ 104 h 173"/>
                  <a:gd name="T122" fmla="*/ 194 w 259"/>
                  <a:gd name="T123" fmla="*/ 58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9" h="173">
                    <a:moveTo>
                      <a:pt x="210" y="0"/>
                    </a:moveTo>
                    <a:cubicBezTo>
                      <a:pt x="162" y="65"/>
                      <a:pt x="162" y="65"/>
                      <a:pt x="162" y="65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84" y="71"/>
                      <a:pt x="181" y="77"/>
                      <a:pt x="178" y="83"/>
                    </a:cubicBezTo>
                    <a:cubicBezTo>
                      <a:pt x="178" y="83"/>
                      <a:pt x="178" y="83"/>
                      <a:pt x="178" y="83"/>
                    </a:cubicBezTo>
                    <a:cubicBezTo>
                      <a:pt x="177" y="84"/>
                      <a:pt x="177" y="85"/>
                      <a:pt x="176" y="86"/>
                    </a:cubicBezTo>
                    <a:cubicBezTo>
                      <a:pt x="176" y="86"/>
                      <a:pt x="176" y="86"/>
                      <a:pt x="176" y="86"/>
                    </a:cubicBezTo>
                    <a:cubicBezTo>
                      <a:pt x="173" y="91"/>
                      <a:pt x="170" y="95"/>
                      <a:pt x="166" y="99"/>
                    </a:cubicBezTo>
                    <a:cubicBezTo>
                      <a:pt x="166" y="100"/>
                      <a:pt x="166" y="100"/>
                      <a:pt x="166" y="100"/>
                    </a:cubicBezTo>
                    <a:cubicBezTo>
                      <a:pt x="165" y="101"/>
                      <a:pt x="164" y="101"/>
                      <a:pt x="164" y="102"/>
                    </a:cubicBezTo>
                    <a:cubicBezTo>
                      <a:pt x="163" y="102"/>
                      <a:pt x="163" y="102"/>
                      <a:pt x="163" y="102"/>
                    </a:cubicBezTo>
                    <a:cubicBezTo>
                      <a:pt x="162" y="103"/>
                      <a:pt x="162" y="104"/>
                      <a:pt x="161" y="104"/>
                    </a:cubicBezTo>
                    <a:cubicBezTo>
                      <a:pt x="160" y="105"/>
                      <a:pt x="160" y="105"/>
                      <a:pt x="160" y="105"/>
                    </a:cubicBezTo>
                    <a:cubicBezTo>
                      <a:pt x="160" y="105"/>
                      <a:pt x="159" y="106"/>
                      <a:pt x="158" y="107"/>
                    </a:cubicBezTo>
                    <a:cubicBezTo>
                      <a:pt x="157" y="107"/>
                      <a:pt x="157" y="107"/>
                      <a:pt x="157" y="107"/>
                    </a:cubicBezTo>
                    <a:cubicBezTo>
                      <a:pt x="157" y="108"/>
                      <a:pt x="156" y="108"/>
                      <a:pt x="155" y="109"/>
                    </a:cubicBezTo>
                    <a:cubicBezTo>
                      <a:pt x="155" y="109"/>
                      <a:pt x="155" y="109"/>
                      <a:pt x="155" y="109"/>
                    </a:cubicBezTo>
                    <a:cubicBezTo>
                      <a:pt x="154" y="110"/>
                      <a:pt x="152" y="111"/>
                      <a:pt x="151" y="112"/>
                    </a:cubicBezTo>
                    <a:cubicBezTo>
                      <a:pt x="150" y="112"/>
                      <a:pt x="150" y="112"/>
                      <a:pt x="150" y="112"/>
                    </a:cubicBezTo>
                    <a:cubicBezTo>
                      <a:pt x="150" y="112"/>
                      <a:pt x="150" y="113"/>
                      <a:pt x="149" y="113"/>
                    </a:cubicBezTo>
                    <a:cubicBezTo>
                      <a:pt x="149" y="113"/>
                      <a:pt x="149" y="113"/>
                      <a:pt x="148" y="114"/>
                    </a:cubicBez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114"/>
                      <a:pt x="147" y="114"/>
                      <a:pt x="146" y="115"/>
                    </a:cubicBezTo>
                    <a:cubicBezTo>
                      <a:pt x="146" y="115"/>
                      <a:pt x="145" y="115"/>
                      <a:pt x="145" y="116"/>
                    </a:cubicBezTo>
                    <a:cubicBezTo>
                      <a:pt x="144" y="116"/>
                      <a:pt x="143" y="116"/>
                      <a:pt x="143" y="116"/>
                    </a:cubicBezTo>
                    <a:cubicBezTo>
                      <a:pt x="142" y="117"/>
                      <a:pt x="142" y="117"/>
                      <a:pt x="141" y="117"/>
                    </a:cubicBezTo>
                    <a:cubicBezTo>
                      <a:pt x="141" y="117"/>
                      <a:pt x="140" y="118"/>
                      <a:pt x="139" y="118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39" y="118"/>
                      <a:pt x="138" y="118"/>
                      <a:pt x="138" y="119"/>
                    </a:cubicBezTo>
                    <a:cubicBezTo>
                      <a:pt x="137" y="119"/>
                      <a:pt x="136" y="119"/>
                      <a:pt x="136" y="119"/>
                    </a:cubicBezTo>
                    <a:cubicBezTo>
                      <a:pt x="135" y="120"/>
                      <a:pt x="135" y="120"/>
                      <a:pt x="135" y="120"/>
                    </a:cubicBezTo>
                    <a:cubicBezTo>
                      <a:pt x="135" y="120"/>
                      <a:pt x="135" y="120"/>
                      <a:pt x="134" y="120"/>
                    </a:cubicBezTo>
                    <a:cubicBezTo>
                      <a:pt x="133" y="120"/>
                      <a:pt x="132" y="121"/>
                      <a:pt x="131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29" y="122"/>
                      <a:pt x="128" y="122"/>
                      <a:pt x="127" y="122"/>
                    </a:cubicBezTo>
                    <a:cubicBezTo>
                      <a:pt x="127" y="122"/>
                      <a:pt x="127" y="122"/>
                      <a:pt x="126" y="122"/>
                    </a:cubicBezTo>
                    <a:cubicBezTo>
                      <a:pt x="126" y="123"/>
                      <a:pt x="126" y="123"/>
                      <a:pt x="126" y="123"/>
                    </a:cubicBezTo>
                    <a:cubicBezTo>
                      <a:pt x="125" y="123"/>
                      <a:pt x="124" y="123"/>
                      <a:pt x="123" y="123"/>
                    </a:cubicBezTo>
                    <a:cubicBezTo>
                      <a:pt x="123" y="123"/>
                      <a:pt x="122" y="123"/>
                      <a:pt x="122" y="123"/>
                    </a:cubicBezTo>
                    <a:cubicBezTo>
                      <a:pt x="122" y="123"/>
                      <a:pt x="122" y="123"/>
                      <a:pt x="122" y="123"/>
                    </a:cubicBezTo>
                    <a:cubicBezTo>
                      <a:pt x="121" y="124"/>
                      <a:pt x="120" y="124"/>
                      <a:pt x="119" y="124"/>
                    </a:cubicBezTo>
                    <a:cubicBezTo>
                      <a:pt x="119" y="124"/>
                      <a:pt x="118" y="124"/>
                      <a:pt x="118" y="124"/>
                    </a:cubicBezTo>
                    <a:cubicBezTo>
                      <a:pt x="117" y="124"/>
                      <a:pt x="116" y="124"/>
                      <a:pt x="115" y="124"/>
                    </a:cubicBezTo>
                    <a:cubicBezTo>
                      <a:pt x="115" y="124"/>
                      <a:pt x="115" y="124"/>
                      <a:pt x="115" y="124"/>
                    </a:cubicBezTo>
                    <a:cubicBezTo>
                      <a:pt x="115" y="125"/>
                      <a:pt x="114" y="125"/>
                      <a:pt x="114" y="125"/>
                    </a:cubicBezTo>
                    <a:cubicBezTo>
                      <a:pt x="113" y="125"/>
                      <a:pt x="112" y="125"/>
                      <a:pt x="111" y="125"/>
                    </a:cubicBezTo>
                    <a:cubicBezTo>
                      <a:pt x="111" y="125"/>
                      <a:pt x="111" y="125"/>
                      <a:pt x="111" y="125"/>
                    </a:cubicBezTo>
                    <a:cubicBezTo>
                      <a:pt x="110" y="125"/>
                      <a:pt x="110" y="125"/>
                      <a:pt x="110" y="125"/>
                    </a:cubicBezTo>
                    <a:cubicBezTo>
                      <a:pt x="108" y="125"/>
                      <a:pt x="107" y="125"/>
                      <a:pt x="106" y="125"/>
                    </a:cubicBezTo>
                    <a:cubicBezTo>
                      <a:pt x="105" y="125"/>
                      <a:pt x="104" y="125"/>
                      <a:pt x="102" y="125"/>
                    </a:cubicBezTo>
                    <a:cubicBezTo>
                      <a:pt x="101" y="125"/>
                      <a:pt x="101" y="125"/>
                      <a:pt x="101" y="125"/>
                    </a:cubicBezTo>
                    <a:cubicBezTo>
                      <a:pt x="100" y="125"/>
                      <a:pt x="99" y="125"/>
                      <a:pt x="98" y="125"/>
                    </a:cubicBezTo>
                    <a:cubicBezTo>
                      <a:pt x="97" y="125"/>
                      <a:pt x="97" y="125"/>
                      <a:pt x="97" y="125"/>
                    </a:cubicBezTo>
                    <a:cubicBezTo>
                      <a:pt x="96" y="124"/>
                      <a:pt x="95" y="124"/>
                      <a:pt x="94" y="124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92" y="124"/>
                      <a:pt x="91" y="124"/>
                      <a:pt x="90" y="123"/>
                    </a:cubicBezTo>
                    <a:cubicBezTo>
                      <a:pt x="89" y="123"/>
                      <a:pt x="89" y="123"/>
                      <a:pt x="89" y="123"/>
                    </a:cubicBezTo>
                    <a:cubicBezTo>
                      <a:pt x="88" y="123"/>
                      <a:pt x="87" y="123"/>
                      <a:pt x="86" y="122"/>
                    </a:cubicBezTo>
                    <a:cubicBezTo>
                      <a:pt x="85" y="122"/>
                      <a:pt x="85" y="122"/>
                      <a:pt x="85" y="122"/>
                    </a:cubicBezTo>
                    <a:cubicBezTo>
                      <a:pt x="84" y="122"/>
                      <a:pt x="83" y="122"/>
                      <a:pt x="82" y="121"/>
                    </a:cubicBezTo>
                    <a:cubicBezTo>
                      <a:pt x="81" y="121"/>
                      <a:pt x="81" y="121"/>
                      <a:pt x="81" y="121"/>
                    </a:cubicBezTo>
                    <a:cubicBezTo>
                      <a:pt x="80" y="121"/>
                      <a:pt x="79" y="120"/>
                      <a:pt x="78" y="120"/>
                    </a:cubicBezTo>
                    <a:cubicBezTo>
                      <a:pt x="77" y="120"/>
                      <a:pt x="77" y="120"/>
                      <a:pt x="77" y="120"/>
                    </a:cubicBezTo>
                    <a:cubicBezTo>
                      <a:pt x="76" y="119"/>
                      <a:pt x="75" y="119"/>
                      <a:pt x="74" y="119"/>
                    </a:cubicBezTo>
                    <a:cubicBezTo>
                      <a:pt x="73" y="118"/>
                      <a:pt x="73" y="118"/>
                      <a:pt x="73" y="118"/>
                    </a:cubicBezTo>
                    <a:cubicBezTo>
                      <a:pt x="72" y="118"/>
                      <a:pt x="71" y="117"/>
                      <a:pt x="70" y="117"/>
                    </a:cubicBezTo>
                    <a:cubicBezTo>
                      <a:pt x="70" y="117"/>
                      <a:pt x="70" y="117"/>
                      <a:pt x="69" y="116"/>
                    </a:cubicBezTo>
                    <a:cubicBezTo>
                      <a:pt x="68" y="116"/>
                      <a:pt x="68" y="116"/>
                      <a:pt x="67" y="115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5" y="114"/>
                      <a:pt x="64" y="114"/>
                      <a:pt x="63" y="113"/>
                    </a:cubicBezTo>
                    <a:cubicBezTo>
                      <a:pt x="63" y="113"/>
                      <a:pt x="63" y="113"/>
                      <a:pt x="62" y="113"/>
                    </a:cubicBezTo>
                    <a:cubicBezTo>
                      <a:pt x="62" y="113"/>
                      <a:pt x="62" y="113"/>
                      <a:pt x="62" y="113"/>
                    </a:cubicBezTo>
                    <a:cubicBezTo>
                      <a:pt x="61" y="112"/>
                      <a:pt x="61" y="112"/>
                      <a:pt x="60" y="111"/>
                    </a:cubicBezTo>
                    <a:cubicBezTo>
                      <a:pt x="60" y="111"/>
                      <a:pt x="60" y="111"/>
                      <a:pt x="60" y="111"/>
                    </a:cubicBezTo>
                    <a:cubicBezTo>
                      <a:pt x="60" y="111"/>
                      <a:pt x="59" y="111"/>
                      <a:pt x="59" y="111"/>
                    </a:cubicBezTo>
                    <a:cubicBezTo>
                      <a:pt x="58" y="110"/>
                      <a:pt x="57" y="109"/>
                      <a:pt x="56" y="109"/>
                    </a:cubicBezTo>
                    <a:cubicBezTo>
                      <a:pt x="56" y="109"/>
                      <a:pt x="56" y="108"/>
                      <a:pt x="56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107"/>
                      <a:pt x="54" y="107"/>
                      <a:pt x="54" y="107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52" y="105"/>
                      <a:pt x="51" y="104"/>
                      <a:pt x="50" y="104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2"/>
                      <a:pt x="48" y="102"/>
                      <a:pt x="48" y="101"/>
                    </a:cubicBezTo>
                    <a:cubicBezTo>
                      <a:pt x="47" y="101"/>
                      <a:pt x="47" y="101"/>
                      <a:pt x="47" y="100"/>
                    </a:cubicBezTo>
                    <a:cubicBezTo>
                      <a:pt x="46" y="100"/>
                      <a:pt x="45" y="99"/>
                      <a:pt x="45" y="98"/>
                    </a:cubicBezTo>
                    <a:cubicBezTo>
                      <a:pt x="44" y="98"/>
                      <a:pt x="44" y="98"/>
                      <a:pt x="44" y="97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3" y="96"/>
                      <a:pt x="43" y="96"/>
                      <a:pt x="42" y="95"/>
                    </a:cubicBezTo>
                    <a:cubicBezTo>
                      <a:pt x="42" y="95"/>
                      <a:pt x="42" y="95"/>
                      <a:pt x="41" y="94"/>
                    </a:cubicBezTo>
                    <a:cubicBezTo>
                      <a:pt x="41" y="94"/>
                      <a:pt x="40" y="93"/>
                      <a:pt x="40" y="92"/>
                    </a:cubicBezTo>
                    <a:cubicBezTo>
                      <a:pt x="39" y="92"/>
                      <a:pt x="39" y="91"/>
                      <a:pt x="39" y="91"/>
                    </a:cubicBezTo>
                    <a:cubicBezTo>
                      <a:pt x="38" y="90"/>
                      <a:pt x="38" y="90"/>
                      <a:pt x="37" y="89"/>
                    </a:cubicBezTo>
                    <a:cubicBezTo>
                      <a:pt x="37" y="89"/>
                      <a:pt x="37" y="88"/>
                      <a:pt x="37" y="88"/>
                    </a:cubicBezTo>
                    <a:cubicBezTo>
                      <a:pt x="36" y="87"/>
                      <a:pt x="36" y="86"/>
                      <a:pt x="35" y="86"/>
                    </a:cubicBezTo>
                    <a:cubicBezTo>
                      <a:pt x="35" y="85"/>
                      <a:pt x="35" y="85"/>
                      <a:pt x="34" y="84"/>
                    </a:cubicBezTo>
                    <a:cubicBezTo>
                      <a:pt x="34" y="83"/>
                      <a:pt x="34" y="83"/>
                      <a:pt x="34" y="83"/>
                    </a:cubicBezTo>
                    <a:cubicBezTo>
                      <a:pt x="34" y="83"/>
                      <a:pt x="34" y="83"/>
                      <a:pt x="34" y="83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15" y="138"/>
                      <a:pt x="31" y="152"/>
                      <a:pt x="50" y="161"/>
                    </a:cubicBezTo>
                    <a:cubicBezTo>
                      <a:pt x="51" y="161"/>
                      <a:pt x="52" y="162"/>
                      <a:pt x="54" y="162"/>
                    </a:cubicBezTo>
                    <a:cubicBezTo>
                      <a:pt x="54" y="162"/>
                      <a:pt x="54" y="162"/>
                      <a:pt x="54" y="162"/>
                    </a:cubicBezTo>
                    <a:cubicBezTo>
                      <a:pt x="55" y="163"/>
                      <a:pt x="56" y="163"/>
                      <a:pt x="57" y="164"/>
                    </a:cubicBezTo>
                    <a:cubicBezTo>
                      <a:pt x="57" y="164"/>
                      <a:pt x="57" y="164"/>
                      <a:pt x="57" y="164"/>
                    </a:cubicBezTo>
                    <a:cubicBezTo>
                      <a:pt x="61" y="165"/>
                      <a:pt x="64" y="166"/>
                      <a:pt x="68" y="167"/>
                    </a:cubicBezTo>
                    <a:cubicBezTo>
                      <a:pt x="68" y="167"/>
                      <a:pt x="68" y="167"/>
                      <a:pt x="68" y="167"/>
                    </a:cubicBezTo>
                    <a:cubicBezTo>
                      <a:pt x="69" y="168"/>
                      <a:pt x="70" y="168"/>
                      <a:pt x="71" y="168"/>
                    </a:cubicBezTo>
                    <a:cubicBezTo>
                      <a:pt x="72" y="168"/>
                      <a:pt x="72" y="168"/>
                      <a:pt x="72" y="168"/>
                    </a:cubicBezTo>
                    <a:cubicBezTo>
                      <a:pt x="73" y="169"/>
                      <a:pt x="74" y="169"/>
                      <a:pt x="75" y="169"/>
                    </a:cubicBezTo>
                    <a:cubicBezTo>
                      <a:pt x="75" y="169"/>
                      <a:pt x="75" y="169"/>
                      <a:pt x="75" y="169"/>
                    </a:cubicBezTo>
                    <a:cubicBezTo>
                      <a:pt x="76" y="170"/>
                      <a:pt x="77" y="170"/>
                      <a:pt x="78" y="170"/>
                    </a:cubicBezTo>
                    <a:cubicBezTo>
                      <a:pt x="79" y="170"/>
                      <a:pt x="79" y="170"/>
                      <a:pt x="79" y="170"/>
                    </a:cubicBezTo>
                    <a:cubicBezTo>
                      <a:pt x="81" y="171"/>
                      <a:pt x="84" y="171"/>
                      <a:pt x="86" y="171"/>
                    </a:cubicBezTo>
                    <a:cubicBezTo>
                      <a:pt x="87" y="172"/>
                      <a:pt x="87" y="172"/>
                      <a:pt x="87" y="172"/>
                    </a:cubicBezTo>
                    <a:cubicBezTo>
                      <a:pt x="88" y="172"/>
                      <a:pt x="89" y="172"/>
                      <a:pt x="90" y="172"/>
                    </a:cubicBezTo>
                    <a:cubicBezTo>
                      <a:pt x="91" y="172"/>
                      <a:pt x="91" y="172"/>
                      <a:pt x="91" y="172"/>
                    </a:cubicBezTo>
                    <a:cubicBezTo>
                      <a:pt x="92" y="172"/>
                      <a:pt x="93" y="172"/>
                      <a:pt x="93" y="172"/>
                    </a:cubicBezTo>
                    <a:cubicBezTo>
                      <a:pt x="94" y="172"/>
                      <a:pt x="94" y="172"/>
                      <a:pt x="95" y="172"/>
                    </a:cubicBezTo>
                    <a:cubicBezTo>
                      <a:pt x="96" y="173"/>
                      <a:pt x="96" y="173"/>
                      <a:pt x="97" y="173"/>
                    </a:cubicBezTo>
                    <a:cubicBezTo>
                      <a:pt x="99" y="173"/>
                      <a:pt x="99" y="173"/>
                      <a:pt x="99" y="173"/>
                    </a:cubicBezTo>
                    <a:cubicBezTo>
                      <a:pt x="99" y="173"/>
                      <a:pt x="100" y="173"/>
                      <a:pt x="101" y="173"/>
                    </a:cubicBezTo>
                    <a:cubicBezTo>
                      <a:pt x="102" y="173"/>
                      <a:pt x="102" y="173"/>
                      <a:pt x="102" y="173"/>
                    </a:cubicBezTo>
                    <a:cubicBezTo>
                      <a:pt x="103" y="173"/>
                      <a:pt x="105" y="173"/>
                      <a:pt x="106" y="173"/>
                    </a:cubicBezTo>
                    <a:cubicBezTo>
                      <a:pt x="108" y="173"/>
                      <a:pt x="110" y="173"/>
                      <a:pt x="112" y="173"/>
                    </a:cubicBezTo>
                    <a:cubicBezTo>
                      <a:pt x="112" y="173"/>
                      <a:pt x="112" y="173"/>
                      <a:pt x="112" y="173"/>
                    </a:cubicBezTo>
                    <a:cubicBezTo>
                      <a:pt x="114" y="173"/>
                      <a:pt x="116" y="173"/>
                      <a:pt x="118" y="172"/>
                    </a:cubicBezTo>
                    <a:cubicBezTo>
                      <a:pt x="118" y="172"/>
                      <a:pt x="118" y="172"/>
                      <a:pt x="118" y="172"/>
                    </a:cubicBezTo>
                    <a:cubicBezTo>
                      <a:pt x="120" y="172"/>
                      <a:pt x="122" y="172"/>
                      <a:pt x="124" y="172"/>
                    </a:cubicBezTo>
                    <a:cubicBezTo>
                      <a:pt x="125" y="172"/>
                      <a:pt x="125" y="172"/>
                      <a:pt x="125" y="172"/>
                    </a:cubicBezTo>
                    <a:cubicBezTo>
                      <a:pt x="126" y="171"/>
                      <a:pt x="128" y="171"/>
                      <a:pt x="130" y="171"/>
                    </a:cubicBezTo>
                    <a:cubicBezTo>
                      <a:pt x="130" y="171"/>
                      <a:pt x="130" y="171"/>
                      <a:pt x="130" y="171"/>
                    </a:cubicBezTo>
                    <a:cubicBezTo>
                      <a:pt x="132" y="170"/>
                      <a:pt x="134" y="170"/>
                      <a:pt x="136" y="170"/>
                    </a:cubicBezTo>
                    <a:cubicBezTo>
                      <a:pt x="136" y="170"/>
                      <a:pt x="136" y="170"/>
                      <a:pt x="136" y="170"/>
                    </a:cubicBezTo>
                    <a:cubicBezTo>
                      <a:pt x="138" y="169"/>
                      <a:pt x="139" y="169"/>
                      <a:pt x="141" y="168"/>
                    </a:cubicBezTo>
                    <a:cubicBezTo>
                      <a:pt x="142" y="168"/>
                      <a:pt x="142" y="168"/>
                      <a:pt x="142" y="168"/>
                    </a:cubicBezTo>
                    <a:cubicBezTo>
                      <a:pt x="143" y="168"/>
                      <a:pt x="145" y="167"/>
                      <a:pt x="147" y="167"/>
                    </a:cubicBezTo>
                    <a:cubicBezTo>
                      <a:pt x="147" y="166"/>
                      <a:pt x="147" y="166"/>
                      <a:pt x="147" y="166"/>
                    </a:cubicBezTo>
                    <a:cubicBezTo>
                      <a:pt x="149" y="166"/>
                      <a:pt x="151" y="165"/>
                      <a:pt x="152" y="165"/>
                    </a:cubicBezTo>
                    <a:cubicBezTo>
                      <a:pt x="153" y="164"/>
                      <a:pt x="153" y="164"/>
                      <a:pt x="153" y="164"/>
                    </a:cubicBezTo>
                    <a:cubicBezTo>
                      <a:pt x="155" y="164"/>
                      <a:pt x="156" y="163"/>
                      <a:pt x="158" y="162"/>
                    </a:cubicBezTo>
                    <a:cubicBezTo>
                      <a:pt x="158" y="162"/>
                      <a:pt x="158" y="162"/>
                      <a:pt x="158" y="162"/>
                    </a:cubicBezTo>
                    <a:cubicBezTo>
                      <a:pt x="160" y="161"/>
                      <a:pt x="162" y="161"/>
                      <a:pt x="163" y="160"/>
                    </a:cubicBezTo>
                    <a:cubicBezTo>
                      <a:pt x="163" y="160"/>
                      <a:pt x="163" y="160"/>
                      <a:pt x="163" y="160"/>
                    </a:cubicBezTo>
                    <a:cubicBezTo>
                      <a:pt x="165" y="159"/>
                      <a:pt x="167" y="158"/>
                      <a:pt x="168" y="157"/>
                    </a:cubicBezTo>
                    <a:cubicBezTo>
                      <a:pt x="168" y="157"/>
                      <a:pt x="168" y="157"/>
                      <a:pt x="168" y="157"/>
                    </a:cubicBezTo>
                    <a:cubicBezTo>
                      <a:pt x="170" y="156"/>
                      <a:pt x="171" y="156"/>
                      <a:pt x="173" y="155"/>
                    </a:cubicBezTo>
                    <a:cubicBezTo>
                      <a:pt x="173" y="154"/>
                      <a:pt x="173" y="154"/>
                      <a:pt x="173" y="154"/>
                    </a:cubicBezTo>
                    <a:cubicBezTo>
                      <a:pt x="175" y="153"/>
                      <a:pt x="176" y="153"/>
                      <a:pt x="178" y="152"/>
                    </a:cubicBezTo>
                    <a:cubicBezTo>
                      <a:pt x="178" y="151"/>
                      <a:pt x="178" y="151"/>
                      <a:pt x="178" y="151"/>
                    </a:cubicBezTo>
                    <a:cubicBezTo>
                      <a:pt x="180" y="150"/>
                      <a:pt x="181" y="149"/>
                      <a:pt x="183" y="148"/>
                    </a:cubicBezTo>
                    <a:cubicBezTo>
                      <a:pt x="183" y="148"/>
                      <a:pt x="183" y="148"/>
                      <a:pt x="183" y="148"/>
                    </a:cubicBezTo>
                    <a:cubicBezTo>
                      <a:pt x="185" y="147"/>
                      <a:pt x="186" y="146"/>
                      <a:pt x="187" y="145"/>
                    </a:cubicBezTo>
                    <a:cubicBezTo>
                      <a:pt x="188" y="144"/>
                      <a:pt x="188" y="144"/>
                      <a:pt x="188" y="144"/>
                    </a:cubicBezTo>
                    <a:cubicBezTo>
                      <a:pt x="189" y="143"/>
                      <a:pt x="190" y="142"/>
                      <a:pt x="192" y="141"/>
                    </a:cubicBezTo>
                    <a:cubicBezTo>
                      <a:pt x="192" y="141"/>
                      <a:pt x="192" y="141"/>
                      <a:pt x="192" y="141"/>
                    </a:cubicBezTo>
                    <a:cubicBezTo>
                      <a:pt x="193" y="140"/>
                      <a:pt x="194" y="139"/>
                      <a:pt x="196" y="137"/>
                    </a:cubicBezTo>
                    <a:cubicBezTo>
                      <a:pt x="196" y="137"/>
                      <a:pt x="196" y="137"/>
                      <a:pt x="196" y="137"/>
                    </a:cubicBezTo>
                    <a:cubicBezTo>
                      <a:pt x="197" y="136"/>
                      <a:pt x="198" y="135"/>
                      <a:pt x="200" y="133"/>
                    </a:cubicBezTo>
                    <a:cubicBezTo>
                      <a:pt x="200" y="133"/>
                      <a:pt x="200" y="133"/>
                      <a:pt x="200" y="133"/>
                    </a:cubicBezTo>
                    <a:cubicBezTo>
                      <a:pt x="201" y="132"/>
                      <a:pt x="203" y="131"/>
                      <a:pt x="204" y="129"/>
                    </a:cubicBezTo>
                    <a:cubicBezTo>
                      <a:pt x="204" y="129"/>
                      <a:pt x="204" y="129"/>
                      <a:pt x="204" y="129"/>
                    </a:cubicBezTo>
                    <a:cubicBezTo>
                      <a:pt x="205" y="127"/>
                      <a:pt x="206" y="126"/>
                      <a:pt x="207" y="125"/>
                    </a:cubicBezTo>
                    <a:cubicBezTo>
                      <a:pt x="208" y="124"/>
                      <a:pt x="208" y="124"/>
                      <a:pt x="208" y="124"/>
                    </a:cubicBezTo>
                    <a:cubicBezTo>
                      <a:pt x="210" y="122"/>
                      <a:pt x="212" y="119"/>
                      <a:pt x="214" y="116"/>
                    </a:cubicBezTo>
                    <a:cubicBezTo>
                      <a:pt x="214" y="115"/>
                      <a:pt x="214" y="115"/>
                      <a:pt x="214" y="115"/>
                    </a:cubicBezTo>
                    <a:cubicBezTo>
                      <a:pt x="215" y="114"/>
                      <a:pt x="216" y="113"/>
                      <a:pt x="217" y="111"/>
                    </a:cubicBezTo>
                    <a:cubicBezTo>
                      <a:pt x="218" y="111"/>
                      <a:pt x="218" y="111"/>
                      <a:pt x="218" y="111"/>
                    </a:cubicBezTo>
                    <a:cubicBezTo>
                      <a:pt x="219" y="109"/>
                      <a:pt x="219" y="108"/>
                      <a:pt x="220" y="106"/>
                    </a:cubicBezTo>
                    <a:cubicBezTo>
                      <a:pt x="221" y="105"/>
                      <a:pt x="221" y="105"/>
                      <a:pt x="221" y="105"/>
                    </a:cubicBezTo>
                    <a:cubicBezTo>
                      <a:pt x="221" y="104"/>
                      <a:pt x="222" y="102"/>
                      <a:pt x="223" y="101"/>
                    </a:cubicBezTo>
                    <a:cubicBezTo>
                      <a:pt x="223" y="100"/>
                      <a:pt x="223" y="100"/>
                      <a:pt x="223" y="100"/>
                    </a:cubicBezTo>
                    <a:cubicBezTo>
                      <a:pt x="224" y="99"/>
                      <a:pt x="225" y="97"/>
                      <a:pt x="226" y="95"/>
                    </a:cubicBezTo>
                    <a:cubicBezTo>
                      <a:pt x="226" y="94"/>
                      <a:pt x="227" y="92"/>
                      <a:pt x="228" y="90"/>
                    </a:cubicBezTo>
                    <a:cubicBezTo>
                      <a:pt x="228" y="90"/>
                      <a:pt x="228" y="90"/>
                      <a:pt x="228" y="90"/>
                    </a:cubicBezTo>
                    <a:cubicBezTo>
                      <a:pt x="229" y="89"/>
                      <a:pt x="229" y="87"/>
                      <a:pt x="230" y="85"/>
                    </a:cubicBezTo>
                    <a:cubicBezTo>
                      <a:pt x="230" y="85"/>
                      <a:pt x="230" y="85"/>
                      <a:pt x="230" y="85"/>
                    </a:cubicBezTo>
                    <a:cubicBezTo>
                      <a:pt x="231" y="83"/>
                      <a:pt x="231" y="81"/>
                      <a:pt x="232" y="80"/>
                    </a:cubicBezTo>
                    <a:cubicBezTo>
                      <a:pt x="232" y="79"/>
                      <a:pt x="232" y="79"/>
                      <a:pt x="232" y="79"/>
                    </a:cubicBezTo>
                    <a:cubicBezTo>
                      <a:pt x="232" y="77"/>
                      <a:pt x="233" y="75"/>
                      <a:pt x="233" y="74"/>
                    </a:cubicBezTo>
                    <a:cubicBezTo>
                      <a:pt x="233" y="73"/>
                      <a:pt x="233" y="73"/>
                      <a:pt x="233" y="73"/>
                    </a:cubicBezTo>
                    <a:cubicBezTo>
                      <a:pt x="234" y="71"/>
                      <a:pt x="234" y="70"/>
                      <a:pt x="235" y="68"/>
                    </a:cubicBezTo>
                    <a:cubicBezTo>
                      <a:pt x="235" y="68"/>
                      <a:pt x="235" y="68"/>
                      <a:pt x="235" y="68"/>
                    </a:cubicBezTo>
                    <a:cubicBezTo>
                      <a:pt x="235" y="67"/>
                      <a:pt x="235" y="66"/>
                      <a:pt x="235" y="65"/>
                    </a:cubicBezTo>
                    <a:cubicBezTo>
                      <a:pt x="259" y="65"/>
                      <a:pt x="259" y="65"/>
                      <a:pt x="259" y="65"/>
                    </a:cubicBezTo>
                    <a:lnTo>
                      <a:pt x="210" y="0"/>
                    </a:lnTo>
                    <a:close/>
                    <a:moveTo>
                      <a:pt x="229" y="58"/>
                    </a:moveTo>
                    <a:cubicBezTo>
                      <a:pt x="229" y="61"/>
                      <a:pt x="229" y="61"/>
                      <a:pt x="229" y="61"/>
                    </a:cubicBezTo>
                    <a:cubicBezTo>
                      <a:pt x="229" y="63"/>
                      <a:pt x="228" y="64"/>
                      <a:pt x="228" y="66"/>
                    </a:cubicBezTo>
                    <a:cubicBezTo>
                      <a:pt x="228" y="67"/>
                      <a:pt x="228" y="67"/>
                      <a:pt x="228" y="67"/>
                    </a:cubicBezTo>
                    <a:cubicBezTo>
                      <a:pt x="228" y="68"/>
                      <a:pt x="227" y="70"/>
                      <a:pt x="227" y="72"/>
                    </a:cubicBezTo>
                    <a:cubicBezTo>
                      <a:pt x="227" y="72"/>
                      <a:pt x="227" y="72"/>
                      <a:pt x="227" y="72"/>
                    </a:cubicBezTo>
                    <a:cubicBezTo>
                      <a:pt x="226" y="74"/>
                      <a:pt x="226" y="75"/>
                      <a:pt x="225" y="77"/>
                    </a:cubicBezTo>
                    <a:cubicBezTo>
                      <a:pt x="225" y="78"/>
                      <a:pt x="225" y="78"/>
                      <a:pt x="225" y="78"/>
                    </a:cubicBezTo>
                    <a:cubicBezTo>
                      <a:pt x="225" y="79"/>
                      <a:pt x="224" y="81"/>
                      <a:pt x="224" y="82"/>
                    </a:cubicBezTo>
                    <a:cubicBezTo>
                      <a:pt x="223" y="83"/>
                      <a:pt x="223" y="83"/>
                      <a:pt x="223" y="83"/>
                    </a:cubicBezTo>
                    <a:cubicBezTo>
                      <a:pt x="223" y="85"/>
                      <a:pt x="222" y="86"/>
                      <a:pt x="222" y="88"/>
                    </a:cubicBezTo>
                    <a:cubicBezTo>
                      <a:pt x="222" y="88"/>
                      <a:pt x="222" y="88"/>
                      <a:pt x="222" y="88"/>
                    </a:cubicBezTo>
                    <a:cubicBezTo>
                      <a:pt x="221" y="90"/>
                      <a:pt x="220" y="91"/>
                      <a:pt x="220" y="93"/>
                    </a:cubicBezTo>
                    <a:cubicBezTo>
                      <a:pt x="219" y="94"/>
                      <a:pt x="218" y="96"/>
                      <a:pt x="217" y="97"/>
                    </a:cubicBezTo>
                    <a:cubicBezTo>
                      <a:pt x="217" y="98"/>
                      <a:pt x="217" y="98"/>
                      <a:pt x="217" y="98"/>
                    </a:cubicBezTo>
                    <a:cubicBezTo>
                      <a:pt x="216" y="99"/>
                      <a:pt x="216" y="101"/>
                      <a:pt x="215" y="102"/>
                    </a:cubicBezTo>
                    <a:cubicBezTo>
                      <a:pt x="214" y="103"/>
                      <a:pt x="214" y="103"/>
                      <a:pt x="214" y="103"/>
                    </a:cubicBezTo>
                    <a:cubicBezTo>
                      <a:pt x="214" y="104"/>
                      <a:pt x="213" y="106"/>
                      <a:pt x="212" y="107"/>
                    </a:cubicBezTo>
                    <a:cubicBezTo>
                      <a:pt x="212" y="108"/>
                      <a:pt x="212" y="108"/>
                      <a:pt x="212" y="108"/>
                    </a:cubicBezTo>
                    <a:cubicBezTo>
                      <a:pt x="211" y="109"/>
                      <a:pt x="210" y="110"/>
                      <a:pt x="209" y="112"/>
                    </a:cubicBezTo>
                    <a:cubicBezTo>
                      <a:pt x="209" y="112"/>
                      <a:pt x="209" y="112"/>
                      <a:pt x="209" y="112"/>
                    </a:cubicBezTo>
                    <a:cubicBezTo>
                      <a:pt x="207" y="115"/>
                      <a:pt x="205" y="118"/>
                      <a:pt x="203" y="120"/>
                    </a:cubicBezTo>
                    <a:cubicBezTo>
                      <a:pt x="202" y="121"/>
                      <a:pt x="202" y="121"/>
                      <a:pt x="202" y="121"/>
                    </a:cubicBezTo>
                    <a:cubicBezTo>
                      <a:pt x="201" y="122"/>
                      <a:pt x="200" y="123"/>
                      <a:pt x="199" y="124"/>
                    </a:cubicBezTo>
                    <a:cubicBezTo>
                      <a:pt x="199" y="125"/>
                      <a:pt x="199" y="125"/>
                      <a:pt x="199" y="125"/>
                    </a:cubicBezTo>
                    <a:cubicBezTo>
                      <a:pt x="198" y="126"/>
                      <a:pt x="197" y="127"/>
                      <a:pt x="195" y="128"/>
                    </a:cubicBezTo>
                    <a:cubicBezTo>
                      <a:pt x="195" y="129"/>
                      <a:pt x="195" y="129"/>
                      <a:pt x="195" y="129"/>
                    </a:cubicBezTo>
                    <a:cubicBezTo>
                      <a:pt x="194" y="130"/>
                      <a:pt x="193" y="131"/>
                      <a:pt x="192" y="132"/>
                    </a:cubicBezTo>
                    <a:cubicBezTo>
                      <a:pt x="191" y="133"/>
                      <a:pt x="191" y="133"/>
                      <a:pt x="191" y="133"/>
                    </a:cubicBezTo>
                    <a:cubicBezTo>
                      <a:pt x="190" y="134"/>
                      <a:pt x="189" y="135"/>
                      <a:pt x="187" y="136"/>
                    </a:cubicBezTo>
                    <a:cubicBezTo>
                      <a:pt x="187" y="136"/>
                      <a:pt x="187" y="136"/>
                      <a:pt x="187" y="136"/>
                    </a:cubicBezTo>
                    <a:cubicBezTo>
                      <a:pt x="186" y="137"/>
                      <a:pt x="185" y="138"/>
                      <a:pt x="183" y="139"/>
                    </a:cubicBezTo>
                    <a:cubicBezTo>
                      <a:pt x="183" y="140"/>
                      <a:pt x="183" y="140"/>
                      <a:pt x="183" y="140"/>
                    </a:cubicBezTo>
                    <a:cubicBezTo>
                      <a:pt x="182" y="140"/>
                      <a:pt x="181" y="141"/>
                      <a:pt x="179" y="142"/>
                    </a:cubicBezTo>
                    <a:cubicBezTo>
                      <a:pt x="179" y="143"/>
                      <a:pt x="179" y="143"/>
                      <a:pt x="179" y="143"/>
                    </a:cubicBezTo>
                    <a:cubicBezTo>
                      <a:pt x="177" y="144"/>
                      <a:pt x="176" y="145"/>
                      <a:pt x="175" y="146"/>
                    </a:cubicBezTo>
                    <a:cubicBezTo>
                      <a:pt x="174" y="146"/>
                      <a:pt x="174" y="146"/>
                      <a:pt x="174" y="146"/>
                    </a:cubicBezTo>
                    <a:cubicBezTo>
                      <a:pt x="173" y="147"/>
                      <a:pt x="171" y="148"/>
                      <a:pt x="170" y="149"/>
                    </a:cubicBezTo>
                    <a:cubicBezTo>
                      <a:pt x="169" y="149"/>
                      <a:pt x="169" y="149"/>
                      <a:pt x="169" y="149"/>
                    </a:cubicBezTo>
                    <a:cubicBezTo>
                      <a:pt x="168" y="150"/>
                      <a:pt x="167" y="151"/>
                      <a:pt x="165" y="151"/>
                    </a:cubicBezTo>
                    <a:cubicBezTo>
                      <a:pt x="165" y="151"/>
                      <a:pt x="165" y="151"/>
                      <a:pt x="165" y="151"/>
                    </a:cubicBezTo>
                    <a:cubicBezTo>
                      <a:pt x="163" y="152"/>
                      <a:pt x="162" y="153"/>
                      <a:pt x="160" y="154"/>
                    </a:cubicBezTo>
                    <a:cubicBezTo>
                      <a:pt x="160" y="154"/>
                      <a:pt x="160" y="154"/>
                      <a:pt x="160" y="154"/>
                    </a:cubicBezTo>
                    <a:cubicBezTo>
                      <a:pt x="159" y="155"/>
                      <a:pt x="157" y="155"/>
                      <a:pt x="156" y="156"/>
                    </a:cubicBezTo>
                    <a:cubicBezTo>
                      <a:pt x="155" y="156"/>
                      <a:pt x="155" y="156"/>
                      <a:pt x="155" y="156"/>
                    </a:cubicBezTo>
                    <a:cubicBezTo>
                      <a:pt x="154" y="157"/>
                      <a:pt x="152" y="157"/>
                      <a:pt x="151" y="158"/>
                    </a:cubicBezTo>
                    <a:cubicBezTo>
                      <a:pt x="150" y="158"/>
                      <a:pt x="150" y="158"/>
                      <a:pt x="150" y="158"/>
                    </a:cubicBezTo>
                    <a:cubicBezTo>
                      <a:pt x="148" y="159"/>
                      <a:pt x="147" y="159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3" y="161"/>
                      <a:pt x="141" y="161"/>
                      <a:pt x="140" y="162"/>
                    </a:cubicBezTo>
                    <a:cubicBezTo>
                      <a:pt x="139" y="162"/>
                      <a:pt x="139" y="162"/>
                      <a:pt x="139" y="162"/>
                    </a:cubicBezTo>
                    <a:cubicBezTo>
                      <a:pt x="138" y="162"/>
                      <a:pt x="136" y="163"/>
                      <a:pt x="134" y="163"/>
                    </a:cubicBezTo>
                    <a:cubicBezTo>
                      <a:pt x="135" y="166"/>
                      <a:pt x="135" y="166"/>
                      <a:pt x="135" y="166"/>
                    </a:cubicBezTo>
                    <a:cubicBezTo>
                      <a:pt x="134" y="163"/>
                      <a:pt x="134" y="163"/>
                      <a:pt x="134" y="163"/>
                    </a:cubicBezTo>
                    <a:cubicBezTo>
                      <a:pt x="133" y="163"/>
                      <a:pt x="131" y="164"/>
                      <a:pt x="129" y="164"/>
                    </a:cubicBezTo>
                    <a:cubicBezTo>
                      <a:pt x="128" y="164"/>
                      <a:pt x="128" y="164"/>
                      <a:pt x="128" y="164"/>
                    </a:cubicBezTo>
                    <a:cubicBezTo>
                      <a:pt x="127" y="165"/>
                      <a:pt x="125" y="165"/>
                      <a:pt x="124" y="165"/>
                    </a:cubicBezTo>
                    <a:cubicBezTo>
                      <a:pt x="123" y="165"/>
                      <a:pt x="123" y="165"/>
                      <a:pt x="123" y="165"/>
                    </a:cubicBezTo>
                    <a:cubicBezTo>
                      <a:pt x="121" y="165"/>
                      <a:pt x="119" y="166"/>
                      <a:pt x="118" y="166"/>
                    </a:cubicBezTo>
                    <a:cubicBezTo>
                      <a:pt x="117" y="166"/>
                      <a:pt x="117" y="166"/>
                      <a:pt x="117" y="166"/>
                    </a:cubicBezTo>
                    <a:cubicBezTo>
                      <a:pt x="115" y="166"/>
                      <a:pt x="114" y="166"/>
                      <a:pt x="112" y="166"/>
                    </a:cubicBezTo>
                    <a:cubicBezTo>
                      <a:pt x="111" y="166"/>
                      <a:pt x="111" y="166"/>
                      <a:pt x="111" y="166"/>
                    </a:cubicBezTo>
                    <a:cubicBezTo>
                      <a:pt x="108" y="166"/>
                      <a:pt x="105" y="166"/>
                      <a:pt x="102" y="166"/>
                    </a:cubicBezTo>
                    <a:cubicBezTo>
                      <a:pt x="101" y="166"/>
                      <a:pt x="101" y="166"/>
                      <a:pt x="101" y="166"/>
                    </a:cubicBezTo>
                    <a:cubicBezTo>
                      <a:pt x="100" y="166"/>
                      <a:pt x="100" y="166"/>
                      <a:pt x="99" y="166"/>
                    </a:cubicBezTo>
                    <a:cubicBezTo>
                      <a:pt x="98" y="166"/>
                      <a:pt x="98" y="166"/>
                      <a:pt x="98" y="166"/>
                    </a:cubicBezTo>
                    <a:cubicBezTo>
                      <a:pt x="97" y="166"/>
                      <a:pt x="96" y="166"/>
                      <a:pt x="95" y="166"/>
                    </a:cubicBezTo>
                    <a:cubicBezTo>
                      <a:pt x="95" y="166"/>
                      <a:pt x="95" y="166"/>
                      <a:pt x="94" y="166"/>
                    </a:cubicBezTo>
                    <a:cubicBezTo>
                      <a:pt x="93" y="166"/>
                      <a:pt x="93" y="166"/>
                      <a:pt x="92" y="165"/>
                    </a:cubicBezTo>
                    <a:cubicBezTo>
                      <a:pt x="91" y="165"/>
                      <a:pt x="91" y="165"/>
                      <a:pt x="91" y="165"/>
                    </a:cubicBezTo>
                    <a:cubicBezTo>
                      <a:pt x="90" y="165"/>
                      <a:pt x="89" y="165"/>
                      <a:pt x="88" y="165"/>
                    </a:cubicBezTo>
                    <a:cubicBezTo>
                      <a:pt x="87" y="165"/>
                      <a:pt x="87" y="165"/>
                      <a:pt x="87" y="165"/>
                    </a:cubicBezTo>
                    <a:cubicBezTo>
                      <a:pt x="85" y="165"/>
                      <a:pt x="83" y="164"/>
                      <a:pt x="80" y="164"/>
                    </a:cubicBezTo>
                    <a:cubicBezTo>
                      <a:pt x="80" y="164"/>
                      <a:pt x="80" y="164"/>
                      <a:pt x="80" y="164"/>
                    </a:cubicBezTo>
                    <a:cubicBezTo>
                      <a:pt x="79" y="163"/>
                      <a:pt x="78" y="163"/>
                      <a:pt x="77" y="163"/>
                    </a:cubicBezTo>
                    <a:cubicBezTo>
                      <a:pt x="76" y="163"/>
                      <a:pt x="76" y="163"/>
                      <a:pt x="76" y="163"/>
                    </a:cubicBezTo>
                    <a:cubicBezTo>
                      <a:pt x="75" y="162"/>
                      <a:pt x="74" y="162"/>
                      <a:pt x="74" y="162"/>
                    </a:cubicBezTo>
                    <a:cubicBezTo>
                      <a:pt x="73" y="162"/>
                      <a:pt x="73" y="162"/>
                      <a:pt x="73" y="162"/>
                    </a:cubicBezTo>
                    <a:cubicBezTo>
                      <a:pt x="72" y="162"/>
                      <a:pt x="71" y="161"/>
                      <a:pt x="70" y="161"/>
                    </a:cubicBezTo>
                    <a:cubicBezTo>
                      <a:pt x="70" y="161"/>
                      <a:pt x="70" y="161"/>
                      <a:pt x="70" y="161"/>
                    </a:cubicBezTo>
                    <a:cubicBezTo>
                      <a:pt x="66" y="160"/>
                      <a:pt x="63" y="159"/>
                      <a:pt x="60" y="157"/>
                    </a:cubicBezTo>
                    <a:cubicBezTo>
                      <a:pt x="60" y="157"/>
                      <a:pt x="60" y="157"/>
                      <a:pt x="60" y="157"/>
                    </a:cubicBezTo>
                    <a:cubicBezTo>
                      <a:pt x="59" y="157"/>
                      <a:pt x="57" y="157"/>
                      <a:pt x="56" y="156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6" y="156"/>
                      <a:pt x="56" y="156"/>
                      <a:pt x="56" y="156"/>
                    </a:cubicBezTo>
                    <a:cubicBezTo>
                      <a:pt x="55" y="156"/>
                      <a:pt x="54" y="155"/>
                      <a:pt x="53" y="155"/>
                    </a:cubicBezTo>
                    <a:cubicBezTo>
                      <a:pt x="36" y="146"/>
                      <a:pt x="21" y="134"/>
                      <a:pt x="9" y="119"/>
                    </a:cubicBezTo>
                    <a:cubicBezTo>
                      <a:pt x="30" y="90"/>
                      <a:pt x="30" y="90"/>
                      <a:pt x="30" y="90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92"/>
                      <a:pt x="32" y="92"/>
                      <a:pt x="32" y="93"/>
                    </a:cubicBezTo>
                    <a:cubicBezTo>
                      <a:pt x="32" y="93"/>
                      <a:pt x="33" y="94"/>
                      <a:pt x="33" y="95"/>
                    </a:cubicBezTo>
                    <a:cubicBezTo>
                      <a:pt x="34" y="95"/>
                      <a:pt x="34" y="96"/>
                      <a:pt x="34" y="96"/>
                    </a:cubicBezTo>
                    <a:cubicBezTo>
                      <a:pt x="35" y="97"/>
                      <a:pt x="36" y="98"/>
                      <a:pt x="36" y="98"/>
                    </a:cubicBezTo>
                    <a:cubicBezTo>
                      <a:pt x="37" y="99"/>
                      <a:pt x="37" y="99"/>
                      <a:pt x="37" y="100"/>
                    </a:cubicBezTo>
                    <a:cubicBezTo>
                      <a:pt x="38" y="100"/>
                      <a:pt x="38" y="101"/>
                      <a:pt x="39" y="101"/>
                    </a:cubicBezTo>
                    <a:cubicBezTo>
                      <a:pt x="39" y="102"/>
                      <a:pt x="39" y="102"/>
                      <a:pt x="39" y="102"/>
                    </a:cubicBezTo>
                    <a:cubicBezTo>
                      <a:pt x="39" y="102"/>
                      <a:pt x="39" y="102"/>
                      <a:pt x="40" y="103"/>
                    </a:cubicBezTo>
                    <a:cubicBezTo>
                      <a:pt x="40" y="103"/>
                      <a:pt x="41" y="104"/>
                      <a:pt x="42" y="105"/>
                    </a:cubicBezTo>
                    <a:cubicBezTo>
                      <a:pt x="42" y="105"/>
                      <a:pt x="43" y="106"/>
                      <a:pt x="43" y="106"/>
                    </a:cubicBezTo>
                    <a:cubicBezTo>
                      <a:pt x="44" y="107"/>
                      <a:pt x="44" y="107"/>
                      <a:pt x="45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108"/>
                      <a:pt x="46" y="108"/>
                      <a:pt x="46" y="109"/>
                    </a:cubicBezTo>
                    <a:cubicBezTo>
                      <a:pt x="47" y="109"/>
                      <a:pt x="48" y="110"/>
                      <a:pt x="48" y="111"/>
                    </a:cubicBezTo>
                    <a:cubicBezTo>
                      <a:pt x="49" y="111"/>
                      <a:pt x="49" y="111"/>
                      <a:pt x="49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1" y="113"/>
                      <a:pt x="51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4"/>
                      <a:pt x="52" y="114"/>
                      <a:pt x="53" y="114"/>
                    </a:cubicBezTo>
                    <a:cubicBezTo>
                      <a:pt x="53" y="115"/>
                      <a:pt x="54" y="115"/>
                      <a:pt x="55" y="116"/>
                    </a:cubicBezTo>
                    <a:cubicBezTo>
                      <a:pt x="56" y="116"/>
                      <a:pt x="56" y="116"/>
                      <a:pt x="56" y="117"/>
                    </a:cubicBezTo>
                    <a:cubicBezTo>
                      <a:pt x="56" y="117"/>
                      <a:pt x="56" y="117"/>
                      <a:pt x="56" y="117"/>
                    </a:cubicBezTo>
                    <a:cubicBezTo>
                      <a:pt x="57" y="117"/>
                      <a:pt x="58" y="118"/>
                      <a:pt x="59" y="118"/>
                    </a:cubicBezTo>
                    <a:cubicBezTo>
                      <a:pt x="59" y="118"/>
                      <a:pt x="59" y="118"/>
                      <a:pt x="59" y="118"/>
                    </a:cubicBezTo>
                    <a:cubicBezTo>
                      <a:pt x="59" y="119"/>
                      <a:pt x="59" y="119"/>
                      <a:pt x="60" y="119"/>
                    </a:cubicBezTo>
                    <a:cubicBezTo>
                      <a:pt x="61" y="119"/>
                      <a:pt x="62" y="120"/>
                      <a:pt x="63" y="121"/>
                    </a:cubicBezTo>
                    <a:cubicBezTo>
                      <a:pt x="63" y="121"/>
                      <a:pt x="63" y="121"/>
                      <a:pt x="63" y="121"/>
                    </a:cubicBezTo>
                    <a:cubicBezTo>
                      <a:pt x="64" y="121"/>
                      <a:pt x="64" y="121"/>
                      <a:pt x="64" y="121"/>
                    </a:cubicBezTo>
                    <a:cubicBezTo>
                      <a:pt x="65" y="122"/>
                      <a:pt x="65" y="122"/>
                      <a:pt x="66" y="122"/>
                    </a:cubicBezTo>
                    <a:cubicBezTo>
                      <a:pt x="67" y="123"/>
                      <a:pt x="67" y="123"/>
                      <a:pt x="67" y="123"/>
                    </a:cubicBezTo>
                    <a:cubicBezTo>
                      <a:pt x="68" y="124"/>
                      <a:pt x="70" y="124"/>
                      <a:pt x="71" y="124"/>
                    </a:cubicBezTo>
                    <a:cubicBezTo>
                      <a:pt x="72" y="125"/>
                      <a:pt x="72" y="125"/>
                      <a:pt x="72" y="125"/>
                    </a:cubicBezTo>
                    <a:cubicBezTo>
                      <a:pt x="73" y="125"/>
                      <a:pt x="73" y="126"/>
                      <a:pt x="74" y="126"/>
                    </a:cubicBezTo>
                    <a:cubicBezTo>
                      <a:pt x="75" y="126"/>
                      <a:pt x="75" y="126"/>
                      <a:pt x="75" y="126"/>
                    </a:cubicBezTo>
                    <a:cubicBezTo>
                      <a:pt x="77" y="127"/>
                      <a:pt x="78" y="127"/>
                      <a:pt x="79" y="128"/>
                    </a:cubicBezTo>
                    <a:cubicBezTo>
                      <a:pt x="80" y="128"/>
                      <a:pt x="80" y="128"/>
                      <a:pt x="80" y="128"/>
                    </a:cubicBezTo>
                    <a:cubicBezTo>
                      <a:pt x="81" y="128"/>
                      <a:pt x="82" y="128"/>
                      <a:pt x="83" y="129"/>
                    </a:cubicBezTo>
                    <a:cubicBezTo>
                      <a:pt x="83" y="129"/>
                      <a:pt x="84" y="129"/>
                      <a:pt x="84" y="129"/>
                    </a:cubicBezTo>
                    <a:cubicBezTo>
                      <a:pt x="85" y="129"/>
                      <a:pt x="86" y="130"/>
                      <a:pt x="88" y="130"/>
                    </a:cubicBezTo>
                    <a:cubicBezTo>
                      <a:pt x="88" y="130"/>
                      <a:pt x="88" y="130"/>
                      <a:pt x="88" y="130"/>
                    </a:cubicBezTo>
                    <a:cubicBezTo>
                      <a:pt x="89" y="130"/>
                      <a:pt x="91" y="130"/>
                      <a:pt x="92" y="131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4" y="131"/>
                      <a:pt x="95" y="131"/>
                      <a:pt x="97" y="131"/>
                    </a:cubicBezTo>
                    <a:cubicBezTo>
                      <a:pt x="97" y="131"/>
                      <a:pt x="97" y="131"/>
                      <a:pt x="97" y="131"/>
                    </a:cubicBezTo>
                    <a:cubicBezTo>
                      <a:pt x="98" y="131"/>
                      <a:pt x="99" y="131"/>
                      <a:pt x="101" y="132"/>
                    </a:cubicBezTo>
                    <a:cubicBezTo>
                      <a:pt x="102" y="132"/>
                      <a:pt x="102" y="132"/>
                      <a:pt x="102" y="132"/>
                    </a:cubicBezTo>
                    <a:cubicBezTo>
                      <a:pt x="103" y="132"/>
                      <a:pt x="105" y="132"/>
                      <a:pt x="106" y="132"/>
                    </a:cubicBezTo>
                    <a:cubicBezTo>
                      <a:pt x="107" y="132"/>
                      <a:pt x="109" y="132"/>
                      <a:pt x="110" y="132"/>
                    </a:cubicBezTo>
                    <a:cubicBezTo>
                      <a:pt x="111" y="132"/>
                      <a:pt x="111" y="132"/>
                      <a:pt x="111" y="132"/>
                    </a:cubicBezTo>
                    <a:cubicBezTo>
                      <a:pt x="112" y="131"/>
                      <a:pt x="112" y="131"/>
                      <a:pt x="112" y="131"/>
                    </a:cubicBezTo>
                    <a:cubicBezTo>
                      <a:pt x="113" y="131"/>
                      <a:pt x="114" y="131"/>
                      <a:pt x="115" y="131"/>
                    </a:cubicBezTo>
                    <a:cubicBezTo>
                      <a:pt x="115" y="131"/>
                      <a:pt x="115" y="131"/>
                      <a:pt x="116" y="131"/>
                    </a:cubicBezTo>
                    <a:cubicBezTo>
                      <a:pt x="116" y="131"/>
                      <a:pt x="116" y="131"/>
                      <a:pt x="116" y="131"/>
                    </a:cubicBezTo>
                    <a:cubicBezTo>
                      <a:pt x="117" y="131"/>
                      <a:pt x="118" y="131"/>
                      <a:pt x="119" y="131"/>
                    </a:cubicBezTo>
                    <a:cubicBezTo>
                      <a:pt x="119" y="131"/>
                      <a:pt x="120" y="131"/>
                      <a:pt x="120" y="130"/>
                    </a:cubicBezTo>
                    <a:cubicBezTo>
                      <a:pt x="121" y="130"/>
                      <a:pt x="122" y="130"/>
                      <a:pt x="123" y="130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4" y="130"/>
                      <a:pt x="124" y="130"/>
                      <a:pt x="125" y="130"/>
                    </a:cubicBezTo>
                    <a:cubicBezTo>
                      <a:pt x="126" y="130"/>
                      <a:pt x="126" y="129"/>
                      <a:pt x="127" y="129"/>
                    </a:cubicBezTo>
                    <a:cubicBezTo>
                      <a:pt x="128" y="129"/>
                      <a:pt x="128" y="129"/>
                      <a:pt x="128" y="129"/>
                    </a:cubicBezTo>
                    <a:cubicBezTo>
                      <a:pt x="128" y="129"/>
                      <a:pt x="128" y="129"/>
                      <a:pt x="129" y="129"/>
                    </a:cubicBezTo>
                    <a:cubicBezTo>
                      <a:pt x="130" y="128"/>
                      <a:pt x="131" y="128"/>
                      <a:pt x="132" y="128"/>
                    </a:cubicBezTo>
                    <a:cubicBezTo>
                      <a:pt x="133" y="127"/>
                      <a:pt x="133" y="127"/>
                      <a:pt x="133" y="127"/>
                    </a:cubicBezTo>
                    <a:cubicBezTo>
                      <a:pt x="134" y="127"/>
                      <a:pt x="135" y="127"/>
                      <a:pt x="137" y="126"/>
                    </a:cubicBezTo>
                    <a:cubicBezTo>
                      <a:pt x="137" y="126"/>
                      <a:pt x="137" y="126"/>
                      <a:pt x="138" y="126"/>
                    </a:cubicBezTo>
                    <a:cubicBezTo>
                      <a:pt x="138" y="126"/>
                      <a:pt x="138" y="126"/>
                      <a:pt x="138" y="126"/>
                    </a:cubicBezTo>
                    <a:cubicBezTo>
                      <a:pt x="139" y="125"/>
                      <a:pt x="140" y="125"/>
                      <a:pt x="140" y="125"/>
                    </a:cubicBezTo>
                    <a:cubicBezTo>
                      <a:pt x="141" y="125"/>
                      <a:pt x="141" y="124"/>
                      <a:pt x="142" y="124"/>
                    </a:cubicBezTo>
                    <a:cubicBezTo>
                      <a:pt x="142" y="124"/>
                      <a:pt x="142" y="124"/>
                      <a:pt x="142" y="124"/>
                    </a:cubicBezTo>
                    <a:cubicBezTo>
                      <a:pt x="143" y="124"/>
                      <a:pt x="143" y="124"/>
                      <a:pt x="144" y="123"/>
                    </a:cubicBezTo>
                    <a:cubicBezTo>
                      <a:pt x="145" y="123"/>
                      <a:pt x="145" y="123"/>
                      <a:pt x="146" y="122"/>
                    </a:cubicBezTo>
                    <a:cubicBezTo>
                      <a:pt x="146" y="122"/>
                      <a:pt x="147" y="122"/>
                      <a:pt x="148" y="121"/>
                    </a:cubicBezTo>
                    <a:cubicBezTo>
                      <a:pt x="148" y="121"/>
                      <a:pt x="149" y="121"/>
                      <a:pt x="149" y="120"/>
                    </a:cubicBezTo>
                    <a:cubicBezTo>
                      <a:pt x="150" y="120"/>
                      <a:pt x="150" y="120"/>
                      <a:pt x="151" y="120"/>
                    </a:cubicBezTo>
                    <a:cubicBezTo>
                      <a:pt x="151" y="119"/>
                      <a:pt x="151" y="119"/>
                      <a:pt x="151" y="119"/>
                    </a:cubicBezTo>
                    <a:cubicBezTo>
                      <a:pt x="152" y="119"/>
                      <a:pt x="152" y="119"/>
                      <a:pt x="153" y="118"/>
                    </a:cubicBezTo>
                    <a:cubicBezTo>
                      <a:pt x="153" y="118"/>
                      <a:pt x="154" y="118"/>
                      <a:pt x="154" y="118"/>
                    </a:cubicBezTo>
                    <a:cubicBezTo>
                      <a:pt x="154" y="118"/>
                      <a:pt x="154" y="118"/>
                      <a:pt x="154" y="118"/>
                    </a:cubicBezTo>
                    <a:cubicBezTo>
                      <a:pt x="156" y="116"/>
                      <a:pt x="158" y="115"/>
                      <a:pt x="159" y="114"/>
                    </a:cubicBezTo>
                    <a:cubicBezTo>
                      <a:pt x="159" y="114"/>
                      <a:pt x="159" y="114"/>
                      <a:pt x="159" y="114"/>
                    </a:cubicBezTo>
                    <a:cubicBezTo>
                      <a:pt x="160" y="114"/>
                      <a:pt x="161" y="113"/>
                      <a:pt x="162" y="112"/>
                    </a:cubicBezTo>
                    <a:cubicBezTo>
                      <a:pt x="162" y="112"/>
                      <a:pt x="162" y="112"/>
                      <a:pt x="162" y="112"/>
                    </a:cubicBezTo>
                    <a:cubicBezTo>
                      <a:pt x="162" y="112"/>
                      <a:pt x="162" y="112"/>
                      <a:pt x="162" y="112"/>
                    </a:cubicBezTo>
                    <a:cubicBezTo>
                      <a:pt x="163" y="111"/>
                      <a:pt x="164" y="111"/>
                      <a:pt x="165" y="110"/>
                    </a:cubicBezTo>
                    <a:cubicBezTo>
                      <a:pt x="165" y="109"/>
                      <a:pt x="165" y="109"/>
                      <a:pt x="165" y="109"/>
                    </a:cubicBezTo>
                    <a:cubicBezTo>
                      <a:pt x="166" y="109"/>
                      <a:pt x="167" y="108"/>
                      <a:pt x="167" y="107"/>
                    </a:cubicBezTo>
                    <a:cubicBezTo>
                      <a:pt x="168" y="107"/>
                      <a:pt x="168" y="107"/>
                      <a:pt x="168" y="107"/>
                    </a:cubicBezTo>
                    <a:cubicBezTo>
                      <a:pt x="169" y="106"/>
                      <a:pt x="170" y="105"/>
                      <a:pt x="170" y="105"/>
                    </a:cubicBezTo>
                    <a:cubicBezTo>
                      <a:pt x="171" y="104"/>
                      <a:pt x="171" y="104"/>
                      <a:pt x="171" y="104"/>
                    </a:cubicBezTo>
                    <a:cubicBezTo>
                      <a:pt x="175" y="100"/>
                      <a:pt x="179" y="95"/>
                      <a:pt x="182" y="90"/>
                    </a:cubicBezTo>
                    <a:cubicBezTo>
                      <a:pt x="182" y="90"/>
                      <a:pt x="182" y="90"/>
                      <a:pt x="182" y="90"/>
                    </a:cubicBezTo>
                    <a:cubicBezTo>
                      <a:pt x="183" y="89"/>
                      <a:pt x="183" y="88"/>
                      <a:pt x="184" y="87"/>
                    </a:cubicBezTo>
                    <a:cubicBezTo>
                      <a:pt x="184" y="87"/>
                      <a:pt x="184" y="87"/>
                      <a:pt x="184" y="87"/>
                    </a:cubicBezTo>
                    <a:cubicBezTo>
                      <a:pt x="188" y="79"/>
                      <a:pt x="191" y="71"/>
                      <a:pt x="193" y="62"/>
                    </a:cubicBezTo>
                    <a:cubicBezTo>
                      <a:pt x="194" y="58"/>
                      <a:pt x="194" y="58"/>
                      <a:pt x="194" y="58"/>
                    </a:cubicBezTo>
                    <a:cubicBezTo>
                      <a:pt x="175" y="58"/>
                      <a:pt x="175" y="58"/>
                      <a:pt x="175" y="58"/>
                    </a:cubicBezTo>
                    <a:cubicBezTo>
                      <a:pt x="210" y="11"/>
                      <a:pt x="210" y="11"/>
                      <a:pt x="210" y="11"/>
                    </a:cubicBezTo>
                    <a:cubicBezTo>
                      <a:pt x="246" y="58"/>
                      <a:pt x="246" y="58"/>
                      <a:pt x="246" y="58"/>
                    </a:cubicBezTo>
                    <a:lnTo>
                      <a:pt x="229" y="5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672">
                <a:extLst>
                  <a:ext uri="{FF2B5EF4-FFF2-40B4-BE49-F238E27FC236}">
                    <a16:creationId xmlns:a16="http://schemas.microsoft.com/office/drawing/2014/main" id="{E34AFC57-9144-C643-875F-4C7C3A4853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596638" y="12888913"/>
                <a:ext cx="1265238" cy="844550"/>
              </a:xfrm>
              <a:custGeom>
                <a:avLst/>
                <a:gdLst>
                  <a:gd name="T0" fmla="*/ 83 w 259"/>
                  <a:gd name="T1" fmla="*/ 86 h 173"/>
                  <a:gd name="T2" fmla="*/ 98 w 259"/>
                  <a:gd name="T3" fmla="*/ 68 h 173"/>
                  <a:gd name="T4" fmla="*/ 108 w 259"/>
                  <a:gd name="T5" fmla="*/ 61 h 173"/>
                  <a:gd name="T6" fmla="*/ 114 w 259"/>
                  <a:gd name="T7" fmla="*/ 57 h 173"/>
                  <a:gd name="T8" fmla="*/ 123 w 259"/>
                  <a:gd name="T9" fmla="*/ 53 h 173"/>
                  <a:gd name="T10" fmla="*/ 133 w 259"/>
                  <a:gd name="T11" fmla="*/ 50 h 173"/>
                  <a:gd name="T12" fmla="*/ 143 w 259"/>
                  <a:gd name="T13" fmla="*/ 48 h 173"/>
                  <a:gd name="T14" fmla="*/ 153 w 259"/>
                  <a:gd name="T15" fmla="*/ 48 h 173"/>
                  <a:gd name="T16" fmla="*/ 166 w 259"/>
                  <a:gd name="T17" fmla="*/ 49 h 173"/>
                  <a:gd name="T18" fmla="*/ 178 w 259"/>
                  <a:gd name="T19" fmla="*/ 51 h 173"/>
                  <a:gd name="T20" fmla="*/ 189 w 259"/>
                  <a:gd name="T21" fmla="*/ 56 h 173"/>
                  <a:gd name="T22" fmla="*/ 197 w 259"/>
                  <a:gd name="T23" fmla="*/ 60 h 173"/>
                  <a:gd name="T24" fmla="*/ 203 w 259"/>
                  <a:gd name="T25" fmla="*/ 65 h 173"/>
                  <a:gd name="T26" fmla="*/ 210 w 259"/>
                  <a:gd name="T27" fmla="*/ 70 h 173"/>
                  <a:gd name="T28" fmla="*/ 217 w 259"/>
                  <a:gd name="T29" fmla="*/ 77 h 173"/>
                  <a:gd name="T30" fmla="*/ 224 w 259"/>
                  <a:gd name="T31" fmla="*/ 87 h 173"/>
                  <a:gd name="T32" fmla="*/ 257 w 259"/>
                  <a:gd name="T33" fmla="*/ 51 h 173"/>
                  <a:gd name="T34" fmla="*/ 191 w 259"/>
                  <a:gd name="T35" fmla="*/ 5 h 173"/>
                  <a:gd name="T36" fmla="*/ 180 w 259"/>
                  <a:gd name="T37" fmla="*/ 2 h 173"/>
                  <a:gd name="T38" fmla="*/ 164 w 259"/>
                  <a:gd name="T39" fmla="*/ 0 h 173"/>
                  <a:gd name="T40" fmla="*/ 147 w 259"/>
                  <a:gd name="T41" fmla="*/ 0 h 173"/>
                  <a:gd name="T42" fmla="*/ 128 w 259"/>
                  <a:gd name="T43" fmla="*/ 2 h 173"/>
                  <a:gd name="T44" fmla="*/ 112 w 259"/>
                  <a:gd name="T45" fmla="*/ 6 h 173"/>
                  <a:gd name="T46" fmla="*/ 96 w 259"/>
                  <a:gd name="T47" fmla="*/ 13 h 173"/>
                  <a:gd name="T48" fmla="*/ 80 w 259"/>
                  <a:gd name="T49" fmla="*/ 21 h 173"/>
                  <a:gd name="T50" fmla="*/ 67 w 259"/>
                  <a:gd name="T51" fmla="*/ 32 h 173"/>
                  <a:gd name="T52" fmla="*/ 55 w 259"/>
                  <a:gd name="T53" fmla="*/ 44 h 173"/>
                  <a:gd name="T54" fmla="*/ 41 w 259"/>
                  <a:gd name="T55" fmla="*/ 62 h 173"/>
                  <a:gd name="T56" fmla="*/ 31 w 259"/>
                  <a:gd name="T57" fmla="*/ 82 h 173"/>
                  <a:gd name="T58" fmla="*/ 26 w 259"/>
                  <a:gd name="T59" fmla="*/ 99 h 173"/>
                  <a:gd name="T60" fmla="*/ 48 w 259"/>
                  <a:gd name="T61" fmla="*/ 173 h 173"/>
                  <a:gd name="T62" fmla="*/ 31 w 259"/>
                  <a:gd name="T63" fmla="*/ 106 h 173"/>
                  <a:gd name="T64" fmla="*/ 35 w 259"/>
                  <a:gd name="T65" fmla="*/ 90 h 173"/>
                  <a:gd name="T66" fmla="*/ 42 w 259"/>
                  <a:gd name="T67" fmla="*/ 75 h 173"/>
                  <a:gd name="T68" fmla="*/ 50 w 259"/>
                  <a:gd name="T69" fmla="*/ 61 h 173"/>
                  <a:gd name="T70" fmla="*/ 64 w 259"/>
                  <a:gd name="T71" fmla="*/ 44 h 173"/>
                  <a:gd name="T72" fmla="*/ 76 w 259"/>
                  <a:gd name="T73" fmla="*/ 33 h 173"/>
                  <a:gd name="T74" fmla="*/ 89 w 259"/>
                  <a:gd name="T75" fmla="*/ 24 h 173"/>
                  <a:gd name="T76" fmla="*/ 104 w 259"/>
                  <a:gd name="T77" fmla="*/ 16 h 173"/>
                  <a:gd name="T78" fmla="*/ 120 w 259"/>
                  <a:gd name="T79" fmla="*/ 11 h 173"/>
                  <a:gd name="T80" fmla="*/ 135 w 259"/>
                  <a:gd name="T81" fmla="*/ 8 h 173"/>
                  <a:gd name="T82" fmla="*/ 156 w 259"/>
                  <a:gd name="T83" fmla="*/ 6 h 173"/>
                  <a:gd name="T84" fmla="*/ 167 w 259"/>
                  <a:gd name="T85" fmla="*/ 7 h 173"/>
                  <a:gd name="T86" fmla="*/ 182 w 259"/>
                  <a:gd name="T87" fmla="*/ 10 h 173"/>
                  <a:gd name="T88" fmla="*/ 199 w 259"/>
                  <a:gd name="T89" fmla="*/ 15 h 173"/>
                  <a:gd name="T90" fmla="*/ 229 w 259"/>
                  <a:gd name="T91" fmla="*/ 82 h 173"/>
                  <a:gd name="T92" fmla="*/ 222 w 259"/>
                  <a:gd name="T93" fmla="*/ 73 h 173"/>
                  <a:gd name="T94" fmla="*/ 214 w 259"/>
                  <a:gd name="T95" fmla="*/ 65 h 173"/>
                  <a:gd name="T96" fmla="*/ 207 w 259"/>
                  <a:gd name="T97" fmla="*/ 59 h 173"/>
                  <a:gd name="T98" fmla="*/ 200 w 259"/>
                  <a:gd name="T99" fmla="*/ 54 h 173"/>
                  <a:gd name="T100" fmla="*/ 193 w 259"/>
                  <a:gd name="T101" fmla="*/ 50 h 173"/>
                  <a:gd name="T102" fmla="*/ 183 w 259"/>
                  <a:gd name="T103" fmla="*/ 46 h 173"/>
                  <a:gd name="T104" fmla="*/ 171 w 259"/>
                  <a:gd name="T105" fmla="*/ 43 h 173"/>
                  <a:gd name="T106" fmla="*/ 157 w 259"/>
                  <a:gd name="T107" fmla="*/ 41 h 173"/>
                  <a:gd name="T108" fmla="*/ 143 w 259"/>
                  <a:gd name="T109" fmla="*/ 41 h 173"/>
                  <a:gd name="T110" fmla="*/ 132 w 259"/>
                  <a:gd name="T111" fmla="*/ 43 h 173"/>
                  <a:gd name="T112" fmla="*/ 121 w 259"/>
                  <a:gd name="T113" fmla="*/ 47 h 173"/>
                  <a:gd name="T114" fmla="*/ 113 w 259"/>
                  <a:gd name="T115" fmla="*/ 50 h 173"/>
                  <a:gd name="T116" fmla="*/ 105 w 259"/>
                  <a:gd name="T117" fmla="*/ 55 h 173"/>
                  <a:gd name="T118" fmla="*/ 96 w 259"/>
                  <a:gd name="T119" fmla="*/ 61 h 173"/>
                  <a:gd name="T120" fmla="*/ 89 w 259"/>
                  <a:gd name="T121" fmla="*/ 68 h 173"/>
                  <a:gd name="T122" fmla="*/ 65 w 259"/>
                  <a:gd name="T123" fmla="*/ 11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9" h="173">
                    <a:moveTo>
                      <a:pt x="97" y="108"/>
                    </a:moveTo>
                    <a:cubicBezTo>
                      <a:pt x="73" y="108"/>
                      <a:pt x="73" y="108"/>
                      <a:pt x="73" y="108"/>
                    </a:cubicBezTo>
                    <a:cubicBezTo>
                      <a:pt x="75" y="101"/>
                      <a:pt x="77" y="95"/>
                      <a:pt x="81" y="89"/>
                    </a:cubicBezTo>
                    <a:cubicBezTo>
                      <a:pt x="78" y="88"/>
                      <a:pt x="78" y="88"/>
                      <a:pt x="78" y="88"/>
                    </a:cubicBezTo>
                    <a:cubicBezTo>
                      <a:pt x="81" y="89"/>
                      <a:pt x="81" y="89"/>
                      <a:pt x="81" y="89"/>
                    </a:cubicBezTo>
                    <a:cubicBezTo>
                      <a:pt x="81" y="88"/>
                      <a:pt x="82" y="87"/>
                      <a:pt x="83" y="86"/>
                    </a:cubicBezTo>
                    <a:cubicBezTo>
                      <a:pt x="83" y="86"/>
                      <a:pt x="83" y="86"/>
                      <a:pt x="83" y="86"/>
                    </a:cubicBezTo>
                    <a:cubicBezTo>
                      <a:pt x="86" y="82"/>
                      <a:pt x="89" y="77"/>
                      <a:pt x="93" y="73"/>
                    </a:cubicBezTo>
                    <a:cubicBezTo>
                      <a:pt x="93" y="73"/>
                      <a:pt x="93" y="73"/>
                      <a:pt x="93" y="73"/>
                    </a:cubicBezTo>
                    <a:cubicBezTo>
                      <a:pt x="94" y="72"/>
                      <a:pt x="95" y="71"/>
                      <a:pt x="95" y="71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7" y="70"/>
                      <a:pt x="97" y="69"/>
                      <a:pt x="98" y="68"/>
                    </a:cubicBezTo>
                    <a:cubicBezTo>
                      <a:pt x="99" y="68"/>
                      <a:pt x="99" y="68"/>
                      <a:pt x="99" y="68"/>
                    </a:cubicBezTo>
                    <a:cubicBezTo>
                      <a:pt x="99" y="67"/>
                      <a:pt x="100" y="67"/>
                      <a:pt x="101" y="66"/>
                    </a:cubicBezTo>
                    <a:cubicBezTo>
                      <a:pt x="102" y="65"/>
                      <a:pt x="102" y="65"/>
                      <a:pt x="102" y="65"/>
                    </a:cubicBezTo>
                    <a:cubicBezTo>
                      <a:pt x="102" y="65"/>
                      <a:pt x="103" y="64"/>
                      <a:pt x="104" y="64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5" y="63"/>
                      <a:pt x="107" y="62"/>
                      <a:pt x="108" y="61"/>
                    </a:cubicBezTo>
                    <a:cubicBezTo>
                      <a:pt x="109" y="60"/>
                      <a:pt x="109" y="60"/>
                      <a:pt x="109" y="60"/>
                    </a:cubicBezTo>
                    <a:cubicBezTo>
                      <a:pt x="109" y="60"/>
                      <a:pt x="109" y="60"/>
                      <a:pt x="109" y="60"/>
                    </a:cubicBezTo>
                    <a:cubicBezTo>
                      <a:pt x="110" y="60"/>
                      <a:pt x="110" y="59"/>
                      <a:pt x="111" y="59"/>
                    </a:cubicBezTo>
                    <a:cubicBezTo>
                      <a:pt x="111" y="59"/>
                      <a:pt x="111" y="59"/>
                      <a:pt x="111" y="59"/>
                    </a:cubicBezTo>
                    <a:cubicBezTo>
                      <a:pt x="112" y="58"/>
                      <a:pt x="112" y="58"/>
                      <a:pt x="113" y="58"/>
                    </a:cubicBezTo>
                    <a:cubicBezTo>
                      <a:pt x="113" y="58"/>
                      <a:pt x="114" y="57"/>
                      <a:pt x="114" y="57"/>
                    </a:cubicBezTo>
                    <a:cubicBezTo>
                      <a:pt x="115" y="57"/>
                      <a:pt x="115" y="56"/>
                      <a:pt x="116" y="56"/>
                    </a:cubicBezTo>
                    <a:cubicBezTo>
                      <a:pt x="117" y="56"/>
                      <a:pt x="117" y="56"/>
                      <a:pt x="118" y="55"/>
                    </a:cubicBezTo>
                    <a:cubicBezTo>
                      <a:pt x="118" y="55"/>
                      <a:pt x="119" y="55"/>
                      <a:pt x="119" y="55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54"/>
                      <a:pt x="121" y="54"/>
                      <a:pt x="121" y="54"/>
                    </a:cubicBezTo>
                    <a:cubicBezTo>
                      <a:pt x="122" y="54"/>
                      <a:pt x="122" y="53"/>
                      <a:pt x="123" y="53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4" y="53"/>
                      <a:pt x="124" y="53"/>
                      <a:pt x="125" y="53"/>
                    </a:cubicBezTo>
                    <a:cubicBezTo>
                      <a:pt x="126" y="52"/>
                      <a:pt x="127" y="52"/>
                      <a:pt x="128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30" y="51"/>
                      <a:pt x="131" y="51"/>
                      <a:pt x="132" y="50"/>
                    </a:cubicBezTo>
                    <a:cubicBezTo>
                      <a:pt x="132" y="50"/>
                      <a:pt x="132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4" y="50"/>
                      <a:pt x="135" y="50"/>
                      <a:pt x="136" y="49"/>
                    </a:cubicBezTo>
                    <a:cubicBezTo>
                      <a:pt x="136" y="49"/>
                      <a:pt x="137" y="49"/>
                      <a:pt x="137" y="49"/>
                    </a:cubicBezTo>
                    <a:cubicBezTo>
                      <a:pt x="138" y="49"/>
                      <a:pt x="139" y="49"/>
                      <a:pt x="139" y="49"/>
                    </a:cubicBezTo>
                    <a:cubicBezTo>
                      <a:pt x="140" y="49"/>
                      <a:pt x="141" y="48"/>
                      <a:pt x="141" y="48"/>
                    </a:cubicBezTo>
                    <a:cubicBezTo>
                      <a:pt x="142" y="48"/>
                      <a:pt x="143" y="48"/>
                      <a:pt x="143" y="48"/>
                    </a:cubicBezTo>
                    <a:cubicBezTo>
                      <a:pt x="144" y="48"/>
                      <a:pt x="144" y="48"/>
                      <a:pt x="144" y="48"/>
                    </a:cubicBezTo>
                    <a:cubicBezTo>
                      <a:pt x="144" y="48"/>
                      <a:pt x="145" y="48"/>
                      <a:pt x="145" y="48"/>
                    </a:cubicBezTo>
                    <a:cubicBezTo>
                      <a:pt x="146" y="48"/>
                      <a:pt x="147" y="48"/>
                      <a:pt x="148" y="48"/>
                    </a:cubicBezTo>
                    <a:cubicBezTo>
                      <a:pt x="148" y="48"/>
                      <a:pt x="148" y="48"/>
                      <a:pt x="148" y="48"/>
                    </a:cubicBezTo>
                    <a:cubicBezTo>
                      <a:pt x="148" y="48"/>
                      <a:pt x="149" y="48"/>
                      <a:pt x="149" y="48"/>
                    </a:cubicBezTo>
                    <a:cubicBezTo>
                      <a:pt x="150" y="48"/>
                      <a:pt x="152" y="48"/>
                      <a:pt x="153" y="48"/>
                    </a:cubicBezTo>
                    <a:cubicBezTo>
                      <a:pt x="154" y="48"/>
                      <a:pt x="155" y="48"/>
                      <a:pt x="157" y="48"/>
                    </a:cubicBezTo>
                    <a:cubicBezTo>
                      <a:pt x="158" y="48"/>
                      <a:pt x="158" y="48"/>
                      <a:pt x="158" y="48"/>
                    </a:cubicBezTo>
                    <a:cubicBezTo>
                      <a:pt x="159" y="48"/>
                      <a:pt x="160" y="48"/>
                      <a:pt x="161" y="48"/>
                    </a:cubicBezTo>
                    <a:cubicBezTo>
                      <a:pt x="161" y="48"/>
                      <a:pt x="161" y="48"/>
                      <a:pt x="161" y="48"/>
                    </a:cubicBezTo>
                    <a:cubicBezTo>
                      <a:pt x="163" y="48"/>
                      <a:pt x="164" y="48"/>
                      <a:pt x="165" y="48"/>
                    </a:cubicBezTo>
                    <a:cubicBezTo>
                      <a:pt x="166" y="49"/>
                      <a:pt x="166" y="49"/>
                      <a:pt x="166" y="49"/>
                    </a:cubicBezTo>
                    <a:cubicBezTo>
                      <a:pt x="167" y="49"/>
                      <a:pt x="168" y="49"/>
                      <a:pt x="169" y="49"/>
                    </a:cubicBezTo>
                    <a:cubicBezTo>
                      <a:pt x="170" y="49"/>
                      <a:pt x="170" y="49"/>
                      <a:pt x="170" y="49"/>
                    </a:cubicBezTo>
                    <a:cubicBezTo>
                      <a:pt x="171" y="50"/>
                      <a:pt x="172" y="50"/>
                      <a:pt x="173" y="50"/>
                    </a:cubicBezTo>
                    <a:cubicBezTo>
                      <a:pt x="174" y="50"/>
                      <a:pt x="174" y="50"/>
                      <a:pt x="174" y="50"/>
                    </a:cubicBezTo>
                    <a:cubicBezTo>
                      <a:pt x="175" y="51"/>
                      <a:pt x="176" y="51"/>
                      <a:pt x="177" y="51"/>
                    </a:cubicBezTo>
                    <a:cubicBezTo>
                      <a:pt x="178" y="51"/>
                      <a:pt x="178" y="51"/>
                      <a:pt x="178" y="51"/>
                    </a:cubicBezTo>
                    <a:cubicBezTo>
                      <a:pt x="179" y="52"/>
                      <a:pt x="180" y="52"/>
                      <a:pt x="181" y="52"/>
                    </a:cubicBezTo>
                    <a:cubicBezTo>
                      <a:pt x="182" y="53"/>
                      <a:pt x="182" y="53"/>
                      <a:pt x="182" y="53"/>
                    </a:cubicBezTo>
                    <a:cubicBezTo>
                      <a:pt x="183" y="53"/>
                      <a:pt x="184" y="54"/>
                      <a:pt x="185" y="54"/>
                    </a:cubicBezTo>
                    <a:cubicBezTo>
                      <a:pt x="186" y="54"/>
                      <a:pt x="186" y="54"/>
                      <a:pt x="186" y="54"/>
                    </a:cubicBezTo>
                    <a:cubicBezTo>
                      <a:pt x="187" y="55"/>
                      <a:pt x="188" y="55"/>
                      <a:pt x="189" y="56"/>
                    </a:cubicBezTo>
                    <a:cubicBezTo>
                      <a:pt x="189" y="56"/>
                      <a:pt x="189" y="56"/>
                      <a:pt x="189" y="56"/>
                    </a:cubicBezTo>
                    <a:cubicBezTo>
                      <a:pt x="190" y="56"/>
                      <a:pt x="190" y="56"/>
                      <a:pt x="190" y="56"/>
                    </a:cubicBezTo>
                    <a:cubicBezTo>
                      <a:pt x="190" y="56"/>
                      <a:pt x="191" y="57"/>
                      <a:pt x="192" y="57"/>
                    </a:cubicBezTo>
                    <a:cubicBezTo>
                      <a:pt x="193" y="58"/>
                      <a:pt x="193" y="58"/>
                      <a:pt x="193" y="58"/>
                    </a:cubicBezTo>
                    <a:cubicBezTo>
                      <a:pt x="194" y="58"/>
                      <a:pt x="195" y="59"/>
                      <a:pt x="196" y="59"/>
                    </a:cubicBezTo>
                    <a:cubicBezTo>
                      <a:pt x="196" y="60"/>
                      <a:pt x="196" y="60"/>
                      <a:pt x="197" y="60"/>
                    </a:cubicBezTo>
                    <a:cubicBezTo>
                      <a:pt x="197" y="60"/>
                      <a:pt x="197" y="60"/>
                      <a:pt x="197" y="60"/>
                    </a:cubicBezTo>
                    <a:cubicBezTo>
                      <a:pt x="197" y="60"/>
                      <a:pt x="198" y="61"/>
                      <a:pt x="199" y="61"/>
                    </a:cubicBezTo>
                    <a:cubicBezTo>
                      <a:pt x="199" y="62"/>
                      <a:pt x="199" y="62"/>
                      <a:pt x="199" y="62"/>
                    </a:cubicBezTo>
                    <a:cubicBezTo>
                      <a:pt x="199" y="62"/>
                      <a:pt x="200" y="62"/>
                      <a:pt x="200" y="62"/>
                    </a:cubicBezTo>
                    <a:cubicBezTo>
                      <a:pt x="201" y="63"/>
                      <a:pt x="202" y="63"/>
                      <a:pt x="202" y="64"/>
                    </a:cubicBezTo>
                    <a:cubicBezTo>
                      <a:pt x="203" y="64"/>
                      <a:pt x="203" y="64"/>
                      <a:pt x="203" y="64"/>
                    </a:cubicBezTo>
                    <a:cubicBezTo>
                      <a:pt x="203" y="65"/>
                      <a:pt x="203" y="65"/>
                      <a:pt x="203" y="65"/>
                    </a:cubicBezTo>
                    <a:cubicBezTo>
                      <a:pt x="204" y="65"/>
                      <a:pt x="205" y="66"/>
                      <a:pt x="205" y="66"/>
                    </a:cubicBezTo>
                    <a:cubicBezTo>
                      <a:pt x="205" y="66"/>
                      <a:pt x="205" y="66"/>
                      <a:pt x="205" y="66"/>
                    </a:cubicBezTo>
                    <a:cubicBezTo>
                      <a:pt x="206" y="66"/>
                      <a:pt x="206" y="67"/>
                      <a:pt x="206" y="67"/>
                    </a:cubicBezTo>
                    <a:cubicBezTo>
                      <a:pt x="207" y="68"/>
                      <a:pt x="208" y="68"/>
                      <a:pt x="209" y="69"/>
                    </a:cubicBezTo>
                    <a:cubicBezTo>
                      <a:pt x="209" y="69"/>
                      <a:pt x="209" y="69"/>
                      <a:pt x="209" y="70"/>
                    </a:cubicBezTo>
                    <a:cubicBezTo>
                      <a:pt x="210" y="70"/>
                      <a:pt x="210" y="70"/>
                      <a:pt x="210" y="70"/>
                    </a:cubicBezTo>
                    <a:cubicBezTo>
                      <a:pt x="210" y="70"/>
                      <a:pt x="211" y="71"/>
                      <a:pt x="211" y="71"/>
                    </a:cubicBezTo>
                    <a:cubicBezTo>
                      <a:pt x="211" y="72"/>
                      <a:pt x="212" y="72"/>
                      <a:pt x="212" y="72"/>
                    </a:cubicBezTo>
                    <a:cubicBezTo>
                      <a:pt x="213" y="73"/>
                      <a:pt x="214" y="74"/>
                      <a:pt x="214" y="75"/>
                    </a:cubicBezTo>
                    <a:cubicBezTo>
                      <a:pt x="214" y="75"/>
                      <a:pt x="215" y="75"/>
                      <a:pt x="215" y="75"/>
                    </a:cubicBezTo>
                    <a:cubicBezTo>
                      <a:pt x="215" y="76"/>
                      <a:pt x="215" y="76"/>
                      <a:pt x="215" y="76"/>
                    </a:cubicBezTo>
                    <a:cubicBezTo>
                      <a:pt x="216" y="76"/>
                      <a:pt x="216" y="77"/>
                      <a:pt x="217" y="77"/>
                    </a:cubicBezTo>
                    <a:cubicBezTo>
                      <a:pt x="217" y="78"/>
                      <a:pt x="217" y="78"/>
                      <a:pt x="218" y="78"/>
                    </a:cubicBezTo>
                    <a:cubicBezTo>
                      <a:pt x="218" y="79"/>
                      <a:pt x="219" y="80"/>
                      <a:pt x="219" y="80"/>
                    </a:cubicBezTo>
                    <a:cubicBezTo>
                      <a:pt x="220" y="81"/>
                      <a:pt x="220" y="81"/>
                      <a:pt x="220" y="82"/>
                    </a:cubicBezTo>
                    <a:cubicBezTo>
                      <a:pt x="221" y="82"/>
                      <a:pt x="221" y="83"/>
                      <a:pt x="221" y="83"/>
                    </a:cubicBezTo>
                    <a:cubicBezTo>
                      <a:pt x="222" y="84"/>
                      <a:pt x="222" y="84"/>
                      <a:pt x="222" y="85"/>
                    </a:cubicBezTo>
                    <a:cubicBezTo>
                      <a:pt x="223" y="85"/>
                      <a:pt x="223" y="86"/>
                      <a:pt x="224" y="87"/>
                    </a:cubicBezTo>
                    <a:cubicBezTo>
                      <a:pt x="224" y="87"/>
                      <a:pt x="224" y="88"/>
                      <a:pt x="225" y="89"/>
                    </a:cubicBezTo>
                    <a:cubicBezTo>
                      <a:pt x="225" y="89"/>
                      <a:pt x="225" y="89"/>
                      <a:pt x="225" y="89"/>
                    </a:cubicBezTo>
                    <a:cubicBezTo>
                      <a:pt x="225" y="89"/>
                      <a:pt x="225" y="90"/>
                      <a:pt x="225" y="90"/>
                    </a:cubicBezTo>
                    <a:cubicBezTo>
                      <a:pt x="228" y="94"/>
                      <a:pt x="228" y="94"/>
                      <a:pt x="228" y="94"/>
                    </a:cubicBezTo>
                    <a:cubicBezTo>
                      <a:pt x="259" y="53"/>
                      <a:pt x="259" y="53"/>
                      <a:pt x="259" y="53"/>
                    </a:cubicBezTo>
                    <a:cubicBezTo>
                      <a:pt x="257" y="51"/>
                      <a:pt x="257" y="51"/>
                      <a:pt x="257" y="51"/>
                    </a:cubicBezTo>
                    <a:cubicBezTo>
                      <a:pt x="244" y="34"/>
                      <a:pt x="228" y="21"/>
                      <a:pt x="209" y="12"/>
                    </a:cubicBezTo>
                    <a:cubicBezTo>
                      <a:pt x="207" y="11"/>
                      <a:pt x="206" y="11"/>
                      <a:pt x="205" y="10"/>
                    </a:cubicBezTo>
                    <a:cubicBezTo>
                      <a:pt x="205" y="10"/>
                      <a:pt x="205" y="10"/>
                      <a:pt x="205" y="10"/>
                    </a:cubicBezTo>
                    <a:cubicBezTo>
                      <a:pt x="204" y="10"/>
                      <a:pt x="203" y="9"/>
                      <a:pt x="202" y="9"/>
                    </a:cubicBezTo>
                    <a:cubicBezTo>
                      <a:pt x="198" y="8"/>
                      <a:pt x="195" y="6"/>
                      <a:pt x="191" y="5"/>
                    </a:cubicBezTo>
                    <a:cubicBezTo>
                      <a:pt x="191" y="5"/>
                      <a:pt x="191" y="5"/>
                      <a:pt x="191" y="5"/>
                    </a:cubicBezTo>
                    <a:cubicBezTo>
                      <a:pt x="190" y="5"/>
                      <a:pt x="189" y="5"/>
                      <a:pt x="188" y="4"/>
                    </a:cubicBezTo>
                    <a:cubicBezTo>
                      <a:pt x="187" y="4"/>
                      <a:pt x="187" y="4"/>
                      <a:pt x="187" y="4"/>
                    </a:cubicBezTo>
                    <a:cubicBezTo>
                      <a:pt x="186" y="4"/>
                      <a:pt x="185" y="4"/>
                      <a:pt x="184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2" y="3"/>
                      <a:pt x="182" y="3"/>
                      <a:pt x="181" y="3"/>
                    </a:cubicBezTo>
                    <a:cubicBezTo>
                      <a:pt x="180" y="2"/>
                      <a:pt x="180" y="2"/>
                      <a:pt x="180" y="2"/>
                    </a:cubicBezTo>
                    <a:cubicBezTo>
                      <a:pt x="177" y="2"/>
                      <a:pt x="175" y="1"/>
                      <a:pt x="173" y="1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71" y="1"/>
                      <a:pt x="170" y="1"/>
                      <a:pt x="169" y="1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67" y="0"/>
                      <a:pt x="166" y="0"/>
                      <a:pt x="165" y="0"/>
                    </a:cubicBezTo>
                    <a:cubicBezTo>
                      <a:pt x="165" y="0"/>
                      <a:pt x="164" y="0"/>
                      <a:pt x="164" y="0"/>
                    </a:cubicBezTo>
                    <a:cubicBezTo>
                      <a:pt x="163" y="0"/>
                      <a:pt x="162" y="0"/>
                      <a:pt x="162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59" y="0"/>
                      <a:pt x="159" y="0"/>
                      <a:pt x="158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4" y="0"/>
                      <a:pt x="151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5" y="0"/>
                      <a:pt x="143" y="0"/>
                      <a:pt x="141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9" y="0"/>
                      <a:pt x="137" y="1"/>
                      <a:pt x="135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3" y="1"/>
                      <a:pt x="131" y="1"/>
                      <a:pt x="129" y="2"/>
                    </a:cubicBezTo>
                    <a:cubicBezTo>
                      <a:pt x="128" y="2"/>
                      <a:pt x="128" y="2"/>
                      <a:pt x="128" y="2"/>
                    </a:cubicBezTo>
                    <a:cubicBezTo>
                      <a:pt x="127" y="2"/>
                      <a:pt x="125" y="3"/>
                      <a:pt x="123" y="3"/>
                    </a:cubicBezTo>
                    <a:cubicBezTo>
                      <a:pt x="123" y="3"/>
                      <a:pt x="123" y="3"/>
                      <a:pt x="123" y="3"/>
                    </a:cubicBezTo>
                    <a:cubicBezTo>
                      <a:pt x="121" y="3"/>
                      <a:pt x="120" y="4"/>
                      <a:pt x="118" y="4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6" y="5"/>
                      <a:pt x="114" y="5"/>
                      <a:pt x="112" y="6"/>
                    </a:cubicBezTo>
                    <a:cubicBezTo>
                      <a:pt x="112" y="6"/>
                      <a:pt x="112" y="6"/>
                      <a:pt x="112" y="6"/>
                    </a:cubicBezTo>
                    <a:cubicBezTo>
                      <a:pt x="110" y="7"/>
                      <a:pt x="108" y="7"/>
                      <a:pt x="107" y="8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104" y="9"/>
                      <a:pt x="103" y="10"/>
                      <a:pt x="101" y="10"/>
                    </a:cubicBezTo>
                    <a:cubicBezTo>
                      <a:pt x="101" y="10"/>
                      <a:pt x="101" y="10"/>
                      <a:pt x="101" y="10"/>
                    </a:cubicBezTo>
                    <a:cubicBezTo>
                      <a:pt x="99" y="11"/>
                      <a:pt x="97" y="12"/>
                      <a:pt x="96" y="13"/>
                    </a:cubicBezTo>
                    <a:cubicBezTo>
                      <a:pt x="96" y="13"/>
                      <a:pt x="96" y="13"/>
                      <a:pt x="96" y="13"/>
                    </a:cubicBezTo>
                    <a:cubicBezTo>
                      <a:pt x="94" y="14"/>
                      <a:pt x="92" y="14"/>
                      <a:pt x="91" y="15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89" y="16"/>
                      <a:pt x="88" y="17"/>
                      <a:pt x="86" y="18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4" y="19"/>
                      <a:pt x="83" y="20"/>
                      <a:pt x="81" y="21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79" y="22"/>
                      <a:pt x="78" y="23"/>
                      <a:pt x="76" y="24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4" y="26"/>
                      <a:pt x="73" y="27"/>
                      <a:pt x="72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0" y="29"/>
                      <a:pt x="68" y="30"/>
                      <a:pt x="67" y="31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6" y="33"/>
                      <a:pt x="65" y="34"/>
                      <a:pt x="63" y="35"/>
                    </a:cubicBezTo>
                    <a:cubicBezTo>
                      <a:pt x="63" y="35"/>
                      <a:pt x="63" y="35"/>
                      <a:pt x="63" y="35"/>
                    </a:cubicBezTo>
                    <a:cubicBezTo>
                      <a:pt x="62" y="37"/>
                      <a:pt x="60" y="38"/>
                      <a:pt x="59" y="39"/>
                    </a:cubicBezTo>
                    <a:cubicBezTo>
                      <a:pt x="59" y="40"/>
                      <a:pt x="59" y="40"/>
                      <a:pt x="59" y="40"/>
                    </a:cubicBezTo>
                    <a:cubicBezTo>
                      <a:pt x="57" y="41"/>
                      <a:pt x="56" y="42"/>
                      <a:pt x="55" y="43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54" y="45"/>
                      <a:pt x="52" y="46"/>
                      <a:pt x="51" y="48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9" y="51"/>
                      <a:pt x="47" y="54"/>
                      <a:pt x="45" y="57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3" y="58"/>
                      <a:pt x="43" y="60"/>
                      <a:pt x="42" y="61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0" y="63"/>
                      <a:pt x="39" y="65"/>
                      <a:pt x="39" y="66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7" y="69"/>
                      <a:pt x="37" y="70"/>
                      <a:pt x="36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35" y="74"/>
                      <a:pt x="34" y="75"/>
                      <a:pt x="33" y="77"/>
                    </a:cubicBezTo>
                    <a:cubicBezTo>
                      <a:pt x="32" y="79"/>
                      <a:pt x="32" y="80"/>
                      <a:pt x="31" y="82"/>
                    </a:cubicBezTo>
                    <a:cubicBezTo>
                      <a:pt x="31" y="82"/>
                      <a:pt x="31" y="82"/>
                      <a:pt x="31" y="82"/>
                    </a:cubicBezTo>
                    <a:cubicBezTo>
                      <a:pt x="30" y="84"/>
                      <a:pt x="30" y="86"/>
                      <a:pt x="29" y="87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8" y="90"/>
                      <a:pt x="28" y="91"/>
                      <a:pt x="27" y="93"/>
                    </a:cubicBezTo>
                    <a:cubicBezTo>
                      <a:pt x="27" y="94"/>
                      <a:pt x="27" y="94"/>
                      <a:pt x="27" y="94"/>
                    </a:cubicBezTo>
                    <a:cubicBezTo>
                      <a:pt x="27" y="95"/>
                      <a:pt x="26" y="97"/>
                      <a:pt x="26" y="99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25" y="101"/>
                      <a:pt x="25" y="103"/>
                      <a:pt x="24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4" y="106"/>
                      <a:pt x="24" y="107"/>
                      <a:pt x="24" y="108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48" y="173"/>
                      <a:pt x="48" y="173"/>
                      <a:pt x="48" y="173"/>
                    </a:cubicBezTo>
                    <a:lnTo>
                      <a:pt x="97" y="108"/>
                    </a:lnTo>
                    <a:close/>
                    <a:moveTo>
                      <a:pt x="13" y="115"/>
                    </a:moveTo>
                    <a:cubicBezTo>
                      <a:pt x="29" y="114"/>
                      <a:pt x="29" y="114"/>
                      <a:pt x="29" y="114"/>
                    </a:cubicBezTo>
                    <a:cubicBezTo>
                      <a:pt x="30" y="112"/>
                      <a:pt x="30" y="112"/>
                      <a:pt x="30" y="112"/>
                    </a:cubicBezTo>
                    <a:cubicBezTo>
                      <a:pt x="30" y="110"/>
                      <a:pt x="30" y="108"/>
                      <a:pt x="31" y="106"/>
                    </a:cubicBezTo>
                    <a:cubicBezTo>
                      <a:pt x="31" y="106"/>
                      <a:pt x="31" y="106"/>
                      <a:pt x="31" y="106"/>
                    </a:cubicBezTo>
                    <a:cubicBezTo>
                      <a:pt x="31" y="104"/>
                      <a:pt x="32" y="103"/>
                      <a:pt x="32" y="101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3" y="99"/>
                      <a:pt x="33" y="97"/>
                      <a:pt x="33" y="96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3"/>
                      <a:pt x="35" y="92"/>
                      <a:pt x="35" y="90"/>
                    </a:cubicBezTo>
                    <a:cubicBezTo>
                      <a:pt x="35" y="90"/>
                      <a:pt x="35" y="90"/>
                      <a:pt x="35" y="90"/>
                    </a:cubicBezTo>
                    <a:cubicBezTo>
                      <a:pt x="36" y="88"/>
                      <a:pt x="37" y="86"/>
                      <a:pt x="37" y="85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3"/>
                      <a:pt x="39" y="81"/>
                      <a:pt x="39" y="80"/>
                    </a:cubicBezTo>
                    <a:cubicBezTo>
                      <a:pt x="40" y="78"/>
                      <a:pt x="41" y="77"/>
                      <a:pt x="42" y="75"/>
                    </a:cubicBezTo>
                    <a:cubicBezTo>
                      <a:pt x="42" y="75"/>
                      <a:pt x="42" y="75"/>
                      <a:pt x="42" y="75"/>
                    </a:cubicBezTo>
                    <a:cubicBezTo>
                      <a:pt x="42" y="73"/>
                      <a:pt x="43" y="72"/>
                      <a:pt x="44" y="70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45" y="68"/>
                      <a:pt x="46" y="67"/>
                      <a:pt x="47" y="66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8" y="64"/>
                      <a:pt x="49" y="62"/>
                      <a:pt x="50" y="61"/>
                    </a:cubicBezTo>
                    <a:cubicBezTo>
                      <a:pt x="50" y="61"/>
                      <a:pt x="50" y="61"/>
                      <a:pt x="50" y="61"/>
                    </a:cubicBezTo>
                    <a:cubicBezTo>
                      <a:pt x="52" y="58"/>
                      <a:pt x="54" y="55"/>
                      <a:pt x="56" y="52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8" y="51"/>
                      <a:pt x="59" y="50"/>
                      <a:pt x="60" y="48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1" y="47"/>
                      <a:pt x="62" y="45"/>
                      <a:pt x="63" y="44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5" y="42"/>
                      <a:pt x="66" y="41"/>
                      <a:pt x="67" y="40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9" y="39"/>
                      <a:pt x="70" y="38"/>
                      <a:pt x="71" y="37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3" y="36"/>
                      <a:pt x="74" y="34"/>
                      <a:pt x="75" y="33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7" y="32"/>
                      <a:pt x="78" y="31"/>
                      <a:pt x="80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2" y="29"/>
                      <a:pt x="83" y="28"/>
                      <a:pt x="84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6" y="26"/>
                      <a:pt x="88" y="25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1" y="23"/>
                      <a:pt x="92" y="22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5" y="20"/>
                      <a:pt x="97" y="20"/>
                      <a:pt x="98" y="1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100" y="18"/>
                      <a:pt x="102" y="17"/>
                      <a:pt x="103" y="17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5" y="16"/>
                      <a:pt x="107" y="15"/>
                      <a:pt x="108" y="14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11" y="14"/>
                      <a:pt x="112" y="13"/>
                      <a:pt x="114" y="13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6" y="12"/>
                      <a:pt x="118" y="11"/>
                      <a:pt x="119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1" y="10"/>
                      <a:pt x="123" y="10"/>
                      <a:pt x="125" y="10"/>
                    </a:cubicBezTo>
                    <a:cubicBezTo>
                      <a:pt x="124" y="6"/>
                      <a:pt x="124" y="6"/>
                      <a:pt x="124" y="6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26" y="9"/>
                      <a:pt x="128" y="9"/>
                      <a:pt x="130" y="8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2" y="8"/>
                      <a:pt x="134" y="8"/>
                      <a:pt x="135" y="8"/>
                    </a:cubicBezTo>
                    <a:cubicBezTo>
                      <a:pt x="136" y="7"/>
                      <a:pt x="136" y="7"/>
                      <a:pt x="136" y="7"/>
                    </a:cubicBezTo>
                    <a:cubicBezTo>
                      <a:pt x="138" y="7"/>
                      <a:pt x="139" y="7"/>
                      <a:pt x="141" y="7"/>
                    </a:cubicBezTo>
                    <a:cubicBezTo>
                      <a:pt x="142" y="7"/>
                      <a:pt x="142" y="7"/>
                      <a:pt x="142" y="7"/>
                    </a:cubicBezTo>
                    <a:cubicBezTo>
                      <a:pt x="144" y="7"/>
                      <a:pt x="145" y="6"/>
                      <a:pt x="147" y="6"/>
                    </a:cubicBezTo>
                    <a:cubicBezTo>
                      <a:pt x="148" y="6"/>
                      <a:pt x="148" y="6"/>
                      <a:pt x="148" y="6"/>
                    </a:cubicBezTo>
                    <a:cubicBezTo>
                      <a:pt x="151" y="6"/>
                      <a:pt x="154" y="6"/>
                      <a:pt x="156" y="6"/>
                    </a:cubicBezTo>
                    <a:cubicBezTo>
                      <a:pt x="158" y="6"/>
                      <a:pt x="158" y="6"/>
                      <a:pt x="158" y="6"/>
                    </a:cubicBezTo>
                    <a:cubicBezTo>
                      <a:pt x="158" y="6"/>
                      <a:pt x="159" y="6"/>
                      <a:pt x="160" y="6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62" y="7"/>
                      <a:pt x="163" y="7"/>
                      <a:pt x="163" y="7"/>
                    </a:cubicBezTo>
                    <a:cubicBezTo>
                      <a:pt x="164" y="7"/>
                      <a:pt x="164" y="7"/>
                      <a:pt x="165" y="7"/>
                    </a:cubicBezTo>
                    <a:cubicBezTo>
                      <a:pt x="166" y="7"/>
                      <a:pt x="166" y="7"/>
                      <a:pt x="167" y="7"/>
                    </a:cubicBezTo>
                    <a:cubicBezTo>
                      <a:pt x="168" y="7"/>
                      <a:pt x="168" y="7"/>
                      <a:pt x="168" y="7"/>
                    </a:cubicBezTo>
                    <a:cubicBezTo>
                      <a:pt x="169" y="7"/>
                      <a:pt x="170" y="7"/>
                      <a:pt x="171" y="8"/>
                    </a:cubicBezTo>
                    <a:cubicBezTo>
                      <a:pt x="172" y="8"/>
                      <a:pt x="172" y="8"/>
                      <a:pt x="172" y="8"/>
                    </a:cubicBezTo>
                    <a:cubicBezTo>
                      <a:pt x="174" y="8"/>
                      <a:pt x="176" y="8"/>
                      <a:pt x="178" y="9"/>
                    </a:cubicBezTo>
                    <a:cubicBezTo>
                      <a:pt x="179" y="9"/>
                      <a:pt x="179" y="9"/>
                      <a:pt x="179" y="9"/>
                    </a:cubicBezTo>
                    <a:cubicBezTo>
                      <a:pt x="180" y="9"/>
                      <a:pt x="181" y="9"/>
                      <a:pt x="182" y="10"/>
                    </a:cubicBezTo>
                    <a:cubicBezTo>
                      <a:pt x="183" y="10"/>
                      <a:pt x="183" y="10"/>
                      <a:pt x="183" y="10"/>
                    </a:cubicBezTo>
                    <a:cubicBezTo>
                      <a:pt x="184" y="10"/>
                      <a:pt x="184" y="10"/>
                      <a:pt x="185" y="10"/>
                    </a:cubicBezTo>
                    <a:cubicBezTo>
                      <a:pt x="186" y="11"/>
                      <a:pt x="186" y="11"/>
                      <a:pt x="186" y="11"/>
                    </a:cubicBezTo>
                    <a:cubicBezTo>
                      <a:pt x="187" y="11"/>
                      <a:pt x="188" y="11"/>
                      <a:pt x="189" y="11"/>
                    </a:cubicBezTo>
                    <a:cubicBezTo>
                      <a:pt x="189" y="12"/>
                      <a:pt x="189" y="12"/>
                      <a:pt x="189" y="12"/>
                    </a:cubicBezTo>
                    <a:cubicBezTo>
                      <a:pt x="193" y="13"/>
                      <a:pt x="196" y="14"/>
                      <a:pt x="199" y="15"/>
                    </a:cubicBezTo>
                    <a:cubicBezTo>
                      <a:pt x="200" y="16"/>
                      <a:pt x="201" y="16"/>
                      <a:pt x="202" y="17"/>
                    </a:cubicBezTo>
                    <a:cubicBezTo>
                      <a:pt x="204" y="13"/>
                      <a:pt x="204" y="13"/>
                      <a:pt x="204" y="13"/>
                    </a:cubicBezTo>
                    <a:cubicBezTo>
                      <a:pt x="203" y="17"/>
                      <a:pt x="203" y="17"/>
                      <a:pt x="203" y="17"/>
                    </a:cubicBezTo>
                    <a:cubicBezTo>
                      <a:pt x="204" y="17"/>
                      <a:pt x="205" y="18"/>
                      <a:pt x="206" y="18"/>
                    </a:cubicBezTo>
                    <a:cubicBezTo>
                      <a:pt x="223" y="26"/>
                      <a:pt x="238" y="38"/>
                      <a:pt x="250" y="53"/>
                    </a:cubicBezTo>
                    <a:cubicBezTo>
                      <a:pt x="229" y="82"/>
                      <a:pt x="229" y="82"/>
                      <a:pt x="229" y="82"/>
                    </a:cubicBezTo>
                    <a:cubicBezTo>
                      <a:pt x="228" y="82"/>
                      <a:pt x="228" y="81"/>
                      <a:pt x="228" y="81"/>
                    </a:cubicBezTo>
                    <a:cubicBezTo>
                      <a:pt x="228" y="81"/>
                      <a:pt x="227" y="80"/>
                      <a:pt x="227" y="80"/>
                    </a:cubicBezTo>
                    <a:cubicBezTo>
                      <a:pt x="226" y="79"/>
                      <a:pt x="226" y="79"/>
                      <a:pt x="226" y="78"/>
                    </a:cubicBezTo>
                    <a:cubicBezTo>
                      <a:pt x="225" y="77"/>
                      <a:pt x="225" y="77"/>
                      <a:pt x="224" y="76"/>
                    </a:cubicBezTo>
                    <a:cubicBezTo>
                      <a:pt x="224" y="76"/>
                      <a:pt x="223" y="75"/>
                      <a:pt x="223" y="74"/>
                    </a:cubicBezTo>
                    <a:cubicBezTo>
                      <a:pt x="222" y="74"/>
                      <a:pt x="222" y="73"/>
                      <a:pt x="222" y="73"/>
                    </a:cubicBezTo>
                    <a:cubicBezTo>
                      <a:pt x="221" y="72"/>
                      <a:pt x="221" y="72"/>
                      <a:pt x="220" y="71"/>
                    </a:cubicBezTo>
                    <a:cubicBezTo>
                      <a:pt x="220" y="71"/>
                      <a:pt x="220" y="71"/>
                      <a:pt x="220" y="71"/>
                    </a:cubicBezTo>
                    <a:cubicBezTo>
                      <a:pt x="220" y="71"/>
                      <a:pt x="219" y="70"/>
                      <a:pt x="219" y="70"/>
                    </a:cubicBezTo>
                    <a:cubicBezTo>
                      <a:pt x="218" y="69"/>
                      <a:pt x="218" y="68"/>
                      <a:pt x="217" y="68"/>
                    </a:cubicBezTo>
                    <a:cubicBezTo>
                      <a:pt x="217" y="67"/>
                      <a:pt x="216" y="67"/>
                      <a:pt x="216" y="67"/>
                    </a:cubicBezTo>
                    <a:cubicBezTo>
                      <a:pt x="215" y="66"/>
                      <a:pt x="215" y="65"/>
                      <a:pt x="214" y="65"/>
                    </a:cubicBezTo>
                    <a:cubicBezTo>
                      <a:pt x="214" y="65"/>
                      <a:pt x="214" y="65"/>
                      <a:pt x="214" y="65"/>
                    </a:cubicBezTo>
                    <a:cubicBezTo>
                      <a:pt x="214" y="64"/>
                      <a:pt x="213" y="64"/>
                      <a:pt x="213" y="64"/>
                    </a:cubicBezTo>
                    <a:cubicBezTo>
                      <a:pt x="212" y="63"/>
                      <a:pt x="211" y="62"/>
                      <a:pt x="211" y="62"/>
                    </a:cubicBezTo>
                    <a:cubicBezTo>
                      <a:pt x="210" y="62"/>
                      <a:pt x="210" y="61"/>
                      <a:pt x="210" y="6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9" y="60"/>
                      <a:pt x="208" y="60"/>
                      <a:pt x="207" y="59"/>
                    </a:cubicBezTo>
                    <a:cubicBezTo>
                      <a:pt x="207" y="59"/>
                      <a:pt x="207" y="59"/>
                      <a:pt x="207" y="59"/>
                    </a:cubicBezTo>
                    <a:cubicBezTo>
                      <a:pt x="207" y="59"/>
                      <a:pt x="207" y="59"/>
                      <a:pt x="206" y="58"/>
                    </a:cubicBezTo>
                    <a:cubicBezTo>
                      <a:pt x="205" y="58"/>
                      <a:pt x="204" y="57"/>
                      <a:pt x="204" y="56"/>
                    </a:cubicBezTo>
                    <a:cubicBezTo>
                      <a:pt x="203" y="56"/>
                      <a:pt x="203" y="56"/>
                      <a:pt x="203" y="56"/>
                    </a:cubicBezTo>
                    <a:cubicBezTo>
                      <a:pt x="202" y="56"/>
                      <a:pt x="202" y="56"/>
                      <a:pt x="202" y="56"/>
                    </a:cubicBezTo>
                    <a:cubicBezTo>
                      <a:pt x="202" y="55"/>
                      <a:pt x="201" y="55"/>
                      <a:pt x="200" y="54"/>
                    </a:cubicBezTo>
                    <a:cubicBezTo>
                      <a:pt x="200" y="54"/>
                      <a:pt x="200" y="54"/>
                      <a:pt x="200" y="54"/>
                    </a:cubicBezTo>
                    <a:cubicBezTo>
                      <a:pt x="200" y="54"/>
                      <a:pt x="199" y="54"/>
                      <a:pt x="199" y="54"/>
                    </a:cubicBezTo>
                    <a:cubicBezTo>
                      <a:pt x="198" y="53"/>
                      <a:pt x="197" y="52"/>
                      <a:pt x="196" y="52"/>
                    </a:cubicBezTo>
                    <a:cubicBezTo>
                      <a:pt x="196" y="52"/>
                      <a:pt x="196" y="52"/>
                      <a:pt x="195" y="52"/>
                    </a:cubicBezTo>
                    <a:cubicBezTo>
                      <a:pt x="195" y="51"/>
                      <a:pt x="195" y="51"/>
                      <a:pt x="195" y="51"/>
                    </a:cubicBezTo>
                    <a:cubicBezTo>
                      <a:pt x="194" y="51"/>
                      <a:pt x="193" y="51"/>
                      <a:pt x="193" y="50"/>
                    </a:cubicBezTo>
                    <a:cubicBezTo>
                      <a:pt x="192" y="50"/>
                      <a:pt x="192" y="50"/>
                      <a:pt x="192" y="50"/>
                    </a:cubicBezTo>
                    <a:cubicBezTo>
                      <a:pt x="192" y="50"/>
                      <a:pt x="192" y="50"/>
                      <a:pt x="191" y="50"/>
                    </a:cubicBezTo>
                    <a:cubicBezTo>
                      <a:pt x="190" y="49"/>
                      <a:pt x="189" y="49"/>
                      <a:pt x="188" y="48"/>
                    </a:cubicBezTo>
                    <a:cubicBezTo>
                      <a:pt x="187" y="48"/>
                      <a:pt x="187" y="48"/>
                      <a:pt x="187" y="48"/>
                    </a:cubicBezTo>
                    <a:cubicBezTo>
                      <a:pt x="186" y="47"/>
                      <a:pt x="185" y="47"/>
                      <a:pt x="184" y="47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82" y="46"/>
                      <a:pt x="181" y="45"/>
                      <a:pt x="180" y="45"/>
                    </a:cubicBezTo>
                    <a:cubicBezTo>
                      <a:pt x="179" y="45"/>
                      <a:pt x="179" y="45"/>
                      <a:pt x="179" y="45"/>
                    </a:cubicBezTo>
                    <a:cubicBezTo>
                      <a:pt x="178" y="44"/>
                      <a:pt x="177" y="44"/>
                      <a:pt x="176" y="44"/>
                    </a:cubicBezTo>
                    <a:cubicBezTo>
                      <a:pt x="175" y="44"/>
                      <a:pt x="175" y="44"/>
                      <a:pt x="175" y="44"/>
                    </a:cubicBezTo>
                    <a:cubicBezTo>
                      <a:pt x="174" y="43"/>
                      <a:pt x="172" y="43"/>
                      <a:pt x="171" y="43"/>
                    </a:cubicBezTo>
                    <a:cubicBezTo>
                      <a:pt x="171" y="43"/>
                      <a:pt x="171" y="43"/>
                      <a:pt x="171" y="43"/>
                    </a:cubicBezTo>
                    <a:cubicBezTo>
                      <a:pt x="170" y="42"/>
                      <a:pt x="168" y="42"/>
                      <a:pt x="167" y="42"/>
                    </a:cubicBezTo>
                    <a:cubicBezTo>
                      <a:pt x="166" y="42"/>
                      <a:pt x="166" y="42"/>
                      <a:pt x="166" y="42"/>
                    </a:cubicBezTo>
                    <a:cubicBezTo>
                      <a:pt x="165" y="42"/>
                      <a:pt x="164" y="41"/>
                      <a:pt x="162" y="41"/>
                    </a:cubicBezTo>
                    <a:cubicBezTo>
                      <a:pt x="162" y="41"/>
                      <a:pt x="162" y="41"/>
                      <a:pt x="162" y="41"/>
                    </a:cubicBezTo>
                    <a:cubicBezTo>
                      <a:pt x="161" y="41"/>
                      <a:pt x="159" y="41"/>
                      <a:pt x="158" y="41"/>
                    </a:cubicBezTo>
                    <a:cubicBezTo>
                      <a:pt x="157" y="41"/>
                      <a:pt x="157" y="41"/>
                      <a:pt x="157" y="41"/>
                    </a:cubicBezTo>
                    <a:cubicBezTo>
                      <a:pt x="155" y="41"/>
                      <a:pt x="154" y="41"/>
                      <a:pt x="153" y="41"/>
                    </a:cubicBezTo>
                    <a:cubicBezTo>
                      <a:pt x="152" y="41"/>
                      <a:pt x="150" y="41"/>
                      <a:pt x="149" y="41"/>
                    </a:cubicBezTo>
                    <a:cubicBezTo>
                      <a:pt x="148" y="41"/>
                      <a:pt x="148" y="41"/>
                      <a:pt x="148" y="41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6" y="41"/>
                      <a:pt x="145" y="41"/>
                      <a:pt x="144" y="41"/>
                    </a:cubicBezTo>
                    <a:cubicBezTo>
                      <a:pt x="144" y="41"/>
                      <a:pt x="143" y="41"/>
                      <a:pt x="143" y="41"/>
                    </a:cubicBezTo>
                    <a:cubicBezTo>
                      <a:pt x="143" y="41"/>
                      <a:pt x="143" y="41"/>
                      <a:pt x="143" y="41"/>
                    </a:cubicBezTo>
                    <a:cubicBezTo>
                      <a:pt x="142" y="42"/>
                      <a:pt x="141" y="42"/>
                      <a:pt x="140" y="42"/>
                    </a:cubicBezTo>
                    <a:cubicBezTo>
                      <a:pt x="140" y="42"/>
                      <a:pt x="139" y="42"/>
                      <a:pt x="138" y="42"/>
                    </a:cubicBezTo>
                    <a:cubicBezTo>
                      <a:pt x="138" y="42"/>
                      <a:pt x="137" y="42"/>
                      <a:pt x="136" y="43"/>
                    </a:cubicBezTo>
                    <a:cubicBezTo>
                      <a:pt x="135" y="43"/>
                      <a:pt x="135" y="43"/>
                      <a:pt x="134" y="43"/>
                    </a:cubicBezTo>
                    <a:cubicBezTo>
                      <a:pt x="133" y="43"/>
                      <a:pt x="132" y="43"/>
                      <a:pt x="132" y="43"/>
                    </a:cubicBezTo>
                    <a:cubicBezTo>
                      <a:pt x="131" y="44"/>
                      <a:pt x="131" y="44"/>
                      <a:pt x="131" y="44"/>
                    </a:cubicBezTo>
                    <a:cubicBezTo>
                      <a:pt x="131" y="44"/>
                      <a:pt x="130" y="44"/>
                      <a:pt x="130" y="44"/>
                    </a:cubicBezTo>
                    <a:cubicBezTo>
                      <a:pt x="129" y="44"/>
                      <a:pt x="128" y="44"/>
                      <a:pt x="127" y="45"/>
                    </a:cubicBezTo>
                    <a:cubicBezTo>
                      <a:pt x="126" y="45"/>
                      <a:pt x="126" y="45"/>
                      <a:pt x="126" y="45"/>
                    </a:cubicBezTo>
                    <a:cubicBezTo>
                      <a:pt x="125" y="45"/>
                      <a:pt x="123" y="46"/>
                      <a:pt x="122" y="46"/>
                    </a:cubicBezTo>
                    <a:cubicBezTo>
                      <a:pt x="122" y="46"/>
                      <a:pt x="122" y="47"/>
                      <a:pt x="121" y="47"/>
                    </a:cubicBezTo>
                    <a:cubicBezTo>
                      <a:pt x="121" y="47"/>
                      <a:pt x="121" y="47"/>
                      <a:pt x="121" y="47"/>
                    </a:cubicBezTo>
                    <a:cubicBezTo>
                      <a:pt x="120" y="47"/>
                      <a:pt x="119" y="47"/>
                      <a:pt x="119" y="48"/>
                    </a:cubicBezTo>
                    <a:cubicBezTo>
                      <a:pt x="118" y="48"/>
                      <a:pt x="117" y="48"/>
                      <a:pt x="117" y="48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16" y="49"/>
                      <a:pt x="115" y="49"/>
                      <a:pt x="115" y="49"/>
                    </a:cubicBezTo>
                    <a:cubicBezTo>
                      <a:pt x="114" y="50"/>
                      <a:pt x="114" y="50"/>
                      <a:pt x="113" y="50"/>
                    </a:cubicBezTo>
                    <a:cubicBezTo>
                      <a:pt x="112" y="51"/>
                      <a:pt x="112" y="51"/>
                      <a:pt x="111" y="51"/>
                    </a:cubicBezTo>
                    <a:cubicBezTo>
                      <a:pt x="111" y="51"/>
                      <a:pt x="110" y="52"/>
                      <a:pt x="109" y="52"/>
                    </a:cubicBezTo>
                    <a:cubicBezTo>
                      <a:pt x="109" y="52"/>
                      <a:pt x="108" y="53"/>
                      <a:pt x="108" y="53"/>
                    </a:cubicBezTo>
                    <a:cubicBezTo>
                      <a:pt x="107" y="53"/>
                      <a:pt x="107" y="53"/>
                      <a:pt x="107" y="53"/>
                    </a:cubicBezTo>
                    <a:cubicBezTo>
                      <a:pt x="107" y="54"/>
                      <a:pt x="106" y="54"/>
                      <a:pt x="106" y="54"/>
                    </a:cubicBezTo>
                    <a:cubicBezTo>
                      <a:pt x="106" y="54"/>
                      <a:pt x="105" y="55"/>
                      <a:pt x="105" y="55"/>
                    </a:cubicBezTo>
                    <a:cubicBezTo>
                      <a:pt x="105" y="55"/>
                      <a:pt x="105" y="55"/>
                      <a:pt x="105" y="55"/>
                    </a:cubicBezTo>
                    <a:cubicBezTo>
                      <a:pt x="103" y="56"/>
                      <a:pt x="101" y="57"/>
                      <a:pt x="100" y="58"/>
                    </a:cubicBezTo>
                    <a:cubicBezTo>
                      <a:pt x="100" y="58"/>
                      <a:pt x="100" y="58"/>
                      <a:pt x="100" y="58"/>
                    </a:cubicBezTo>
                    <a:cubicBezTo>
                      <a:pt x="99" y="59"/>
                      <a:pt x="98" y="60"/>
                      <a:pt x="97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7" y="61"/>
                      <a:pt x="97" y="61"/>
                      <a:pt x="96" y="61"/>
                    </a:cubicBezTo>
                    <a:cubicBezTo>
                      <a:pt x="96" y="61"/>
                      <a:pt x="95" y="62"/>
                      <a:pt x="94" y="63"/>
                    </a:cubicBezTo>
                    <a:cubicBezTo>
                      <a:pt x="94" y="63"/>
                      <a:pt x="94" y="63"/>
                      <a:pt x="94" y="63"/>
                    </a:cubicBezTo>
                    <a:cubicBezTo>
                      <a:pt x="94" y="63"/>
                      <a:pt x="94" y="63"/>
                      <a:pt x="93" y="63"/>
                    </a:cubicBezTo>
                    <a:cubicBezTo>
                      <a:pt x="93" y="64"/>
                      <a:pt x="92" y="65"/>
                      <a:pt x="91" y="65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0" y="67"/>
                      <a:pt x="89" y="67"/>
                      <a:pt x="89" y="68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84" y="73"/>
                      <a:pt x="80" y="78"/>
                      <a:pt x="77" y="83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6" y="84"/>
                      <a:pt x="76" y="85"/>
                      <a:pt x="75" y="86"/>
                    </a:cubicBezTo>
                    <a:cubicBezTo>
                      <a:pt x="75" y="86"/>
                      <a:pt x="75" y="86"/>
                      <a:pt x="75" y="86"/>
                    </a:cubicBezTo>
                    <a:cubicBezTo>
                      <a:pt x="71" y="94"/>
                      <a:pt x="67" y="102"/>
                      <a:pt x="65" y="110"/>
                    </a:cubicBezTo>
                    <a:cubicBezTo>
                      <a:pt x="64" y="114"/>
                      <a:pt x="64" y="114"/>
                      <a:pt x="64" y="114"/>
                    </a:cubicBezTo>
                    <a:cubicBezTo>
                      <a:pt x="84" y="115"/>
                      <a:pt x="84" y="115"/>
                      <a:pt x="84" y="115"/>
                    </a:cubicBezTo>
                    <a:cubicBezTo>
                      <a:pt x="48" y="162"/>
                      <a:pt x="48" y="162"/>
                      <a:pt x="48" y="162"/>
                    </a:cubicBezTo>
                    <a:lnTo>
                      <a:pt x="13" y="11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673">
                <a:extLst>
                  <a:ext uri="{FF2B5EF4-FFF2-40B4-BE49-F238E27FC236}">
                    <a16:creationId xmlns:a16="http://schemas.microsoft.com/office/drawing/2014/main" id="{6316691A-4580-F940-ABD6-3017AECAE8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74501" y="13465176"/>
                <a:ext cx="138113" cy="131763"/>
              </a:xfrm>
              <a:custGeom>
                <a:avLst/>
                <a:gdLst>
                  <a:gd name="T0" fmla="*/ 17 w 28"/>
                  <a:gd name="T1" fmla="*/ 0 h 27"/>
                  <a:gd name="T2" fmla="*/ 14 w 28"/>
                  <a:gd name="T3" fmla="*/ 0 h 27"/>
                  <a:gd name="T4" fmla="*/ 1 w 28"/>
                  <a:gd name="T5" fmla="*/ 11 h 27"/>
                  <a:gd name="T6" fmla="*/ 3 w 28"/>
                  <a:gd name="T7" fmla="*/ 20 h 27"/>
                  <a:gd name="T8" fmla="*/ 11 w 28"/>
                  <a:gd name="T9" fmla="*/ 26 h 27"/>
                  <a:gd name="T10" fmla="*/ 14 w 28"/>
                  <a:gd name="T11" fmla="*/ 27 h 27"/>
                  <a:gd name="T12" fmla="*/ 27 w 28"/>
                  <a:gd name="T13" fmla="*/ 16 h 27"/>
                  <a:gd name="T14" fmla="*/ 25 w 28"/>
                  <a:gd name="T15" fmla="*/ 6 h 27"/>
                  <a:gd name="T16" fmla="*/ 17 w 28"/>
                  <a:gd name="T17" fmla="*/ 0 h 27"/>
                  <a:gd name="T18" fmla="*/ 23 w 28"/>
                  <a:gd name="T19" fmla="*/ 15 h 27"/>
                  <a:gd name="T20" fmla="*/ 12 w 28"/>
                  <a:gd name="T21" fmla="*/ 22 h 27"/>
                  <a:gd name="T22" fmla="*/ 6 w 28"/>
                  <a:gd name="T23" fmla="*/ 18 h 27"/>
                  <a:gd name="T24" fmla="*/ 5 w 28"/>
                  <a:gd name="T25" fmla="*/ 11 h 27"/>
                  <a:gd name="T26" fmla="*/ 14 w 28"/>
                  <a:gd name="T27" fmla="*/ 4 h 27"/>
                  <a:gd name="T28" fmla="*/ 16 w 28"/>
                  <a:gd name="T29" fmla="*/ 4 h 27"/>
                  <a:gd name="T30" fmla="*/ 22 w 28"/>
                  <a:gd name="T31" fmla="*/ 8 h 27"/>
                  <a:gd name="T32" fmla="*/ 23 w 28"/>
                  <a:gd name="T33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7">
                    <a:moveTo>
                      <a:pt x="17" y="0"/>
                    </a:moveTo>
                    <a:cubicBezTo>
                      <a:pt x="16" y="0"/>
                      <a:pt x="15" y="0"/>
                      <a:pt x="14" y="0"/>
                    </a:cubicBezTo>
                    <a:cubicBezTo>
                      <a:pt x="8" y="0"/>
                      <a:pt x="2" y="5"/>
                      <a:pt x="1" y="11"/>
                    </a:cubicBezTo>
                    <a:cubicBezTo>
                      <a:pt x="0" y="14"/>
                      <a:pt x="1" y="17"/>
                      <a:pt x="3" y="20"/>
                    </a:cubicBezTo>
                    <a:cubicBezTo>
                      <a:pt x="5" y="23"/>
                      <a:pt x="8" y="25"/>
                      <a:pt x="11" y="26"/>
                    </a:cubicBezTo>
                    <a:cubicBezTo>
                      <a:pt x="12" y="26"/>
                      <a:pt x="13" y="27"/>
                      <a:pt x="14" y="27"/>
                    </a:cubicBezTo>
                    <a:cubicBezTo>
                      <a:pt x="20" y="27"/>
                      <a:pt x="26" y="22"/>
                      <a:pt x="27" y="16"/>
                    </a:cubicBezTo>
                    <a:cubicBezTo>
                      <a:pt x="28" y="13"/>
                      <a:pt x="27" y="9"/>
                      <a:pt x="25" y="6"/>
                    </a:cubicBezTo>
                    <a:cubicBezTo>
                      <a:pt x="23" y="3"/>
                      <a:pt x="20" y="1"/>
                      <a:pt x="17" y="0"/>
                    </a:cubicBezTo>
                    <a:close/>
                    <a:moveTo>
                      <a:pt x="23" y="15"/>
                    </a:moveTo>
                    <a:cubicBezTo>
                      <a:pt x="22" y="20"/>
                      <a:pt x="17" y="23"/>
                      <a:pt x="12" y="22"/>
                    </a:cubicBezTo>
                    <a:cubicBezTo>
                      <a:pt x="10" y="22"/>
                      <a:pt x="8" y="20"/>
                      <a:pt x="6" y="18"/>
                    </a:cubicBezTo>
                    <a:cubicBezTo>
                      <a:pt x="5" y="16"/>
                      <a:pt x="5" y="14"/>
                      <a:pt x="5" y="11"/>
                    </a:cubicBezTo>
                    <a:cubicBezTo>
                      <a:pt x="6" y="7"/>
                      <a:pt x="10" y="4"/>
                      <a:pt x="14" y="4"/>
                    </a:cubicBezTo>
                    <a:cubicBezTo>
                      <a:pt x="15" y="4"/>
                      <a:pt x="15" y="4"/>
                      <a:pt x="16" y="4"/>
                    </a:cubicBezTo>
                    <a:cubicBezTo>
                      <a:pt x="18" y="5"/>
                      <a:pt x="20" y="6"/>
                      <a:pt x="22" y="8"/>
                    </a:cubicBezTo>
                    <a:cubicBezTo>
                      <a:pt x="23" y="10"/>
                      <a:pt x="24" y="13"/>
                      <a:pt x="23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674">
                <a:extLst>
                  <a:ext uri="{FF2B5EF4-FFF2-40B4-BE49-F238E27FC236}">
                    <a16:creationId xmlns:a16="http://schemas.microsoft.com/office/drawing/2014/main" id="{2F650DA3-D936-264D-BFE9-BC828486B6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118926" y="13293726"/>
                <a:ext cx="449263" cy="469900"/>
              </a:xfrm>
              <a:custGeom>
                <a:avLst/>
                <a:gdLst>
                  <a:gd name="T0" fmla="*/ 76 w 92"/>
                  <a:gd name="T1" fmla="*/ 49 h 96"/>
                  <a:gd name="T2" fmla="*/ 92 w 92"/>
                  <a:gd name="T3" fmla="*/ 40 h 96"/>
                  <a:gd name="T4" fmla="*/ 70 w 92"/>
                  <a:gd name="T5" fmla="*/ 30 h 96"/>
                  <a:gd name="T6" fmla="*/ 63 w 92"/>
                  <a:gd name="T7" fmla="*/ 23 h 96"/>
                  <a:gd name="T8" fmla="*/ 63 w 92"/>
                  <a:gd name="T9" fmla="*/ 3 h 96"/>
                  <a:gd name="T10" fmla="*/ 43 w 92"/>
                  <a:gd name="T11" fmla="*/ 18 h 96"/>
                  <a:gd name="T12" fmla="*/ 34 w 92"/>
                  <a:gd name="T13" fmla="*/ 21 h 96"/>
                  <a:gd name="T14" fmla="*/ 18 w 92"/>
                  <a:gd name="T15" fmla="*/ 11 h 96"/>
                  <a:gd name="T16" fmla="*/ 19 w 92"/>
                  <a:gd name="T17" fmla="*/ 35 h 96"/>
                  <a:gd name="T18" fmla="*/ 17 w 92"/>
                  <a:gd name="T19" fmla="*/ 42 h 96"/>
                  <a:gd name="T20" fmla="*/ 16 w 92"/>
                  <a:gd name="T21" fmla="*/ 49 h 96"/>
                  <a:gd name="T22" fmla="*/ 5 w 92"/>
                  <a:gd name="T23" fmla="*/ 71 h 96"/>
                  <a:gd name="T24" fmla="*/ 23 w 92"/>
                  <a:gd name="T25" fmla="*/ 68 h 96"/>
                  <a:gd name="T26" fmla="*/ 31 w 92"/>
                  <a:gd name="T27" fmla="*/ 74 h 96"/>
                  <a:gd name="T28" fmla="*/ 43 w 92"/>
                  <a:gd name="T29" fmla="*/ 96 h 96"/>
                  <a:gd name="T30" fmla="*/ 51 w 92"/>
                  <a:gd name="T31" fmla="*/ 78 h 96"/>
                  <a:gd name="T32" fmla="*/ 60 w 92"/>
                  <a:gd name="T33" fmla="*/ 75 h 96"/>
                  <a:gd name="T34" fmla="*/ 84 w 92"/>
                  <a:gd name="T35" fmla="*/ 75 h 96"/>
                  <a:gd name="T36" fmla="*/ 74 w 92"/>
                  <a:gd name="T37" fmla="*/ 60 h 96"/>
                  <a:gd name="T38" fmla="*/ 79 w 92"/>
                  <a:gd name="T39" fmla="*/ 75 h 96"/>
                  <a:gd name="T40" fmla="*/ 60 w 92"/>
                  <a:gd name="T41" fmla="*/ 71 h 96"/>
                  <a:gd name="T42" fmla="*/ 50 w 92"/>
                  <a:gd name="T43" fmla="*/ 74 h 96"/>
                  <a:gd name="T44" fmla="*/ 41 w 92"/>
                  <a:gd name="T45" fmla="*/ 91 h 96"/>
                  <a:gd name="T46" fmla="*/ 35 w 92"/>
                  <a:gd name="T47" fmla="*/ 72 h 96"/>
                  <a:gd name="T48" fmla="*/ 26 w 92"/>
                  <a:gd name="T49" fmla="*/ 66 h 96"/>
                  <a:gd name="T50" fmla="*/ 7 w 92"/>
                  <a:gd name="T51" fmla="*/ 66 h 96"/>
                  <a:gd name="T52" fmla="*/ 20 w 92"/>
                  <a:gd name="T53" fmla="*/ 52 h 96"/>
                  <a:gd name="T54" fmla="*/ 20 w 92"/>
                  <a:gd name="T55" fmla="*/ 43 h 96"/>
                  <a:gd name="T56" fmla="*/ 23 w 92"/>
                  <a:gd name="T57" fmla="*/ 34 h 96"/>
                  <a:gd name="T58" fmla="*/ 18 w 92"/>
                  <a:gd name="T59" fmla="*/ 16 h 96"/>
                  <a:gd name="T60" fmla="*/ 36 w 92"/>
                  <a:gd name="T61" fmla="*/ 24 h 96"/>
                  <a:gd name="T62" fmla="*/ 46 w 92"/>
                  <a:gd name="T63" fmla="*/ 21 h 96"/>
                  <a:gd name="T64" fmla="*/ 59 w 92"/>
                  <a:gd name="T65" fmla="*/ 6 h 96"/>
                  <a:gd name="T66" fmla="*/ 61 w 92"/>
                  <a:gd name="T67" fmla="*/ 27 h 96"/>
                  <a:gd name="T68" fmla="*/ 68 w 92"/>
                  <a:gd name="T69" fmla="*/ 34 h 96"/>
                  <a:gd name="T70" fmla="*/ 87 w 92"/>
                  <a:gd name="T71" fmla="*/ 38 h 96"/>
                  <a:gd name="T72" fmla="*/ 72 w 92"/>
                  <a:gd name="T73" fmla="*/ 49 h 96"/>
                  <a:gd name="T74" fmla="*/ 70 w 92"/>
                  <a:gd name="T75" fmla="*/ 58 h 96"/>
                  <a:gd name="T76" fmla="*/ 79 w 92"/>
                  <a:gd name="T77" fmla="*/ 7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" h="96">
                    <a:moveTo>
                      <a:pt x="76" y="55"/>
                    </a:moveTo>
                    <a:cubicBezTo>
                      <a:pt x="76" y="53"/>
                      <a:pt x="76" y="51"/>
                      <a:pt x="76" y="49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69" y="28"/>
                      <a:pt x="69" y="28"/>
                      <a:pt x="69" y="28"/>
                    </a:cubicBezTo>
                    <a:cubicBezTo>
                      <a:pt x="67" y="26"/>
                      <a:pt x="65" y="25"/>
                      <a:pt x="63" y="23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19"/>
                      <a:pt x="37" y="19"/>
                      <a:pt x="34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7" y="39"/>
                      <a:pt x="17" y="40"/>
                      <a:pt x="17" y="42"/>
                    </a:cubicBezTo>
                    <a:cubicBezTo>
                      <a:pt x="16" y="44"/>
                      <a:pt x="16" y="45"/>
                      <a:pt x="16" y="47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22" y="67"/>
                      <a:pt x="22" y="67"/>
                      <a:pt x="22" y="67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5" y="70"/>
                      <a:pt x="27" y="72"/>
                      <a:pt x="29" y="73"/>
                    </a:cubicBezTo>
                    <a:cubicBezTo>
                      <a:pt x="31" y="74"/>
                      <a:pt x="31" y="74"/>
                      <a:pt x="31" y="74"/>
                    </a:cubicBezTo>
                    <a:cubicBezTo>
                      <a:pt x="29" y="92"/>
                      <a:pt x="29" y="92"/>
                      <a:pt x="29" y="92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9" y="79"/>
                      <a:pt x="49" y="79"/>
                      <a:pt x="49" y="79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3" y="78"/>
                      <a:pt x="56" y="77"/>
                      <a:pt x="58" y="76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74" y="86"/>
                      <a:pt x="74" y="86"/>
                      <a:pt x="74" y="86"/>
                    </a:cubicBezTo>
                    <a:cubicBezTo>
                      <a:pt x="84" y="75"/>
                      <a:pt x="84" y="75"/>
                      <a:pt x="84" y="75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5" y="58"/>
                      <a:pt x="75" y="56"/>
                      <a:pt x="76" y="55"/>
                    </a:cubicBezTo>
                    <a:close/>
                    <a:moveTo>
                      <a:pt x="79" y="75"/>
                    </a:moveTo>
                    <a:cubicBezTo>
                      <a:pt x="73" y="81"/>
                      <a:pt x="73" y="81"/>
                      <a:pt x="73" y="81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4" y="73"/>
                      <a:pt x="52" y="74"/>
                      <a:pt x="50" y="74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41" y="91"/>
                      <a:pt x="41" y="91"/>
                      <a:pt x="41" y="91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29" y="69"/>
                      <a:pt x="28" y="67"/>
                      <a:pt x="26" y="66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20" y="44"/>
                      <a:pt x="20" y="43"/>
                    </a:cubicBezTo>
                    <a:cubicBezTo>
                      <a:pt x="21" y="41"/>
                      <a:pt x="21" y="40"/>
                      <a:pt x="22" y="38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8" y="23"/>
                      <a:pt x="40" y="22"/>
                      <a:pt x="42" y="22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2" y="28"/>
                      <a:pt x="64" y="29"/>
                      <a:pt x="66" y="31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84" y="30"/>
                      <a:pt x="84" y="30"/>
                      <a:pt x="84" y="30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72" y="51"/>
                      <a:pt x="72" y="52"/>
                      <a:pt x="72" y="54"/>
                    </a:cubicBezTo>
                    <a:cubicBezTo>
                      <a:pt x="71" y="55"/>
                      <a:pt x="71" y="57"/>
                      <a:pt x="70" y="58"/>
                    </a:cubicBezTo>
                    <a:cubicBezTo>
                      <a:pt x="69" y="62"/>
                      <a:pt x="69" y="62"/>
                      <a:pt x="69" y="62"/>
                    </a:cubicBezTo>
                    <a:lnTo>
                      <a:pt x="79" y="7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9DDE6C-502F-6D41-8D97-C98B12EAB1BE}"/>
              </a:ext>
            </a:extLst>
          </p:cNvPr>
          <p:cNvGrpSpPr/>
          <p:nvPr/>
        </p:nvGrpSpPr>
        <p:grpSpPr>
          <a:xfrm>
            <a:off x="632739" y="5092149"/>
            <a:ext cx="774426" cy="774426"/>
            <a:chOff x="366521" y="5529161"/>
            <a:chExt cx="774426" cy="774426"/>
          </a:xfrm>
          <a:solidFill>
            <a:schemeClr val="bg1">
              <a:lumMod val="65000"/>
            </a:schemeClr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B5FFE41-CAE9-B146-B279-E62D26958CCF}"/>
                </a:ext>
              </a:extLst>
            </p:cNvPr>
            <p:cNvSpPr/>
            <p:nvPr/>
          </p:nvSpPr>
          <p:spPr>
            <a:xfrm>
              <a:off x="366521" y="5529161"/>
              <a:ext cx="774426" cy="774426"/>
            </a:xfrm>
            <a:prstGeom prst="ellipse">
              <a:avLst/>
            </a:prstGeom>
            <a:grp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FFFFFF"/>
                </a:solidFill>
              </a:endParaRPr>
            </a:p>
          </p:txBody>
        </p:sp>
        <p:sp>
          <p:nvSpPr>
            <p:cNvPr id="37" name="Freeform 397">
              <a:extLst>
                <a:ext uri="{FF2B5EF4-FFF2-40B4-BE49-F238E27FC236}">
                  <a16:creationId xmlns:a16="http://schemas.microsoft.com/office/drawing/2014/main" id="{312CDC9A-388C-CA4E-8B4B-28F9A281B4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116" y="5669306"/>
              <a:ext cx="493236" cy="494137"/>
            </a:xfrm>
            <a:custGeom>
              <a:avLst/>
              <a:gdLst>
                <a:gd name="T0" fmla="*/ 0 w 269"/>
                <a:gd name="T1" fmla="*/ 135 h 269"/>
                <a:gd name="T2" fmla="*/ 269 w 269"/>
                <a:gd name="T3" fmla="*/ 135 h 269"/>
                <a:gd name="T4" fmla="*/ 158 w 269"/>
                <a:gd name="T5" fmla="*/ 260 h 269"/>
                <a:gd name="T6" fmla="*/ 138 w 269"/>
                <a:gd name="T7" fmla="*/ 192 h 269"/>
                <a:gd name="T8" fmla="*/ 158 w 269"/>
                <a:gd name="T9" fmla="*/ 260 h 269"/>
                <a:gd name="T10" fmla="*/ 131 w 269"/>
                <a:gd name="T11" fmla="*/ 192 h 269"/>
                <a:gd name="T12" fmla="*/ 111 w 269"/>
                <a:gd name="T13" fmla="*/ 260 h 269"/>
                <a:gd name="T14" fmla="*/ 111 w 269"/>
                <a:gd name="T15" fmla="*/ 9 h 269"/>
                <a:gd name="T16" fmla="*/ 131 w 269"/>
                <a:gd name="T17" fmla="*/ 78 h 269"/>
                <a:gd name="T18" fmla="*/ 111 w 269"/>
                <a:gd name="T19" fmla="*/ 9 h 269"/>
                <a:gd name="T20" fmla="*/ 138 w 269"/>
                <a:gd name="T21" fmla="*/ 78 h 269"/>
                <a:gd name="T22" fmla="*/ 158 w 269"/>
                <a:gd name="T23" fmla="*/ 9 h 269"/>
                <a:gd name="T24" fmla="*/ 138 w 269"/>
                <a:gd name="T25" fmla="*/ 84 h 269"/>
                <a:gd name="T26" fmla="*/ 205 w 269"/>
                <a:gd name="T27" fmla="*/ 131 h 269"/>
                <a:gd name="T28" fmla="*/ 138 w 269"/>
                <a:gd name="T29" fmla="*/ 84 h 269"/>
                <a:gd name="T30" fmla="*/ 131 w 269"/>
                <a:gd name="T31" fmla="*/ 131 h 269"/>
                <a:gd name="T32" fmla="*/ 71 w 269"/>
                <a:gd name="T33" fmla="*/ 75 h 269"/>
                <a:gd name="T34" fmla="*/ 57 w 269"/>
                <a:gd name="T35" fmla="*/ 131 h 269"/>
                <a:gd name="T36" fmla="*/ 33 w 269"/>
                <a:gd name="T37" fmla="*/ 57 h 269"/>
                <a:gd name="T38" fmla="*/ 57 w 269"/>
                <a:gd name="T39" fmla="*/ 131 h 269"/>
                <a:gd name="T40" fmla="*/ 65 w 269"/>
                <a:gd name="T41" fmla="*/ 197 h 269"/>
                <a:gd name="T42" fmla="*/ 7 w 269"/>
                <a:gd name="T43" fmla="*/ 138 h 269"/>
                <a:gd name="T44" fmla="*/ 64 w 269"/>
                <a:gd name="T45" fmla="*/ 138 h 269"/>
                <a:gd name="T46" fmla="*/ 131 w 269"/>
                <a:gd name="T47" fmla="*/ 186 h 269"/>
                <a:gd name="T48" fmla="*/ 64 w 269"/>
                <a:gd name="T49" fmla="*/ 138 h 269"/>
                <a:gd name="T50" fmla="*/ 138 w 269"/>
                <a:gd name="T51" fmla="*/ 138 h 269"/>
                <a:gd name="T52" fmla="*/ 198 w 269"/>
                <a:gd name="T53" fmla="*/ 195 h 269"/>
                <a:gd name="T54" fmla="*/ 212 w 269"/>
                <a:gd name="T55" fmla="*/ 138 h 269"/>
                <a:gd name="T56" fmla="*/ 236 w 269"/>
                <a:gd name="T57" fmla="*/ 213 h 269"/>
                <a:gd name="T58" fmla="*/ 212 w 269"/>
                <a:gd name="T59" fmla="*/ 138 h 269"/>
                <a:gd name="T60" fmla="*/ 204 w 269"/>
                <a:gd name="T61" fmla="*/ 73 h 269"/>
                <a:gd name="T62" fmla="*/ 262 w 269"/>
                <a:gd name="T63" fmla="*/ 131 h 269"/>
                <a:gd name="T64" fmla="*/ 232 w 269"/>
                <a:gd name="T65" fmla="*/ 52 h 269"/>
                <a:gd name="T66" fmla="*/ 172 w 269"/>
                <a:gd name="T67" fmla="*/ 12 h 269"/>
                <a:gd name="T68" fmla="*/ 96 w 269"/>
                <a:gd name="T69" fmla="*/ 12 h 269"/>
                <a:gd name="T70" fmla="*/ 37 w 269"/>
                <a:gd name="T71" fmla="*/ 52 h 269"/>
                <a:gd name="T72" fmla="*/ 38 w 269"/>
                <a:gd name="T73" fmla="*/ 218 h 269"/>
                <a:gd name="T74" fmla="*/ 96 w 269"/>
                <a:gd name="T75" fmla="*/ 257 h 269"/>
                <a:gd name="T76" fmla="*/ 172 w 269"/>
                <a:gd name="T77" fmla="*/ 257 h 269"/>
                <a:gd name="T78" fmla="*/ 231 w 269"/>
                <a:gd name="T79" fmla="*/ 21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9" h="269">
                  <a:moveTo>
                    <a:pt x="134" y="0"/>
                  </a:moveTo>
                  <a:cubicBezTo>
                    <a:pt x="60" y="0"/>
                    <a:pt x="0" y="60"/>
                    <a:pt x="0" y="135"/>
                  </a:cubicBezTo>
                  <a:cubicBezTo>
                    <a:pt x="0" y="209"/>
                    <a:pt x="60" y="269"/>
                    <a:pt x="134" y="269"/>
                  </a:cubicBezTo>
                  <a:cubicBezTo>
                    <a:pt x="209" y="269"/>
                    <a:pt x="269" y="209"/>
                    <a:pt x="269" y="135"/>
                  </a:cubicBezTo>
                  <a:cubicBezTo>
                    <a:pt x="269" y="60"/>
                    <a:pt x="209" y="0"/>
                    <a:pt x="134" y="0"/>
                  </a:cubicBezTo>
                  <a:close/>
                  <a:moveTo>
                    <a:pt x="158" y="260"/>
                  </a:moveTo>
                  <a:cubicBezTo>
                    <a:pt x="151" y="261"/>
                    <a:pt x="145" y="262"/>
                    <a:pt x="138" y="262"/>
                  </a:cubicBezTo>
                  <a:cubicBezTo>
                    <a:pt x="138" y="192"/>
                    <a:pt x="138" y="192"/>
                    <a:pt x="138" y="192"/>
                  </a:cubicBezTo>
                  <a:cubicBezTo>
                    <a:pt x="158" y="193"/>
                    <a:pt x="178" y="196"/>
                    <a:pt x="196" y="201"/>
                  </a:cubicBezTo>
                  <a:cubicBezTo>
                    <a:pt x="187" y="228"/>
                    <a:pt x="174" y="249"/>
                    <a:pt x="158" y="260"/>
                  </a:cubicBezTo>
                  <a:close/>
                  <a:moveTo>
                    <a:pt x="73" y="201"/>
                  </a:moveTo>
                  <a:cubicBezTo>
                    <a:pt x="91" y="196"/>
                    <a:pt x="111" y="193"/>
                    <a:pt x="131" y="192"/>
                  </a:cubicBezTo>
                  <a:cubicBezTo>
                    <a:pt x="131" y="262"/>
                    <a:pt x="131" y="262"/>
                    <a:pt x="131" y="262"/>
                  </a:cubicBezTo>
                  <a:cubicBezTo>
                    <a:pt x="124" y="262"/>
                    <a:pt x="118" y="261"/>
                    <a:pt x="111" y="260"/>
                  </a:cubicBezTo>
                  <a:cubicBezTo>
                    <a:pt x="95" y="249"/>
                    <a:pt x="81" y="228"/>
                    <a:pt x="73" y="201"/>
                  </a:cubicBezTo>
                  <a:close/>
                  <a:moveTo>
                    <a:pt x="111" y="9"/>
                  </a:moveTo>
                  <a:cubicBezTo>
                    <a:pt x="118" y="8"/>
                    <a:pt x="124" y="7"/>
                    <a:pt x="131" y="7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10" y="77"/>
                    <a:pt x="90" y="74"/>
                    <a:pt x="73" y="69"/>
                  </a:cubicBezTo>
                  <a:cubicBezTo>
                    <a:pt x="81" y="41"/>
                    <a:pt x="95" y="20"/>
                    <a:pt x="111" y="9"/>
                  </a:cubicBezTo>
                  <a:close/>
                  <a:moveTo>
                    <a:pt x="196" y="69"/>
                  </a:moveTo>
                  <a:cubicBezTo>
                    <a:pt x="178" y="74"/>
                    <a:pt x="159" y="77"/>
                    <a:pt x="138" y="78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45" y="7"/>
                    <a:pt x="151" y="8"/>
                    <a:pt x="158" y="9"/>
                  </a:cubicBezTo>
                  <a:cubicBezTo>
                    <a:pt x="174" y="20"/>
                    <a:pt x="188" y="41"/>
                    <a:pt x="196" y="69"/>
                  </a:cubicBezTo>
                  <a:close/>
                  <a:moveTo>
                    <a:pt x="138" y="84"/>
                  </a:moveTo>
                  <a:cubicBezTo>
                    <a:pt x="159" y="84"/>
                    <a:pt x="180" y="81"/>
                    <a:pt x="198" y="75"/>
                  </a:cubicBezTo>
                  <a:cubicBezTo>
                    <a:pt x="202" y="92"/>
                    <a:pt x="205" y="111"/>
                    <a:pt x="205" y="131"/>
                  </a:cubicBezTo>
                  <a:cubicBezTo>
                    <a:pt x="138" y="131"/>
                    <a:pt x="138" y="131"/>
                    <a:pt x="138" y="131"/>
                  </a:cubicBezTo>
                  <a:lnTo>
                    <a:pt x="138" y="84"/>
                  </a:lnTo>
                  <a:close/>
                  <a:moveTo>
                    <a:pt x="131" y="84"/>
                  </a:moveTo>
                  <a:cubicBezTo>
                    <a:pt x="131" y="131"/>
                    <a:pt x="131" y="131"/>
                    <a:pt x="131" y="131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4" y="111"/>
                    <a:pt x="66" y="92"/>
                    <a:pt x="71" y="75"/>
                  </a:cubicBezTo>
                  <a:cubicBezTo>
                    <a:pt x="89" y="81"/>
                    <a:pt x="110" y="84"/>
                    <a:pt x="131" y="84"/>
                  </a:cubicBezTo>
                  <a:close/>
                  <a:moveTo>
                    <a:pt x="57" y="131"/>
                  </a:moveTo>
                  <a:cubicBezTo>
                    <a:pt x="7" y="131"/>
                    <a:pt x="7" y="131"/>
                    <a:pt x="7" y="131"/>
                  </a:cubicBezTo>
                  <a:cubicBezTo>
                    <a:pt x="7" y="103"/>
                    <a:pt x="17" y="78"/>
                    <a:pt x="33" y="57"/>
                  </a:cubicBezTo>
                  <a:cubicBezTo>
                    <a:pt x="42" y="63"/>
                    <a:pt x="53" y="69"/>
                    <a:pt x="65" y="73"/>
                  </a:cubicBezTo>
                  <a:cubicBezTo>
                    <a:pt x="60" y="91"/>
                    <a:pt x="57" y="111"/>
                    <a:pt x="57" y="131"/>
                  </a:cubicBezTo>
                  <a:close/>
                  <a:moveTo>
                    <a:pt x="57" y="138"/>
                  </a:moveTo>
                  <a:cubicBezTo>
                    <a:pt x="57" y="159"/>
                    <a:pt x="60" y="179"/>
                    <a:pt x="65" y="197"/>
                  </a:cubicBezTo>
                  <a:cubicBezTo>
                    <a:pt x="53" y="201"/>
                    <a:pt x="43" y="206"/>
                    <a:pt x="33" y="213"/>
                  </a:cubicBezTo>
                  <a:cubicBezTo>
                    <a:pt x="17" y="192"/>
                    <a:pt x="7" y="166"/>
                    <a:pt x="7" y="138"/>
                  </a:cubicBezTo>
                  <a:lnTo>
                    <a:pt x="57" y="138"/>
                  </a:lnTo>
                  <a:close/>
                  <a:moveTo>
                    <a:pt x="64" y="138"/>
                  </a:moveTo>
                  <a:cubicBezTo>
                    <a:pt x="131" y="138"/>
                    <a:pt x="131" y="138"/>
                    <a:pt x="131" y="138"/>
                  </a:cubicBezTo>
                  <a:cubicBezTo>
                    <a:pt x="131" y="186"/>
                    <a:pt x="131" y="186"/>
                    <a:pt x="131" y="186"/>
                  </a:cubicBezTo>
                  <a:cubicBezTo>
                    <a:pt x="110" y="186"/>
                    <a:pt x="89" y="189"/>
                    <a:pt x="71" y="195"/>
                  </a:cubicBezTo>
                  <a:cubicBezTo>
                    <a:pt x="67" y="178"/>
                    <a:pt x="64" y="158"/>
                    <a:pt x="64" y="138"/>
                  </a:cubicBezTo>
                  <a:close/>
                  <a:moveTo>
                    <a:pt x="138" y="186"/>
                  </a:moveTo>
                  <a:cubicBezTo>
                    <a:pt x="138" y="138"/>
                    <a:pt x="138" y="138"/>
                    <a:pt x="138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205" y="158"/>
                    <a:pt x="202" y="178"/>
                    <a:pt x="198" y="195"/>
                  </a:cubicBezTo>
                  <a:cubicBezTo>
                    <a:pt x="179" y="189"/>
                    <a:pt x="159" y="186"/>
                    <a:pt x="138" y="186"/>
                  </a:cubicBezTo>
                  <a:close/>
                  <a:moveTo>
                    <a:pt x="212" y="138"/>
                  </a:moveTo>
                  <a:cubicBezTo>
                    <a:pt x="262" y="138"/>
                    <a:pt x="262" y="138"/>
                    <a:pt x="262" y="138"/>
                  </a:cubicBezTo>
                  <a:cubicBezTo>
                    <a:pt x="262" y="166"/>
                    <a:pt x="252" y="192"/>
                    <a:pt x="236" y="213"/>
                  </a:cubicBezTo>
                  <a:cubicBezTo>
                    <a:pt x="226" y="206"/>
                    <a:pt x="216" y="201"/>
                    <a:pt x="204" y="197"/>
                  </a:cubicBezTo>
                  <a:cubicBezTo>
                    <a:pt x="209" y="179"/>
                    <a:pt x="212" y="159"/>
                    <a:pt x="212" y="138"/>
                  </a:cubicBezTo>
                  <a:close/>
                  <a:moveTo>
                    <a:pt x="212" y="131"/>
                  </a:moveTo>
                  <a:cubicBezTo>
                    <a:pt x="212" y="111"/>
                    <a:pt x="209" y="91"/>
                    <a:pt x="204" y="73"/>
                  </a:cubicBezTo>
                  <a:cubicBezTo>
                    <a:pt x="216" y="69"/>
                    <a:pt x="227" y="63"/>
                    <a:pt x="236" y="57"/>
                  </a:cubicBezTo>
                  <a:cubicBezTo>
                    <a:pt x="252" y="78"/>
                    <a:pt x="262" y="103"/>
                    <a:pt x="262" y="131"/>
                  </a:cubicBezTo>
                  <a:lnTo>
                    <a:pt x="212" y="131"/>
                  </a:lnTo>
                  <a:close/>
                  <a:moveTo>
                    <a:pt x="232" y="52"/>
                  </a:moveTo>
                  <a:cubicBezTo>
                    <a:pt x="223" y="58"/>
                    <a:pt x="213" y="63"/>
                    <a:pt x="202" y="67"/>
                  </a:cubicBezTo>
                  <a:cubicBezTo>
                    <a:pt x="195" y="44"/>
                    <a:pt x="185" y="25"/>
                    <a:pt x="172" y="12"/>
                  </a:cubicBezTo>
                  <a:cubicBezTo>
                    <a:pt x="196" y="20"/>
                    <a:pt x="216" y="34"/>
                    <a:pt x="232" y="52"/>
                  </a:cubicBezTo>
                  <a:close/>
                  <a:moveTo>
                    <a:pt x="96" y="12"/>
                  </a:moveTo>
                  <a:cubicBezTo>
                    <a:pt x="84" y="25"/>
                    <a:pt x="73" y="44"/>
                    <a:pt x="67" y="67"/>
                  </a:cubicBezTo>
                  <a:cubicBezTo>
                    <a:pt x="56" y="63"/>
                    <a:pt x="46" y="58"/>
                    <a:pt x="37" y="52"/>
                  </a:cubicBezTo>
                  <a:cubicBezTo>
                    <a:pt x="52" y="34"/>
                    <a:pt x="73" y="20"/>
                    <a:pt x="96" y="12"/>
                  </a:cubicBezTo>
                  <a:close/>
                  <a:moveTo>
                    <a:pt x="38" y="218"/>
                  </a:moveTo>
                  <a:cubicBezTo>
                    <a:pt x="46" y="212"/>
                    <a:pt x="56" y="207"/>
                    <a:pt x="67" y="203"/>
                  </a:cubicBezTo>
                  <a:cubicBezTo>
                    <a:pt x="74" y="225"/>
                    <a:pt x="84" y="244"/>
                    <a:pt x="96" y="257"/>
                  </a:cubicBezTo>
                  <a:cubicBezTo>
                    <a:pt x="73" y="249"/>
                    <a:pt x="53" y="236"/>
                    <a:pt x="38" y="218"/>
                  </a:cubicBezTo>
                  <a:close/>
                  <a:moveTo>
                    <a:pt x="172" y="257"/>
                  </a:moveTo>
                  <a:cubicBezTo>
                    <a:pt x="185" y="244"/>
                    <a:pt x="195" y="225"/>
                    <a:pt x="202" y="203"/>
                  </a:cubicBezTo>
                  <a:cubicBezTo>
                    <a:pt x="213" y="207"/>
                    <a:pt x="223" y="212"/>
                    <a:pt x="231" y="218"/>
                  </a:cubicBezTo>
                  <a:cubicBezTo>
                    <a:pt x="216" y="236"/>
                    <a:pt x="196" y="249"/>
                    <a:pt x="172" y="25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FC7DEDC-BEEF-914B-92C1-D5EB37453BC7}"/>
              </a:ext>
            </a:extLst>
          </p:cNvPr>
          <p:cNvCxnSpPr/>
          <p:nvPr/>
        </p:nvCxnSpPr>
        <p:spPr>
          <a:xfrm>
            <a:off x="2820552" y="1387961"/>
            <a:ext cx="0" cy="1493114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333E154-85DF-324D-935D-EBCCA9186078}"/>
              </a:ext>
            </a:extLst>
          </p:cNvPr>
          <p:cNvCxnSpPr>
            <a:cxnSpLocks/>
          </p:cNvCxnSpPr>
          <p:nvPr/>
        </p:nvCxnSpPr>
        <p:spPr>
          <a:xfrm>
            <a:off x="2820552" y="3060384"/>
            <a:ext cx="0" cy="656903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7C1CDC-7A04-7246-8AC6-76DA056E37C5}"/>
              </a:ext>
            </a:extLst>
          </p:cNvPr>
          <p:cNvCxnSpPr>
            <a:cxnSpLocks/>
          </p:cNvCxnSpPr>
          <p:nvPr/>
        </p:nvCxnSpPr>
        <p:spPr>
          <a:xfrm>
            <a:off x="2820552" y="3896595"/>
            <a:ext cx="0" cy="656903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041AEF6-0B67-8644-A6D6-5217249FFB28}"/>
              </a:ext>
            </a:extLst>
          </p:cNvPr>
          <p:cNvCxnSpPr>
            <a:cxnSpLocks/>
          </p:cNvCxnSpPr>
          <p:nvPr/>
        </p:nvCxnSpPr>
        <p:spPr>
          <a:xfrm>
            <a:off x="2820552" y="4732806"/>
            <a:ext cx="0" cy="1431328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42" name="bcgIcons_Target">
            <a:extLst>
              <a:ext uri="{FF2B5EF4-FFF2-40B4-BE49-F238E27FC236}">
                <a16:creationId xmlns:a16="http://schemas.microsoft.com/office/drawing/2014/main" id="{0B5877F5-7B69-3540-B8AE-E4BA2053FEB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39905" y="1215554"/>
            <a:ext cx="992297" cy="993217"/>
            <a:chOff x="1682" y="0"/>
            <a:chExt cx="4316" cy="4320"/>
          </a:xfrm>
        </p:grpSpPr>
        <p:sp>
          <p:nvSpPr>
            <p:cNvPr id="43" name="AutoShape 23">
              <a:extLst>
                <a:ext uri="{FF2B5EF4-FFF2-40B4-BE49-F238E27FC236}">
                  <a16:creationId xmlns:a16="http://schemas.microsoft.com/office/drawing/2014/main" id="{CF998222-99B3-3149-B389-4204E2275B7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C23C755F-6052-F246-AA2E-E67C8901FF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2" y="838"/>
              <a:ext cx="1832" cy="1367"/>
            </a:xfrm>
            <a:custGeom>
              <a:avLst/>
              <a:gdLst>
                <a:gd name="T0" fmla="*/ 25 w 978"/>
                <a:gd name="T1" fmla="*/ 729 h 729"/>
                <a:gd name="T2" fmla="*/ 7 w 978"/>
                <a:gd name="T3" fmla="*/ 719 h 729"/>
                <a:gd name="T4" fmla="*/ 13 w 978"/>
                <a:gd name="T5" fmla="*/ 689 h 729"/>
                <a:gd name="T6" fmla="*/ 888 w 978"/>
                <a:gd name="T7" fmla="*/ 86 h 729"/>
                <a:gd name="T8" fmla="*/ 919 w 978"/>
                <a:gd name="T9" fmla="*/ 91 h 729"/>
                <a:gd name="T10" fmla="*/ 913 w 978"/>
                <a:gd name="T11" fmla="*/ 122 h 729"/>
                <a:gd name="T12" fmla="*/ 38 w 978"/>
                <a:gd name="T13" fmla="*/ 725 h 729"/>
                <a:gd name="T14" fmla="*/ 25 w 978"/>
                <a:gd name="T15" fmla="*/ 729 h 729"/>
                <a:gd name="T16" fmla="*/ 578 w 978"/>
                <a:gd name="T17" fmla="*/ 254 h 729"/>
                <a:gd name="T18" fmla="*/ 586 w 978"/>
                <a:gd name="T19" fmla="*/ 258 h 729"/>
                <a:gd name="T20" fmla="*/ 825 w 978"/>
                <a:gd name="T21" fmla="*/ 93 h 729"/>
                <a:gd name="T22" fmla="*/ 826 w 978"/>
                <a:gd name="T23" fmla="*/ 91 h 729"/>
                <a:gd name="T24" fmla="*/ 849 w 978"/>
                <a:gd name="T25" fmla="*/ 8 h 729"/>
                <a:gd name="T26" fmla="*/ 841 w 978"/>
                <a:gd name="T27" fmla="*/ 3 h 729"/>
                <a:gd name="T28" fmla="*/ 602 w 978"/>
                <a:gd name="T29" fmla="*/ 166 h 729"/>
                <a:gd name="T30" fmla="*/ 599 w 978"/>
                <a:gd name="T31" fmla="*/ 171 h 729"/>
                <a:gd name="T32" fmla="*/ 578 w 978"/>
                <a:gd name="T33" fmla="*/ 254 h 729"/>
                <a:gd name="T34" fmla="*/ 646 w 978"/>
                <a:gd name="T35" fmla="*/ 352 h 729"/>
                <a:gd name="T36" fmla="*/ 730 w 978"/>
                <a:gd name="T37" fmla="*/ 362 h 729"/>
                <a:gd name="T38" fmla="*/ 736 w 978"/>
                <a:gd name="T39" fmla="*/ 361 h 729"/>
                <a:gd name="T40" fmla="*/ 974 w 978"/>
                <a:gd name="T41" fmla="*/ 196 h 729"/>
                <a:gd name="T42" fmla="*/ 972 w 978"/>
                <a:gd name="T43" fmla="*/ 187 h 729"/>
                <a:gd name="T44" fmla="*/ 886 w 978"/>
                <a:gd name="T45" fmla="*/ 179 h 729"/>
                <a:gd name="T46" fmla="*/ 884 w 978"/>
                <a:gd name="T47" fmla="*/ 179 h 729"/>
                <a:gd name="T48" fmla="*/ 644 w 978"/>
                <a:gd name="T49" fmla="*/ 343 h 729"/>
                <a:gd name="T50" fmla="*/ 646 w 978"/>
                <a:gd name="T51" fmla="*/ 35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8" h="729">
                  <a:moveTo>
                    <a:pt x="25" y="729"/>
                  </a:moveTo>
                  <a:cubicBezTo>
                    <a:pt x="18" y="729"/>
                    <a:pt x="11" y="726"/>
                    <a:pt x="7" y="719"/>
                  </a:cubicBezTo>
                  <a:cubicBezTo>
                    <a:pt x="0" y="709"/>
                    <a:pt x="3" y="696"/>
                    <a:pt x="13" y="689"/>
                  </a:cubicBezTo>
                  <a:cubicBezTo>
                    <a:pt x="888" y="86"/>
                    <a:pt x="888" y="86"/>
                    <a:pt x="888" y="86"/>
                  </a:cubicBezTo>
                  <a:cubicBezTo>
                    <a:pt x="898" y="79"/>
                    <a:pt x="912" y="81"/>
                    <a:pt x="919" y="91"/>
                  </a:cubicBezTo>
                  <a:cubicBezTo>
                    <a:pt x="926" y="101"/>
                    <a:pt x="923" y="115"/>
                    <a:pt x="913" y="122"/>
                  </a:cubicBezTo>
                  <a:cubicBezTo>
                    <a:pt x="38" y="725"/>
                    <a:pt x="38" y="725"/>
                    <a:pt x="38" y="725"/>
                  </a:cubicBezTo>
                  <a:cubicBezTo>
                    <a:pt x="34" y="728"/>
                    <a:pt x="30" y="729"/>
                    <a:pt x="25" y="729"/>
                  </a:cubicBezTo>
                  <a:close/>
                  <a:moveTo>
                    <a:pt x="578" y="254"/>
                  </a:moveTo>
                  <a:cubicBezTo>
                    <a:pt x="577" y="258"/>
                    <a:pt x="582" y="259"/>
                    <a:pt x="586" y="258"/>
                  </a:cubicBezTo>
                  <a:cubicBezTo>
                    <a:pt x="586" y="258"/>
                    <a:pt x="586" y="258"/>
                    <a:pt x="825" y="93"/>
                  </a:cubicBezTo>
                  <a:cubicBezTo>
                    <a:pt x="826" y="93"/>
                    <a:pt x="826" y="93"/>
                    <a:pt x="826" y="91"/>
                  </a:cubicBezTo>
                  <a:cubicBezTo>
                    <a:pt x="826" y="91"/>
                    <a:pt x="826" y="91"/>
                    <a:pt x="849" y="8"/>
                  </a:cubicBezTo>
                  <a:cubicBezTo>
                    <a:pt x="850" y="3"/>
                    <a:pt x="845" y="0"/>
                    <a:pt x="841" y="3"/>
                  </a:cubicBezTo>
                  <a:cubicBezTo>
                    <a:pt x="841" y="3"/>
                    <a:pt x="841" y="3"/>
                    <a:pt x="602" y="166"/>
                  </a:cubicBezTo>
                  <a:cubicBezTo>
                    <a:pt x="601" y="168"/>
                    <a:pt x="601" y="168"/>
                    <a:pt x="599" y="171"/>
                  </a:cubicBezTo>
                  <a:cubicBezTo>
                    <a:pt x="599" y="171"/>
                    <a:pt x="599" y="171"/>
                    <a:pt x="578" y="254"/>
                  </a:cubicBezTo>
                  <a:close/>
                  <a:moveTo>
                    <a:pt x="646" y="352"/>
                  </a:moveTo>
                  <a:cubicBezTo>
                    <a:pt x="730" y="362"/>
                    <a:pt x="730" y="362"/>
                    <a:pt x="730" y="362"/>
                  </a:cubicBezTo>
                  <a:cubicBezTo>
                    <a:pt x="734" y="361"/>
                    <a:pt x="734" y="361"/>
                    <a:pt x="736" y="361"/>
                  </a:cubicBezTo>
                  <a:cubicBezTo>
                    <a:pt x="974" y="196"/>
                    <a:pt x="974" y="196"/>
                    <a:pt x="974" y="196"/>
                  </a:cubicBezTo>
                  <a:cubicBezTo>
                    <a:pt x="978" y="194"/>
                    <a:pt x="978" y="187"/>
                    <a:pt x="972" y="187"/>
                  </a:cubicBezTo>
                  <a:cubicBezTo>
                    <a:pt x="886" y="179"/>
                    <a:pt x="886" y="179"/>
                    <a:pt x="886" y="179"/>
                  </a:cubicBezTo>
                  <a:cubicBezTo>
                    <a:pt x="884" y="177"/>
                    <a:pt x="884" y="177"/>
                    <a:pt x="884" y="179"/>
                  </a:cubicBezTo>
                  <a:cubicBezTo>
                    <a:pt x="644" y="343"/>
                    <a:pt x="644" y="343"/>
                    <a:pt x="644" y="343"/>
                  </a:cubicBezTo>
                  <a:cubicBezTo>
                    <a:pt x="642" y="347"/>
                    <a:pt x="642" y="351"/>
                    <a:pt x="646" y="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C4E41904-0D47-524C-A9E8-C0F75D5072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2" y="756"/>
              <a:ext cx="2814" cy="2816"/>
            </a:xfrm>
            <a:custGeom>
              <a:avLst/>
              <a:gdLst>
                <a:gd name="T0" fmla="*/ 1016 w 1502"/>
                <a:gd name="T1" fmla="*/ 662 h 1502"/>
                <a:gd name="T2" fmla="*/ 1030 w 1502"/>
                <a:gd name="T3" fmla="*/ 751 h 1502"/>
                <a:gd name="T4" fmla="*/ 751 w 1502"/>
                <a:gd name="T5" fmla="*/ 1030 h 1502"/>
                <a:gd name="T6" fmla="*/ 472 w 1502"/>
                <a:gd name="T7" fmla="*/ 751 h 1502"/>
                <a:gd name="T8" fmla="*/ 751 w 1502"/>
                <a:gd name="T9" fmla="*/ 472 h 1502"/>
                <a:gd name="T10" fmla="*/ 929 w 1502"/>
                <a:gd name="T11" fmla="*/ 536 h 1502"/>
                <a:gd name="T12" fmla="*/ 819 w 1502"/>
                <a:gd name="T13" fmla="*/ 611 h 1502"/>
                <a:gd name="T14" fmla="*/ 751 w 1502"/>
                <a:gd name="T15" fmla="*/ 596 h 1502"/>
                <a:gd name="T16" fmla="*/ 596 w 1502"/>
                <a:gd name="T17" fmla="*/ 751 h 1502"/>
                <a:gd name="T18" fmla="*/ 751 w 1502"/>
                <a:gd name="T19" fmla="*/ 906 h 1502"/>
                <a:gd name="T20" fmla="*/ 906 w 1502"/>
                <a:gd name="T21" fmla="*/ 751 h 1502"/>
                <a:gd name="T22" fmla="*/ 906 w 1502"/>
                <a:gd name="T23" fmla="*/ 738 h 1502"/>
                <a:gd name="T24" fmla="*/ 1016 w 1502"/>
                <a:gd name="T25" fmla="*/ 662 h 1502"/>
                <a:gd name="T26" fmla="*/ 1107 w 1502"/>
                <a:gd name="T27" fmla="*/ 599 h 1502"/>
                <a:gd name="T28" fmla="*/ 1138 w 1502"/>
                <a:gd name="T29" fmla="*/ 751 h 1502"/>
                <a:gd name="T30" fmla="*/ 751 w 1502"/>
                <a:gd name="T31" fmla="*/ 1138 h 1502"/>
                <a:gd name="T32" fmla="*/ 364 w 1502"/>
                <a:gd name="T33" fmla="*/ 751 h 1502"/>
                <a:gd name="T34" fmla="*/ 751 w 1502"/>
                <a:gd name="T35" fmla="*/ 364 h 1502"/>
                <a:gd name="T36" fmla="*/ 1020 w 1502"/>
                <a:gd name="T37" fmla="*/ 473 h 1502"/>
                <a:gd name="T38" fmla="*/ 1124 w 1502"/>
                <a:gd name="T39" fmla="*/ 401 h 1502"/>
                <a:gd name="T40" fmla="*/ 751 w 1502"/>
                <a:gd name="T41" fmla="*/ 240 h 1502"/>
                <a:gd name="T42" fmla="*/ 240 w 1502"/>
                <a:gd name="T43" fmla="*/ 751 h 1502"/>
                <a:gd name="T44" fmla="*/ 751 w 1502"/>
                <a:gd name="T45" fmla="*/ 1262 h 1502"/>
                <a:gd name="T46" fmla="*/ 1262 w 1502"/>
                <a:gd name="T47" fmla="*/ 751 h 1502"/>
                <a:gd name="T48" fmla="*/ 1211 w 1502"/>
                <a:gd name="T49" fmla="*/ 528 h 1502"/>
                <a:gd name="T50" fmla="*/ 1107 w 1502"/>
                <a:gd name="T51" fmla="*/ 599 h 1502"/>
                <a:gd name="T52" fmla="*/ 1333 w 1502"/>
                <a:gd name="T53" fmla="*/ 443 h 1502"/>
                <a:gd name="T54" fmla="*/ 1307 w 1502"/>
                <a:gd name="T55" fmla="*/ 461 h 1502"/>
                <a:gd name="T56" fmla="*/ 1378 w 1502"/>
                <a:gd name="T57" fmla="*/ 751 h 1502"/>
                <a:gd name="T58" fmla="*/ 751 w 1502"/>
                <a:gd name="T59" fmla="*/ 1378 h 1502"/>
                <a:gd name="T60" fmla="*/ 124 w 1502"/>
                <a:gd name="T61" fmla="*/ 751 h 1502"/>
                <a:gd name="T62" fmla="*/ 751 w 1502"/>
                <a:gd name="T63" fmla="*/ 124 h 1502"/>
                <a:gd name="T64" fmla="*/ 1220 w 1502"/>
                <a:gd name="T65" fmla="*/ 335 h 1502"/>
                <a:gd name="T66" fmla="*/ 1246 w 1502"/>
                <a:gd name="T67" fmla="*/ 317 h 1502"/>
                <a:gd name="T68" fmla="*/ 1273 w 1502"/>
                <a:gd name="T69" fmla="*/ 211 h 1502"/>
                <a:gd name="T70" fmla="*/ 751 w 1502"/>
                <a:gd name="T71" fmla="*/ 0 h 1502"/>
                <a:gd name="T72" fmla="*/ 0 w 1502"/>
                <a:gd name="T73" fmla="*/ 751 h 1502"/>
                <a:gd name="T74" fmla="*/ 751 w 1502"/>
                <a:gd name="T75" fmla="*/ 1502 h 1502"/>
                <a:gd name="T76" fmla="*/ 1502 w 1502"/>
                <a:gd name="T77" fmla="*/ 751 h 1502"/>
                <a:gd name="T78" fmla="*/ 1442 w 1502"/>
                <a:gd name="T79" fmla="*/ 456 h 1502"/>
                <a:gd name="T80" fmla="*/ 1333 w 1502"/>
                <a:gd name="T81" fmla="*/ 443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2" h="1502">
                  <a:moveTo>
                    <a:pt x="1016" y="662"/>
                  </a:moveTo>
                  <a:cubicBezTo>
                    <a:pt x="1025" y="690"/>
                    <a:pt x="1030" y="720"/>
                    <a:pt x="1030" y="751"/>
                  </a:cubicBezTo>
                  <a:cubicBezTo>
                    <a:pt x="1030" y="905"/>
                    <a:pt x="905" y="1030"/>
                    <a:pt x="751" y="1030"/>
                  </a:cubicBezTo>
                  <a:cubicBezTo>
                    <a:pt x="597" y="1030"/>
                    <a:pt x="472" y="905"/>
                    <a:pt x="472" y="751"/>
                  </a:cubicBezTo>
                  <a:cubicBezTo>
                    <a:pt x="472" y="597"/>
                    <a:pt x="597" y="472"/>
                    <a:pt x="751" y="472"/>
                  </a:cubicBezTo>
                  <a:cubicBezTo>
                    <a:pt x="818" y="472"/>
                    <a:pt x="880" y="496"/>
                    <a:pt x="929" y="536"/>
                  </a:cubicBezTo>
                  <a:cubicBezTo>
                    <a:pt x="819" y="611"/>
                    <a:pt x="819" y="611"/>
                    <a:pt x="819" y="611"/>
                  </a:cubicBezTo>
                  <a:cubicBezTo>
                    <a:pt x="798" y="601"/>
                    <a:pt x="775" y="596"/>
                    <a:pt x="751" y="596"/>
                  </a:cubicBezTo>
                  <a:cubicBezTo>
                    <a:pt x="665" y="596"/>
                    <a:pt x="596" y="665"/>
                    <a:pt x="596" y="751"/>
                  </a:cubicBezTo>
                  <a:cubicBezTo>
                    <a:pt x="596" y="836"/>
                    <a:pt x="665" y="906"/>
                    <a:pt x="751" y="906"/>
                  </a:cubicBezTo>
                  <a:cubicBezTo>
                    <a:pt x="837" y="906"/>
                    <a:pt x="906" y="836"/>
                    <a:pt x="906" y="751"/>
                  </a:cubicBezTo>
                  <a:cubicBezTo>
                    <a:pt x="906" y="746"/>
                    <a:pt x="906" y="742"/>
                    <a:pt x="906" y="738"/>
                  </a:cubicBezTo>
                  <a:lnTo>
                    <a:pt x="1016" y="662"/>
                  </a:lnTo>
                  <a:close/>
                  <a:moveTo>
                    <a:pt x="1107" y="599"/>
                  </a:moveTo>
                  <a:cubicBezTo>
                    <a:pt x="1127" y="646"/>
                    <a:pt x="1138" y="697"/>
                    <a:pt x="1138" y="751"/>
                  </a:cubicBezTo>
                  <a:cubicBezTo>
                    <a:pt x="1138" y="964"/>
                    <a:pt x="964" y="1138"/>
                    <a:pt x="751" y="1138"/>
                  </a:cubicBezTo>
                  <a:cubicBezTo>
                    <a:pt x="537" y="1138"/>
                    <a:pt x="364" y="964"/>
                    <a:pt x="364" y="751"/>
                  </a:cubicBezTo>
                  <a:cubicBezTo>
                    <a:pt x="364" y="537"/>
                    <a:pt x="537" y="364"/>
                    <a:pt x="751" y="364"/>
                  </a:cubicBezTo>
                  <a:cubicBezTo>
                    <a:pt x="855" y="364"/>
                    <a:pt x="950" y="405"/>
                    <a:pt x="1020" y="473"/>
                  </a:cubicBezTo>
                  <a:cubicBezTo>
                    <a:pt x="1124" y="401"/>
                    <a:pt x="1124" y="401"/>
                    <a:pt x="1124" y="401"/>
                  </a:cubicBezTo>
                  <a:cubicBezTo>
                    <a:pt x="1030" y="302"/>
                    <a:pt x="898" y="240"/>
                    <a:pt x="751" y="240"/>
                  </a:cubicBezTo>
                  <a:cubicBezTo>
                    <a:pt x="469" y="240"/>
                    <a:pt x="240" y="469"/>
                    <a:pt x="240" y="751"/>
                  </a:cubicBezTo>
                  <a:cubicBezTo>
                    <a:pt x="240" y="1033"/>
                    <a:pt x="469" y="1262"/>
                    <a:pt x="751" y="1262"/>
                  </a:cubicBezTo>
                  <a:cubicBezTo>
                    <a:pt x="1033" y="1262"/>
                    <a:pt x="1262" y="1033"/>
                    <a:pt x="1262" y="751"/>
                  </a:cubicBezTo>
                  <a:cubicBezTo>
                    <a:pt x="1262" y="671"/>
                    <a:pt x="1244" y="595"/>
                    <a:pt x="1211" y="528"/>
                  </a:cubicBezTo>
                  <a:lnTo>
                    <a:pt x="1107" y="599"/>
                  </a:lnTo>
                  <a:close/>
                  <a:moveTo>
                    <a:pt x="1333" y="443"/>
                  </a:moveTo>
                  <a:cubicBezTo>
                    <a:pt x="1307" y="461"/>
                    <a:pt x="1307" y="461"/>
                    <a:pt x="1307" y="461"/>
                  </a:cubicBezTo>
                  <a:cubicBezTo>
                    <a:pt x="1352" y="548"/>
                    <a:pt x="1378" y="646"/>
                    <a:pt x="1378" y="751"/>
                  </a:cubicBezTo>
                  <a:cubicBezTo>
                    <a:pt x="1378" y="1097"/>
                    <a:pt x="1097" y="1378"/>
                    <a:pt x="751" y="1378"/>
                  </a:cubicBezTo>
                  <a:cubicBezTo>
                    <a:pt x="405" y="1378"/>
                    <a:pt x="124" y="1097"/>
                    <a:pt x="124" y="751"/>
                  </a:cubicBezTo>
                  <a:cubicBezTo>
                    <a:pt x="124" y="405"/>
                    <a:pt x="405" y="124"/>
                    <a:pt x="751" y="124"/>
                  </a:cubicBezTo>
                  <a:cubicBezTo>
                    <a:pt x="937" y="124"/>
                    <a:pt x="1105" y="205"/>
                    <a:pt x="1220" y="335"/>
                  </a:cubicBezTo>
                  <a:cubicBezTo>
                    <a:pt x="1246" y="317"/>
                    <a:pt x="1246" y="317"/>
                    <a:pt x="1246" y="317"/>
                  </a:cubicBezTo>
                  <a:cubicBezTo>
                    <a:pt x="1273" y="211"/>
                    <a:pt x="1273" y="211"/>
                    <a:pt x="1273" y="211"/>
                  </a:cubicBezTo>
                  <a:cubicBezTo>
                    <a:pt x="1138" y="80"/>
                    <a:pt x="954" y="0"/>
                    <a:pt x="751" y="0"/>
                  </a:cubicBezTo>
                  <a:cubicBezTo>
                    <a:pt x="337" y="0"/>
                    <a:pt x="0" y="337"/>
                    <a:pt x="0" y="751"/>
                  </a:cubicBezTo>
                  <a:cubicBezTo>
                    <a:pt x="0" y="1165"/>
                    <a:pt x="337" y="1502"/>
                    <a:pt x="751" y="1502"/>
                  </a:cubicBezTo>
                  <a:cubicBezTo>
                    <a:pt x="1165" y="1502"/>
                    <a:pt x="1502" y="1165"/>
                    <a:pt x="1502" y="751"/>
                  </a:cubicBezTo>
                  <a:cubicBezTo>
                    <a:pt x="1502" y="646"/>
                    <a:pt x="1480" y="547"/>
                    <a:pt x="1442" y="456"/>
                  </a:cubicBezTo>
                  <a:lnTo>
                    <a:pt x="1333" y="4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E6D9A41A-C8F5-40B1-989A-4FBCE6BF2FA5}"/>
              </a:ext>
            </a:extLst>
          </p:cNvPr>
          <p:cNvSpPr/>
          <p:nvPr/>
        </p:nvSpPr>
        <p:spPr>
          <a:xfrm>
            <a:off x="9076046" y="2393398"/>
            <a:ext cx="2854187" cy="115215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All countries able to deploy </a:t>
            </a:r>
            <a:r>
              <a:rPr lang="en-US" b="1" dirty="0">
                <a:solidFill>
                  <a:schemeClr val="tx1"/>
                </a:solidFill>
              </a:rPr>
              <a:t>affordable, quality POC tests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7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5529" y="1587868"/>
            <a:ext cx="9510360" cy="4237200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WHO Emergency Use Assessment and Listing (EUAL) mechanism developed in response to the 2014 - 2016 Ebola outbreak</a:t>
            </a: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Risk-based approach to expedite the availability of IVDs needed in public health emergency situations</a:t>
            </a: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is intended to assist interested procurement agencies and Member States on the suitability for use of a specific IVD, based on a minimum set of available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quality, safety,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performance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EUL status is time-limited</a:t>
            </a: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17</a:t>
            </a:fld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480704" y="6330333"/>
            <a:ext cx="11226365" cy="208579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11092" y="489662"/>
            <a:ext cx="6120000" cy="720000"/>
          </a:xfrm>
        </p:spPr>
        <p:txBody>
          <a:bodyPr/>
          <a:lstStyle/>
          <a:p>
            <a:r>
              <a:rPr lang="en-GB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EUAL/EUL background </a:t>
            </a:r>
            <a:endParaRPr lang="en-US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84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E14F14-17C1-4CF3-ADB7-B3B88FCE7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08" y="1739180"/>
            <a:ext cx="6279754" cy="4527905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30 Jan 2020:  declaration of a PHEIC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28 Feb 2020: EOI for manufacturers of IVDs for the detection of </a:t>
            </a: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SARS-CoV-2 nucleic acid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under the EUL procedure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17 Apr 2020: WHO extended the invitation to manufacturers of RDTs intended for </a:t>
            </a: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antibody detection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9 Jun 2020: WHO extended the invitation to manufacturers of RDTs intended for </a:t>
            </a: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antigen detection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 Jul 2020: WHO extended the invitation to manufacturers of immunoassays intended for </a:t>
            </a: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antibody detection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AD435-BA06-4847-9584-28AEACFE0E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18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911AE0-1728-4124-9001-CDBC2A73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5" y="359999"/>
            <a:ext cx="8274632" cy="720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EUL in context of the COVID pandemic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884D17-BDA3-4853-BE16-538B833D6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009" y="1480898"/>
            <a:ext cx="4248791" cy="504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05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ABF90-6C69-4651-99AA-F2220307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A9C5F-569E-41BE-B5E5-7CBFE1B687B2}" type="datetime1">
              <a:rPr lang="en-GB" noProof="0" smtClean="0">
                <a:solidFill>
                  <a:schemeClr val="tx2"/>
                </a:solidFill>
              </a:rPr>
              <a:t>29/07/2020</a:t>
            </a:fld>
            <a:endParaRPr lang="en-GB" noProof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33089-6A90-4897-A728-1772BB4B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>
                <a:solidFill>
                  <a:schemeClr val="tx2"/>
                </a:solidFill>
              </a:rPr>
              <a:pPr/>
              <a:t>19</a:t>
            </a:fld>
            <a:endParaRPr lang="en-GB" noProof="0">
              <a:solidFill>
                <a:schemeClr val="tx2"/>
              </a:solidFill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2519AD7-8C1E-47A0-A09E-F53AE47955FD}"/>
              </a:ext>
            </a:extLst>
          </p:cNvPr>
          <p:cNvSpPr txBox="1">
            <a:spLocks/>
          </p:cNvSpPr>
          <p:nvPr/>
        </p:nvSpPr>
        <p:spPr>
          <a:xfrm>
            <a:off x="838200" y="482058"/>
            <a:ext cx="9576816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of manufacturers in the WHO EUL</a:t>
            </a:r>
            <a:endParaRPr lang="en-GB" sz="36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1C2D60-4BB8-4B4F-992A-C279474395F6}"/>
              </a:ext>
            </a:extLst>
          </p:cNvPr>
          <p:cNvSpPr txBox="1"/>
          <p:nvPr/>
        </p:nvSpPr>
        <p:spPr>
          <a:xfrm>
            <a:off x="2496448" y="4522770"/>
            <a:ext cx="2580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90 manufacturers (NAT)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signed LOA: 65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listed: 15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Failed/terminated: 6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0E5DC6-7BE8-47C1-A0E9-028631B14DA1}"/>
              </a:ext>
            </a:extLst>
          </p:cNvPr>
          <p:cNvSpPr txBox="1"/>
          <p:nvPr/>
        </p:nvSpPr>
        <p:spPr>
          <a:xfrm>
            <a:off x="2301641" y="1421076"/>
            <a:ext cx="389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Nucleic acid detection tests (NAT) &amp; Ag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CBB845-1E17-4CB4-9F5A-391044379BBA}"/>
              </a:ext>
            </a:extLst>
          </p:cNvPr>
          <p:cNvSpPr txBox="1"/>
          <p:nvPr/>
        </p:nvSpPr>
        <p:spPr>
          <a:xfrm>
            <a:off x="6363708" y="1421059"/>
            <a:ext cx="301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Serology (antibody detection)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AD256-BE7C-47D9-AF09-CCD4597927D0}"/>
              </a:ext>
            </a:extLst>
          </p:cNvPr>
          <p:cNvSpPr txBox="1"/>
          <p:nvPr/>
        </p:nvSpPr>
        <p:spPr>
          <a:xfrm>
            <a:off x="6530348" y="4508749"/>
            <a:ext cx="2558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manufacturers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applications: 15</a:t>
            </a:r>
          </a:p>
          <a:p>
            <a:pPr>
              <a:buSzPct val="60000"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(7 dossiers received)  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842B2368-148B-4D87-B583-9E8C7A1AAB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006424"/>
              </p:ext>
            </p:extLst>
          </p:nvPr>
        </p:nvGraphicFramePr>
        <p:xfrm>
          <a:off x="6490289" y="1852519"/>
          <a:ext cx="3476203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Prism 8" r:id="rId4" imgW="3448362" imgH="2749027" progId="Prism8.Document">
                  <p:embed/>
                </p:oleObj>
              </mc:Choice>
              <mc:Fallback>
                <p:oleObj name="Prism 8" r:id="rId4" imgW="3448362" imgH="2749027" progId="Prism8.Document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842B2368-148B-4D87-B583-9E8C7A1AAB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90289" y="1852519"/>
                        <a:ext cx="3476203" cy="277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0F869DC-269B-4B13-871C-9595BFC06B75}"/>
              </a:ext>
            </a:extLst>
          </p:cNvPr>
          <p:cNvSpPr txBox="1"/>
          <p:nvPr/>
        </p:nvSpPr>
        <p:spPr>
          <a:xfrm rot="19924745">
            <a:off x="9295094" y="1765907"/>
            <a:ext cx="645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ELISA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03FEA7-745D-4BC9-B84D-98B43B83FF46}"/>
              </a:ext>
            </a:extLst>
          </p:cNvPr>
          <p:cNvSpPr txBox="1"/>
          <p:nvPr/>
        </p:nvSpPr>
        <p:spPr>
          <a:xfrm rot="20199720">
            <a:off x="7044563" y="1746698"/>
            <a:ext cx="830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PHEIC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D18DFE-C6A7-4EC7-AFA5-160D3C099372}"/>
              </a:ext>
            </a:extLst>
          </p:cNvPr>
          <p:cNvSpPr txBox="1"/>
          <p:nvPr/>
        </p:nvSpPr>
        <p:spPr>
          <a:xfrm rot="19924745">
            <a:off x="8181065" y="1793395"/>
            <a:ext cx="528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RDT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FAAFFD62-EBA5-4286-B38D-1E74403BB9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702659"/>
              </p:ext>
            </p:extLst>
          </p:nvPr>
        </p:nvGraphicFramePr>
        <p:xfrm>
          <a:off x="2341375" y="1844922"/>
          <a:ext cx="3476203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Prism 8" r:id="rId6" imgW="3448362" imgH="2749027" progId="Prism8.Document">
                  <p:embed/>
                </p:oleObj>
              </mc:Choice>
              <mc:Fallback>
                <p:oleObj name="Prism 8" r:id="rId6" imgW="3448362" imgH="2749027" progId="Prism8.Document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FAAFFD62-EBA5-4286-B38D-1E74403BB9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41375" y="1844922"/>
                        <a:ext cx="3476203" cy="277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D60D947-68D4-43A9-B550-E29AF1FF668F}"/>
              </a:ext>
            </a:extLst>
          </p:cNvPr>
          <p:cNvSpPr txBox="1"/>
          <p:nvPr/>
        </p:nvSpPr>
        <p:spPr>
          <a:xfrm rot="19820497">
            <a:off x="2817726" y="1749099"/>
            <a:ext cx="688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PHEIC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313D37-3B29-4A8B-9BD6-C00F9EE26DF7}"/>
              </a:ext>
            </a:extLst>
          </p:cNvPr>
          <p:cNvSpPr txBox="1"/>
          <p:nvPr/>
        </p:nvSpPr>
        <p:spPr>
          <a:xfrm rot="19859490">
            <a:off x="3326796" y="1790210"/>
            <a:ext cx="529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D5F026-7BE2-4735-8342-8C520C373595}"/>
              </a:ext>
            </a:extLst>
          </p:cNvPr>
          <p:cNvSpPr txBox="1"/>
          <p:nvPr/>
        </p:nvSpPr>
        <p:spPr>
          <a:xfrm rot="19924745">
            <a:off x="4800219" y="1820434"/>
            <a:ext cx="412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948D19-9A5E-487D-AC3B-C4B6368ED215}"/>
              </a:ext>
            </a:extLst>
          </p:cNvPr>
          <p:cNvSpPr txBox="1"/>
          <p:nvPr/>
        </p:nvSpPr>
        <p:spPr>
          <a:xfrm>
            <a:off x="2544605" y="6114258"/>
            <a:ext cx="2441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manufacturers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applications: 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231930-6A52-4503-8F9E-C7087546A3F0}"/>
              </a:ext>
            </a:extLst>
          </p:cNvPr>
          <p:cNvSpPr txBox="1"/>
          <p:nvPr/>
        </p:nvSpPr>
        <p:spPr>
          <a:xfrm>
            <a:off x="2377966" y="5815263"/>
            <a:ext cx="188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Antigen detection</a:t>
            </a:r>
          </a:p>
        </p:txBody>
      </p:sp>
    </p:spTree>
    <p:extLst>
      <p:ext uri="{BB962C8B-B14F-4D97-AF65-F5344CB8AC3E}">
        <p14:creationId xmlns:p14="http://schemas.microsoft.com/office/powerpoint/2010/main" val="66274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C6AC5FE-F453-4BC9-8DAB-E358B8101363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26533" y="2104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9" imgW="526" imgH="526" progId="TCLayout.ActiveDocument.1">
                  <p:embed/>
                </p:oleObj>
              </mc:Choice>
              <mc:Fallback>
                <p:oleObj name="think-cell Slide" r:id="rId9" imgW="526" imgH="5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C6AC5FE-F453-4BC9-8DAB-E358B81013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6533" y="2104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D6B07A72-8DA4-4856-96C0-7A00336C59B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24912" y="483"/>
            <a:ext cx="161953" cy="161953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554466">
              <a:defRPr/>
            </a:pPr>
            <a:endParaRPr lang="en-US" sz="3578" b="1">
              <a:solidFill>
                <a:srgbClr val="000000"/>
              </a:solidFill>
              <a:latin typeface="Carnero Semibold"/>
              <a:sym typeface="Carnero Semibold"/>
            </a:endParaRPr>
          </a:p>
        </p:txBody>
      </p:sp>
      <p:sp>
        <p:nvSpPr>
          <p:cNvPr id="7" name="3. Subtitle" hidden="1">
            <a:extLst>
              <a:ext uri="{FF2B5EF4-FFF2-40B4-BE49-F238E27FC236}">
                <a16:creationId xmlns:a16="http://schemas.microsoft.com/office/drawing/2014/main" id="{D98695EE-3955-414B-BF7B-5CFF6A3025E9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1. On-page tracker" hidden="1">
            <a:extLst>
              <a:ext uri="{FF2B5EF4-FFF2-40B4-BE49-F238E27FC236}">
                <a16:creationId xmlns:a16="http://schemas.microsoft.com/office/drawing/2014/main" id="{39AE9833-D21B-4369-B7D9-77D9CCE90800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2C92F5DA-9670-40AC-AA2F-105E6E4609D9" descr="2C92F5DA-9670-40AC-AA2F-105E6E4609D9">
            <a:extLst>
              <a:ext uri="{FF2B5EF4-FFF2-40B4-BE49-F238E27FC236}">
                <a16:creationId xmlns:a16="http://schemas.microsoft.com/office/drawing/2014/main" id="{A4A22E2B-2CF4-4CE3-9193-37E17E981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-11151"/>
          <a:stretch/>
        </p:blipFill>
        <p:spPr bwMode="auto">
          <a:xfrm>
            <a:off x="0" y="-129002"/>
            <a:ext cx="12192000" cy="802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66013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0B4F6A-A6D3-4DEA-8D6C-3E9084DC0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2110" y="3107396"/>
            <a:ext cx="7708319" cy="111891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a cautious optimism”…</a:t>
            </a:r>
          </a:p>
        </p:txBody>
      </p:sp>
    </p:spTree>
    <p:extLst>
      <p:ext uri="{BB962C8B-B14F-4D97-AF65-F5344CB8AC3E}">
        <p14:creationId xmlns:p14="http://schemas.microsoft.com/office/powerpoint/2010/main" val="3459671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198A0C2-E083-4C0C-AAC7-9CB0E6331B3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198A0C2-E083-4C0C-AAC7-9CB0E6331B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" hidden="1">
            <a:extLst>
              <a:ext uri="{FF2B5EF4-FFF2-40B4-BE49-F238E27FC236}">
                <a16:creationId xmlns:a16="http://schemas.microsoft.com/office/drawing/2014/main" id="{C0BA6E76-5E3F-47BC-9A07-B95674044F2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C963B-4F3F-40F2-9664-EF07BDCE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93006"/>
            <a:ext cx="10625328" cy="72028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>
              <a:lnSpc>
                <a:spcPct val="108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Access to COVID Technologies (ACT-A) goal: </a:t>
            </a:r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COVID19 mortality &amp; severe disease </a:t>
            </a: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accelerated development, equitable allocation &amp; scaled up delivery of… </a:t>
            </a:r>
            <a:endParaRPr lang="en-US" sz="2000" b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A69639-A761-4F0F-904A-46FCF92E6B1E}"/>
              </a:ext>
            </a:extLst>
          </p:cNvPr>
          <p:cNvSpPr/>
          <p:nvPr/>
        </p:nvSpPr>
        <p:spPr>
          <a:xfrm>
            <a:off x="7476104" y="3404895"/>
            <a:ext cx="2241752" cy="22558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48" tIns="41148" rIns="41148" bIns="41148" rtlCol="0" anchor="ctr">
            <a:noAutofit/>
          </a:bodyPr>
          <a:lstStyle/>
          <a:p>
            <a:pPr algn="ctr" defTabSz="342900">
              <a:buClr>
                <a:prstClr val="white"/>
              </a:buClr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million tests to LMICs by mid-2021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22459A-D04E-438C-BBE4-01AF58428DFC}"/>
              </a:ext>
            </a:extLst>
          </p:cNvPr>
          <p:cNvSpPr/>
          <p:nvPr/>
        </p:nvSpPr>
        <p:spPr>
          <a:xfrm>
            <a:off x="1911785" y="3301313"/>
            <a:ext cx="2241752" cy="2255856"/>
          </a:xfrm>
          <a:prstGeom prst="ellipse">
            <a:avLst/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48" tIns="41148" rIns="41148" bIns="41148" rtlCol="0" anchor="ctr">
            <a:noAutofit/>
          </a:bodyPr>
          <a:lstStyle/>
          <a:p>
            <a:pPr algn="ctr" defTabSz="342900">
              <a:buClr>
                <a:prstClr val="white"/>
              </a:buClr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billion doses by the end of 2021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946351F-3250-4E10-8A3F-89B7EFE9BEBE}"/>
              </a:ext>
            </a:extLst>
          </p:cNvPr>
          <p:cNvSpPr/>
          <p:nvPr/>
        </p:nvSpPr>
        <p:spPr>
          <a:xfrm>
            <a:off x="4658911" y="3301312"/>
            <a:ext cx="2241752" cy="2255856"/>
          </a:xfrm>
          <a:prstGeom prst="ellipse">
            <a:avLst/>
          </a:prstGeom>
          <a:solidFill>
            <a:srgbClr val="2FB9D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48" tIns="41148" rIns="41148" bIns="41148" rtlCol="0" anchor="ctr">
            <a:noAutofit/>
          </a:bodyPr>
          <a:lstStyle/>
          <a:p>
            <a:pPr algn="ctr" defTabSz="342900">
              <a:buClr>
                <a:prstClr val="white"/>
              </a:buClr>
            </a:pP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245 million courses for populations in LMICs by mid-2021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326ED6-0C78-402E-BABC-11FB7D1E67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744" r="33826" b="79237"/>
          <a:stretch/>
        </p:blipFill>
        <p:spPr>
          <a:xfrm>
            <a:off x="5127753" y="2473104"/>
            <a:ext cx="1520205" cy="8007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BA945E-0AE8-40DB-91E2-7DD559B269A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3492" b="77543"/>
          <a:stretch/>
        </p:blipFill>
        <p:spPr>
          <a:xfrm>
            <a:off x="7915293" y="2531258"/>
            <a:ext cx="1363374" cy="891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A5678D-D525-42A1-83DA-89918451451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681" b="77861"/>
          <a:stretch/>
        </p:blipFill>
        <p:spPr>
          <a:xfrm>
            <a:off x="2350974" y="2490438"/>
            <a:ext cx="1363374" cy="8227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744A9E-3B2E-4B18-BF5C-490E18E9BC85}"/>
              </a:ext>
            </a:extLst>
          </p:cNvPr>
          <p:cNvSpPr txBox="1"/>
          <p:nvPr/>
        </p:nvSpPr>
        <p:spPr>
          <a:xfrm>
            <a:off x="5000984" y="2131149"/>
            <a:ext cx="1557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Therapeutics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67F572-ED84-4947-8A69-F404A41145BA}"/>
              </a:ext>
            </a:extLst>
          </p:cNvPr>
          <p:cNvSpPr txBox="1"/>
          <p:nvPr/>
        </p:nvSpPr>
        <p:spPr>
          <a:xfrm>
            <a:off x="7900156" y="2131148"/>
            <a:ext cx="139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580691-CDC2-4E93-9644-EC0FB05F8D34}"/>
              </a:ext>
            </a:extLst>
          </p:cNvPr>
          <p:cNvSpPr txBox="1"/>
          <p:nvPr/>
        </p:nvSpPr>
        <p:spPr>
          <a:xfrm>
            <a:off x="2484145" y="2131148"/>
            <a:ext cx="1097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8F98E6D-3467-4FFA-8783-97C7E9DB7866}"/>
              </a:ext>
            </a:extLst>
          </p:cNvPr>
          <p:cNvSpPr txBox="1">
            <a:spLocks/>
          </p:cNvSpPr>
          <p:nvPr/>
        </p:nvSpPr>
        <p:spPr bwMode="gray">
          <a:xfrm>
            <a:off x="2037273" y="5966546"/>
            <a:ext cx="8311896" cy="551866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92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8000"/>
              </a:lnSpc>
              <a:defRPr/>
            </a:pPr>
            <a:r>
              <a:rPr lang="en-US" sz="2000" b="0" dirty="0">
                <a:latin typeface="Ebrima"/>
              </a:rPr>
              <a:t>...thereby protecting health systems &amp; restoring societies &amp; economies</a:t>
            </a:r>
          </a:p>
        </p:txBody>
      </p:sp>
      <p:sp>
        <p:nvSpPr>
          <p:cNvPr id="17" name="Slide Number Placeholder 9">
            <a:extLst>
              <a:ext uri="{FF2B5EF4-FFF2-40B4-BE49-F238E27FC236}">
                <a16:creationId xmlns:a16="http://schemas.microsoft.com/office/drawing/2014/main" id="{2C062764-311D-4420-B96F-2E331757A8D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9944101" y="6588208"/>
            <a:ext cx="359673" cy="180000"/>
          </a:xfrm>
        </p:spPr>
        <p:txBody>
          <a:bodyPr/>
          <a:lstStyle/>
          <a:p>
            <a:fld id="{A74CE0EA-F3B5-4684-BA10-C594598FDB9C}" type="slidenum">
              <a:rPr lang="en-US">
                <a:solidFill>
                  <a:prstClr val="black"/>
                </a:solidFill>
                <a:latin typeface="Arial"/>
              </a:rPr>
              <a:pPr/>
              <a:t>3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0468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 hidden="1">
            <a:extLst>
              <a:ext uri="{FF2B5EF4-FFF2-40B4-BE49-F238E27FC236}">
                <a16:creationId xmlns:a16="http://schemas.microsoft.com/office/drawing/2014/main" id="{ADA8ED2A-BB61-4A40-9AEA-388F6B097BD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Slide" r:id="rId12" imgW="351" imgH="351" progId="TCLayout.ActiveDocument.1">
                  <p:embed/>
                </p:oleObj>
              </mc:Choice>
              <mc:Fallback>
                <p:oleObj name="think-cell Slide" r:id="rId12" imgW="351" imgH="351" progId="TCLayout.ActiveDocument.1">
                  <p:embed/>
                  <p:pic>
                    <p:nvPicPr>
                      <p:cNvPr id="7" name="Object 2" hidden="1">
                        <a:extLst>
                          <a:ext uri="{FF2B5EF4-FFF2-40B4-BE49-F238E27FC236}">
                            <a16:creationId xmlns:a16="http://schemas.microsoft.com/office/drawing/2014/main" id="{ADA8ED2A-BB61-4A40-9AEA-388F6B097B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25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" hidden="1">
            <a:extLst>
              <a:ext uri="{FF2B5EF4-FFF2-40B4-BE49-F238E27FC236}">
                <a16:creationId xmlns:a16="http://schemas.microsoft.com/office/drawing/2014/main" id="{65751AC4-0F25-41C4-A896-B96238E2F76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1" y="85725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ts val="225"/>
              </a:spcBef>
              <a:spcAft>
                <a:spcPts val="225"/>
              </a:spcAft>
              <a:defRPr/>
            </a:pPr>
            <a:endParaRPr lang="en-US" sz="2800" b="1" dirty="0">
              <a:solidFill>
                <a:prstClr val="white"/>
              </a:solidFill>
              <a:latin typeface="Ebrima" panose="02000000000000000000" pitchFamily="2" charset="0"/>
              <a:cs typeface="Calibri" panose="020F0502020204030204" pitchFamily="34" charset="0"/>
              <a:sym typeface="Ebrima" panose="02000000000000000000" pitchFamily="2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4A0F333-B289-48C4-BD57-CACA8D3E6B80}"/>
              </a:ext>
            </a:extLst>
          </p:cNvPr>
          <p:cNvSpPr/>
          <p:nvPr/>
        </p:nvSpPr>
        <p:spPr>
          <a:xfrm>
            <a:off x="8268539" y="4685266"/>
            <a:ext cx="1818077" cy="3433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7AB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1FDC591-06CE-44EC-99A7-70FA896C30DC}"/>
              </a:ext>
            </a:extLst>
          </p:cNvPr>
          <p:cNvSpPr/>
          <p:nvPr/>
        </p:nvSpPr>
        <p:spPr>
          <a:xfrm>
            <a:off x="8376789" y="2323885"/>
            <a:ext cx="1766060" cy="3921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7AB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3DCD1C5-70CC-4249-BDA4-FA4ECE4E00D2}"/>
              </a:ext>
            </a:extLst>
          </p:cNvPr>
          <p:cNvSpPr/>
          <p:nvPr/>
        </p:nvSpPr>
        <p:spPr>
          <a:xfrm>
            <a:off x="6234715" y="2323885"/>
            <a:ext cx="1766060" cy="3921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7AB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570DBC1-3F5D-4BCB-9ADC-ED067DD87E1D}"/>
              </a:ext>
            </a:extLst>
          </p:cNvPr>
          <p:cNvSpPr/>
          <p:nvPr/>
        </p:nvSpPr>
        <p:spPr>
          <a:xfrm>
            <a:off x="3982900" y="2323885"/>
            <a:ext cx="1766060" cy="3921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7AB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1CB30A16-FAF9-4159-8FCA-F01D4FE4C617}"/>
              </a:ext>
            </a:extLst>
          </p:cNvPr>
          <p:cNvSpPr txBox="1">
            <a:spLocks/>
          </p:cNvSpPr>
          <p:nvPr/>
        </p:nvSpPr>
        <p:spPr>
          <a:xfrm>
            <a:off x="10086325" y="6490381"/>
            <a:ext cx="409397" cy="1650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74CE0EA-F3B5-4684-BA10-C594598FDB9C}" type="slidenum">
              <a:rPr lang="en-US" sz="1050">
                <a:solidFill>
                  <a:prstClr val="white">
                    <a:lumMod val="65000"/>
                  </a:prstClr>
                </a:solidFill>
                <a:latin typeface="Arial"/>
              </a:rPr>
              <a:pPr>
                <a:defRPr/>
              </a:pPr>
              <a:t>4</a:t>
            </a:fld>
            <a:endParaRPr lang="en-US" sz="105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9D07F21D-130E-4475-8A1D-58B697F18435}"/>
              </a:ext>
            </a:extLst>
          </p:cNvPr>
          <p:cNvSpPr txBox="1">
            <a:spLocks/>
          </p:cNvSpPr>
          <p:nvPr/>
        </p:nvSpPr>
        <p:spPr bwMode="gray">
          <a:xfrm>
            <a:off x="714375" y="825183"/>
            <a:ext cx="10591799" cy="489006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92C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8000"/>
              </a:lnSpc>
              <a:defRPr/>
            </a:pPr>
            <a:r>
              <a:rPr lang="en-GB" sz="3600" b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ACT-A leverages the best of international health in coordination with WHO</a:t>
            </a:r>
            <a:endParaRPr lang="en-US" sz="3600" b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59041E-BE87-4092-82E8-51DBECD92D6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094903" y="2820210"/>
            <a:ext cx="1905872" cy="1595240"/>
          </a:xfrm>
          <a:prstGeom prst="rect">
            <a:avLst/>
          </a:prstGeom>
        </p:spPr>
        <p:txBody>
          <a:bodyPr vert="horz" wrap="square" lIns="18000" tIns="0" rIns="18000" bIns="0" rtlCol="0">
            <a:noAutofit/>
          </a:bodyPr>
          <a:lstStyle>
            <a:lvl1pPr lvl="0" indent="0" defTabSz="9144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>
                <a:cs typeface="Times New Roman" panose="02020603050405020304" pitchFamily="18" charset="0"/>
              </a:defRPr>
            </a:lvl1pPr>
            <a:lvl2pPr marL="360363" lvl="1" indent="-179388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2pPr>
            <a:lvl3pPr marL="827087" lvl="2" indent="-285750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3pPr>
            <a:lvl4pPr marL="1179513" lvl="3" indent="-285750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4pPr>
            <a:lvl5pPr marL="1616075" lvl="4" indent="-358775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5pPr>
            <a:lvl6pPr marL="2062163" lvl="5" indent="-358775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6362" lvl="1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 assessment of candidates</a:t>
            </a:r>
          </a:p>
          <a:p>
            <a:pPr marL="286362" lvl="1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 preparedness</a:t>
            </a:r>
          </a:p>
          <a:p>
            <a:pPr marL="286362" lvl="1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Deployment in all countries</a:t>
            </a:r>
          </a:p>
          <a:p>
            <a:pPr marL="286362" lvl="1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Costing &amp; financing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FA6355C-C594-48C5-B361-6A2407C8B7B8}"/>
              </a:ext>
            </a:extLst>
          </p:cNvPr>
          <p:cNvSpPr>
            <a:spLocks/>
          </p:cNvSpPr>
          <p:nvPr/>
        </p:nvSpPr>
        <p:spPr>
          <a:xfrm>
            <a:off x="3827992" y="1917782"/>
            <a:ext cx="2078948" cy="2561279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tIns="54864" rIns="54864" bIns="54864" rtlCol="0" anchor="t">
            <a:noAutofit/>
          </a:bodyPr>
          <a:lstStyle/>
          <a:p>
            <a:pPr algn="ctr" defTabSz="457200">
              <a:buClr>
                <a:prstClr val="white"/>
              </a:buClr>
              <a:defRPr/>
            </a:pPr>
            <a:endParaRPr lang="en-US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9821E76-DB38-4F1F-95E6-E4CF8E63D801}"/>
              </a:ext>
            </a:extLst>
          </p:cNvPr>
          <p:cNvSpPr>
            <a:spLocks/>
          </p:cNvSpPr>
          <p:nvPr/>
        </p:nvSpPr>
        <p:spPr>
          <a:xfrm>
            <a:off x="8236735" y="1917782"/>
            <a:ext cx="2078949" cy="2561279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tIns="54864" rIns="54864" bIns="54864" rtlCol="0" anchor="ctr">
            <a:noAutofit/>
          </a:bodyPr>
          <a:lstStyle/>
          <a:p>
            <a:pPr algn="ctr" defTabSz="457200">
              <a:buClr>
                <a:prstClr val="white"/>
              </a:buClr>
              <a:defRPr/>
            </a:pPr>
            <a:endParaRPr lang="en-US" sz="11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7BCDFCA-3D27-42AC-AF29-4426053DD7F0}"/>
              </a:ext>
            </a:extLst>
          </p:cNvPr>
          <p:cNvSpPr>
            <a:spLocks/>
          </p:cNvSpPr>
          <p:nvPr/>
        </p:nvSpPr>
        <p:spPr>
          <a:xfrm>
            <a:off x="6028387" y="1917782"/>
            <a:ext cx="2078948" cy="2561279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tIns="54864" rIns="54864" bIns="54864" rtlCol="0" anchor="t">
            <a:noAutofit/>
          </a:bodyPr>
          <a:lstStyle/>
          <a:p>
            <a:pPr algn="ctr" defTabSz="457200">
              <a:buClr>
                <a:prstClr val="white"/>
              </a:buClr>
              <a:defRPr/>
            </a:pPr>
            <a:endParaRPr lang="en-US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858DAD-FCF0-4733-A08C-3039A4E5CD1D}"/>
              </a:ext>
            </a:extLst>
          </p:cNvPr>
          <p:cNvSpPr txBox="1">
            <a:spLocks/>
          </p:cNvSpPr>
          <p:nvPr/>
        </p:nvSpPr>
        <p:spPr>
          <a:xfrm>
            <a:off x="4156855" y="2017292"/>
            <a:ext cx="1550529" cy="25497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F2543D-E66C-4344-97FB-3D33D307594F}"/>
              </a:ext>
            </a:extLst>
          </p:cNvPr>
          <p:cNvSpPr txBox="1">
            <a:spLocks/>
          </p:cNvSpPr>
          <p:nvPr/>
        </p:nvSpPr>
        <p:spPr>
          <a:xfrm>
            <a:off x="6344220" y="2017292"/>
            <a:ext cx="1550529" cy="25497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Therapeutics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F43AF2-4AD4-4B55-B87E-156EEEFA3B2C}"/>
              </a:ext>
            </a:extLst>
          </p:cNvPr>
          <p:cNvSpPr txBox="1">
            <a:spLocks/>
          </p:cNvSpPr>
          <p:nvPr/>
        </p:nvSpPr>
        <p:spPr>
          <a:xfrm>
            <a:off x="8481003" y="2017292"/>
            <a:ext cx="1550529" cy="25497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Diagnostics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C2E5B9A4-EA39-4B66-8963-E51A5436E2C6}"/>
              </a:ext>
            </a:extLst>
          </p:cNvPr>
          <p:cNvSpPr>
            <a:spLocks/>
          </p:cNvSpPr>
          <p:nvPr/>
        </p:nvSpPr>
        <p:spPr>
          <a:xfrm>
            <a:off x="3827992" y="4616199"/>
            <a:ext cx="6447098" cy="1317950"/>
          </a:xfrm>
          <a:prstGeom prst="roundRect">
            <a:avLst/>
          </a:prstGeom>
          <a:noFill/>
          <a:ln w="38100">
            <a:solidFill>
              <a:srgbClr val="768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tIns="54864" rIns="54864" bIns="54864" rtlCol="0" anchor="t">
            <a:noAutofit/>
          </a:bodyPr>
          <a:lstStyle/>
          <a:p>
            <a:pPr algn="ctr" defTabSz="457200">
              <a:buClr>
                <a:prstClr val="white"/>
              </a:buClr>
              <a:defRPr/>
            </a:pPr>
            <a:endParaRPr lang="en-US" sz="20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E92C40B-2989-4B07-AA51-9AA3631ECDB3}"/>
              </a:ext>
            </a:extLst>
          </p:cNvPr>
          <p:cNvSpPr txBox="1">
            <a:spLocks/>
          </p:cNvSpPr>
          <p:nvPr/>
        </p:nvSpPr>
        <p:spPr>
          <a:xfrm>
            <a:off x="3865914" y="4724337"/>
            <a:ext cx="6292649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 defTabSz="457200">
              <a:buClr>
                <a:prstClr val="white"/>
              </a:buClr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Systems Connector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0EC87-F1C3-40E9-BCF0-C3D123567A5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909392" y="2820209"/>
            <a:ext cx="1887274" cy="1231106"/>
          </a:xfrm>
          <a:prstGeom prst="rect">
            <a:avLst/>
          </a:prstGeom>
        </p:spPr>
        <p:txBody>
          <a:bodyPr vert="horz" wrap="square" lIns="18000" tIns="0" rIns="18000" bIns="0" rtlCol="0">
            <a:spAutoFit/>
          </a:bodyPr>
          <a:lstStyle>
            <a:lvl1pPr lvl="0" indent="0" defTabSz="9144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>
                <a:cs typeface="Times New Roman" panose="02020603050405020304" pitchFamily="18" charset="0"/>
              </a:defRPr>
            </a:lvl1pPr>
            <a:lvl2pPr marL="360363" lvl="1" indent="-179388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2pPr>
            <a:lvl3pPr marL="827087" lvl="2" indent="-285750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3pPr>
            <a:lvl4pPr marL="1179513" lvl="3" indent="-285750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4pPr>
            <a:lvl5pPr marL="1616075" lvl="4" indent="-358775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5pPr>
            <a:lvl6pPr marL="2062163" lvl="5" indent="-358775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6362" lvl="1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&amp; manufacturing</a:t>
            </a:r>
          </a:p>
          <a:p>
            <a:pPr marL="286362" lvl="1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&amp; allocation</a:t>
            </a:r>
          </a:p>
          <a:p>
            <a:pPr marL="286362" lvl="1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Procurement &amp; delivery at scale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6764D4-B3CE-41B2-8B7C-7B379D24CDBE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8312426" y="2820208"/>
            <a:ext cx="1930861" cy="1308050"/>
          </a:xfrm>
          <a:prstGeom prst="rect">
            <a:avLst/>
          </a:prstGeom>
        </p:spPr>
        <p:txBody>
          <a:bodyPr vert="horz" wrap="square" lIns="18000" tIns="0" rIns="18000" bIns="0" rtlCol="0">
            <a:spAutoFit/>
          </a:bodyPr>
          <a:lstStyle>
            <a:lvl1pPr lvl="0" indent="0" defTabSz="9144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>
                <a:cs typeface="Times New Roman" panose="02020603050405020304" pitchFamily="18" charset="0"/>
              </a:defRPr>
            </a:lvl1pPr>
            <a:lvl2pPr marL="360363" lvl="1" indent="-179388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2pPr>
            <a:lvl3pPr marL="827087" lvl="2" indent="-285750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3pPr>
            <a:lvl4pPr marL="1179513" lvl="3" indent="-285750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4pPr>
            <a:lvl5pPr marL="1616075" lvl="4" indent="-358775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5pPr>
            <a:lvl6pPr marL="2062163" lvl="5" indent="-358775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6362" lvl="1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R&amp;D                                          </a:t>
            </a:r>
            <a:endParaRPr lang="en-US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6362" lvl="1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 readiness tools</a:t>
            </a:r>
          </a:p>
          <a:p>
            <a:pPr marL="286362" lvl="1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Supply                                       </a:t>
            </a:r>
            <a:endParaRPr lang="en-US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6362" lvl="1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Country preparedness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6EBF89-3EA2-464E-AC3D-100DDA4283B8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84671" y="5037776"/>
            <a:ext cx="2259768" cy="995041"/>
          </a:xfrm>
          <a:prstGeom prst="rect">
            <a:avLst/>
          </a:prstGeom>
        </p:spPr>
        <p:txBody>
          <a:bodyPr vert="horz" wrap="square" lIns="18000" tIns="0" rIns="18000" bIns="0" rtlCol="0">
            <a:noAutofit/>
          </a:bodyPr>
          <a:lstStyle>
            <a:lvl1pPr lvl="0" indent="0" defTabSz="9144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>
                <a:cs typeface="Times New Roman" panose="02020603050405020304" pitchFamily="18" charset="0"/>
              </a:defRPr>
            </a:lvl1pPr>
            <a:lvl2pPr marL="360363" lvl="1" indent="-179388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2pPr>
            <a:lvl3pPr marL="827087" lvl="2" indent="-285750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3pPr>
            <a:lvl4pPr marL="1179513" lvl="3" indent="-285750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4pPr>
            <a:lvl5pPr marL="1616075" lvl="4" indent="-358775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5pPr>
            <a:lvl6pPr marL="2062163" lvl="5" indent="-358775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6362"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Country systems</a:t>
            </a:r>
          </a:p>
          <a:p>
            <a:pPr marL="286362"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 frontline workers</a:t>
            </a:r>
          </a:p>
          <a:p>
            <a:pPr marL="286362"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care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BDF21A-C4EB-480C-8BF3-E49ADA9292C1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6138144" y="5037776"/>
            <a:ext cx="2273441" cy="995041"/>
          </a:xfrm>
          <a:prstGeom prst="rect">
            <a:avLst/>
          </a:prstGeom>
        </p:spPr>
        <p:txBody>
          <a:bodyPr vert="horz" wrap="square" lIns="18000" tIns="0" rIns="18000" bIns="0" rtlCol="0">
            <a:noAutofit/>
          </a:bodyPr>
          <a:lstStyle>
            <a:lvl1pPr lvl="0" indent="0" defTabSz="9144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>
                <a:cs typeface="Times New Roman" panose="02020603050405020304" pitchFamily="18" charset="0"/>
              </a:defRPr>
            </a:lvl1pPr>
            <a:lvl2pPr marL="360363" lvl="1" indent="-179388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2pPr>
            <a:lvl3pPr marL="827087" lvl="2" indent="-285750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3pPr>
            <a:lvl4pPr marL="1179513" lvl="3" indent="-285750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4pPr>
            <a:lvl5pPr marL="1616075" lvl="4" indent="-358775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5pPr>
            <a:lvl6pPr marL="2062163" lvl="5" indent="-358775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6362"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 data 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mgmt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6362"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Financing</a:t>
            </a:r>
          </a:p>
          <a:p>
            <a:pPr marL="286362"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Community-led responses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0DCF14-C8E4-48E6-86FA-A392DBA056CE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8283668" y="5037776"/>
            <a:ext cx="1824451" cy="995041"/>
          </a:xfrm>
          <a:prstGeom prst="rect">
            <a:avLst/>
          </a:prstGeom>
        </p:spPr>
        <p:txBody>
          <a:bodyPr vert="horz" wrap="square" lIns="18000" tIns="0" rIns="18000" bIns="0" rtlCol="0">
            <a:noAutofit/>
          </a:bodyPr>
          <a:lstStyle>
            <a:lvl1pPr lvl="0" indent="0" defTabSz="9144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>
                <a:cs typeface="Times New Roman" panose="02020603050405020304" pitchFamily="18" charset="0"/>
              </a:defRPr>
            </a:lvl1pPr>
            <a:lvl2pPr marL="360363" lvl="1" indent="-179388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2pPr>
            <a:lvl3pPr marL="827087" lvl="2" indent="-285750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3pPr>
            <a:lvl4pPr marL="1179513" lvl="3" indent="-285750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4pPr>
            <a:lvl5pPr marL="1616075" lvl="4" indent="-358775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5pPr>
            <a:lvl6pPr marL="2062163" lvl="5" indent="-358775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6362"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sector</a:t>
            </a:r>
          </a:p>
          <a:p>
            <a:pPr marL="286362"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supply elements supply chain</a:t>
            </a:r>
          </a:p>
        </p:txBody>
      </p:sp>
      <p:pic>
        <p:nvPicPr>
          <p:cNvPr id="77" name="Picture 4" descr="UK health charity sets aside £250 million for &quot;left-field ideas&quot;">
            <a:extLst>
              <a:ext uri="{FF2B5EF4-FFF2-40B4-BE49-F238E27FC236}">
                <a16:creationId xmlns:a16="http://schemas.microsoft.com/office/drawing/2014/main" id="{F1B0F810-9A93-4A1C-95E7-E6B570A2D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16" y="2314625"/>
            <a:ext cx="670245" cy="41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Image result for cepi">
            <a:extLst>
              <a:ext uri="{FF2B5EF4-FFF2-40B4-BE49-F238E27FC236}">
                <a16:creationId xmlns:a16="http://schemas.microsoft.com/office/drawing/2014/main" id="{25FF7980-CA73-434E-A060-5D4B75547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879" y="2438902"/>
            <a:ext cx="604565" cy="16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2" descr="Gavi Board starts framing Alliance's approach to 2021-2025 period">
            <a:extLst>
              <a:ext uri="{FF2B5EF4-FFF2-40B4-BE49-F238E27FC236}">
                <a16:creationId xmlns:a16="http://schemas.microsoft.com/office/drawing/2014/main" id="{ABDB0BD1-6664-4304-831B-0514DF9D5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6" b="29246"/>
          <a:stretch/>
        </p:blipFill>
        <p:spPr bwMode="auto">
          <a:xfrm>
            <a:off x="5005282" y="2389873"/>
            <a:ext cx="681068" cy="26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5" descr="Foundation for Innovative New Diagnostics - Wikipedia">
            <a:extLst>
              <a:ext uri="{FF2B5EF4-FFF2-40B4-BE49-F238E27FC236}">
                <a16:creationId xmlns:a16="http://schemas.microsoft.com/office/drawing/2014/main" id="{0AD10748-023A-4AF1-B877-39CDF012E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0" t="20449" r="20750" b="20449"/>
          <a:stretch/>
        </p:blipFill>
        <p:spPr bwMode="auto">
          <a:xfrm>
            <a:off x="8558542" y="2373239"/>
            <a:ext cx="315592" cy="29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71FE447-8816-4B5C-80F9-A9B9AC39D53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85929" y="2442912"/>
            <a:ext cx="606748" cy="154137"/>
          </a:xfrm>
          <a:prstGeom prst="rect">
            <a:avLst/>
          </a:prstGeom>
        </p:spPr>
      </p:pic>
      <p:pic>
        <p:nvPicPr>
          <p:cNvPr id="82" name="Picture 9" descr="The Global Fund to Fight AIDS, Tuberculosis and Malaria Vector ...">
            <a:extLst>
              <a:ext uri="{FF2B5EF4-FFF2-40B4-BE49-F238E27FC236}">
                <a16:creationId xmlns:a16="http://schemas.microsoft.com/office/drawing/2014/main" id="{9CECB2C9-3EC1-4C5E-AC10-145046676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6" b="36612"/>
          <a:stretch/>
        </p:blipFill>
        <p:spPr bwMode="auto">
          <a:xfrm>
            <a:off x="9056939" y="2442912"/>
            <a:ext cx="1012780" cy="15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9" descr="The Global Fund to Fight AIDS, Tuberculosis and Malaria Vector ...">
            <a:extLst>
              <a:ext uri="{FF2B5EF4-FFF2-40B4-BE49-F238E27FC236}">
                <a16:creationId xmlns:a16="http://schemas.microsoft.com/office/drawing/2014/main" id="{38C34528-E750-439D-B4FA-A9ADE4974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6" b="36612"/>
          <a:stretch/>
        </p:blipFill>
        <p:spPr bwMode="auto">
          <a:xfrm>
            <a:off x="8376672" y="4761415"/>
            <a:ext cx="1095008" cy="1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4FBC57A-013C-4989-BA36-18CB21641FE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55639" y="4743968"/>
            <a:ext cx="421552" cy="192911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156BFE21-1194-4A97-B751-47F3F9F944CD}"/>
              </a:ext>
            </a:extLst>
          </p:cNvPr>
          <p:cNvSpPr/>
          <p:nvPr/>
        </p:nvSpPr>
        <p:spPr>
          <a:xfrm>
            <a:off x="3937666" y="5028592"/>
            <a:ext cx="6292649" cy="82604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903CB5-F200-4ABC-B718-B2A27AF62DDA}"/>
              </a:ext>
            </a:extLst>
          </p:cNvPr>
          <p:cNvSpPr/>
          <p:nvPr/>
        </p:nvSpPr>
        <p:spPr>
          <a:xfrm>
            <a:off x="8669856" y="6346417"/>
            <a:ext cx="1380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Co-conveners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87DAAEE-FB08-4724-942F-52A819A4F3BE}"/>
              </a:ext>
            </a:extLst>
          </p:cNvPr>
          <p:cNvSpPr/>
          <p:nvPr/>
        </p:nvSpPr>
        <p:spPr>
          <a:xfrm>
            <a:off x="8398705" y="6425656"/>
            <a:ext cx="256473" cy="2047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7AB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690355-EF65-42ED-A460-F1820D99C6D3}"/>
              </a:ext>
            </a:extLst>
          </p:cNvPr>
          <p:cNvSpPr txBox="1"/>
          <p:nvPr/>
        </p:nvSpPr>
        <p:spPr>
          <a:xfrm>
            <a:off x="3953380" y="4874900"/>
            <a:ext cx="802633" cy="140488"/>
          </a:xfrm>
          <a:prstGeom prst="rect">
            <a:avLst/>
          </a:prstGeom>
        </p:spPr>
        <p:txBody>
          <a:bodyPr vert="horz" lIns="18000" tIns="0" rIns="18000" bIns="0" rtlCol="0">
            <a:spAutoFit/>
          </a:bodyPr>
          <a:lstStyle>
            <a:lvl1pPr lvl="0" indent="0" defTabSz="9144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>
                <a:cs typeface="Times New Roman" panose="02020603050405020304" pitchFamily="18" charset="0"/>
              </a:defRPr>
            </a:lvl1pPr>
            <a:lvl2pPr marL="360363" lvl="1" indent="-179388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2pPr>
            <a:lvl3pPr marL="827087" lvl="2" indent="-285750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3pPr>
            <a:lvl4pPr marL="1179513" lvl="3" indent="-285750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4pPr>
            <a:lvl5pPr marL="1616075" lvl="4" indent="-358775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5pPr>
            <a:lvl6pPr marL="2062163" lvl="5" indent="-358775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buClr>
                <a:prstClr val="black"/>
              </a:buClr>
              <a:defRPr/>
            </a:pPr>
            <a:r>
              <a:rPr lang="en-US" sz="900" i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In discussion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0DDBE19-8370-4881-9E2D-228C98DFA4DD}"/>
              </a:ext>
            </a:extLst>
          </p:cNvPr>
          <p:cNvSpPr>
            <a:spLocks/>
          </p:cNvSpPr>
          <p:nvPr/>
        </p:nvSpPr>
        <p:spPr>
          <a:xfrm>
            <a:off x="1943292" y="1917782"/>
            <a:ext cx="1733593" cy="1248951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tIns="54864" rIns="54864" bIns="54864" rtlCol="0" anchor="ctr">
            <a:noAutofit/>
          </a:bodyPr>
          <a:lstStyle/>
          <a:p>
            <a:pPr algn="ctr" defTabSz="457200">
              <a:buClr>
                <a:prstClr val="white"/>
              </a:buClr>
              <a:defRPr/>
            </a:pPr>
            <a:r>
              <a:rPr lang="en-US" sz="1100" i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Hub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360C43-99D4-4A3F-B848-B95F67B66946}"/>
              </a:ext>
            </a:extLst>
          </p:cNvPr>
          <p:cNvSpPr txBox="1">
            <a:spLocks/>
          </p:cNvSpPr>
          <p:nvPr/>
        </p:nvSpPr>
        <p:spPr>
          <a:xfrm>
            <a:off x="2235117" y="2561202"/>
            <a:ext cx="1149943" cy="23621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Coordination &amp; Support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1FA5F92-00CB-4F04-8049-33B83CBCD021}"/>
              </a:ext>
            </a:extLst>
          </p:cNvPr>
          <p:cNvSpPr>
            <a:spLocks/>
          </p:cNvSpPr>
          <p:nvPr/>
        </p:nvSpPr>
        <p:spPr>
          <a:xfrm>
            <a:off x="1943292" y="3166733"/>
            <a:ext cx="1733593" cy="818500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tIns="54864" rIns="54864" bIns="54864" rtlCol="0" anchor="ctr">
            <a:noAutofit/>
          </a:bodyPr>
          <a:lstStyle/>
          <a:p>
            <a:pPr algn="ctr" defTabSz="457200">
              <a:buClr>
                <a:prstClr val="white"/>
              </a:buClr>
              <a:defRPr/>
            </a:pPr>
            <a:r>
              <a:rPr lang="en-US" sz="1100" i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Hub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CF5B35-4385-48BD-9CE1-8A882A4C7732}"/>
              </a:ext>
            </a:extLst>
          </p:cNvPr>
          <p:cNvSpPr txBox="1">
            <a:spLocks/>
          </p:cNvSpPr>
          <p:nvPr/>
        </p:nvSpPr>
        <p:spPr>
          <a:xfrm>
            <a:off x="1891608" y="3317809"/>
            <a:ext cx="1836961" cy="5879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Cross-cutting</a:t>
            </a:r>
          </a:p>
          <a:p>
            <a:pPr algn="ctr" defTabSz="45720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Access &amp; Allocation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0CC65841-BCF0-4F7A-AF44-463A8CABD92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62101" y="2063349"/>
            <a:ext cx="1095975" cy="387095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92B696F-F831-4E5D-A832-1A50058ED427}"/>
              </a:ext>
            </a:extLst>
          </p:cNvPr>
          <p:cNvSpPr>
            <a:spLocks/>
          </p:cNvSpPr>
          <p:nvPr/>
        </p:nvSpPr>
        <p:spPr>
          <a:xfrm>
            <a:off x="1943292" y="3985233"/>
            <a:ext cx="1733593" cy="1948916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tIns="54864" rIns="54864" bIns="54864" rtlCol="0" anchor="ctr">
            <a:noAutofit/>
          </a:bodyPr>
          <a:lstStyle/>
          <a:p>
            <a:pPr algn="ctr" defTabSz="457200">
              <a:buClr>
                <a:prstClr val="white"/>
              </a:buClr>
              <a:defRPr/>
            </a:pPr>
            <a:r>
              <a:rPr lang="en-US" sz="1100" i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Hub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D388695-48B2-47E5-AB61-FB9A9EFD3D2F}"/>
              </a:ext>
            </a:extLst>
          </p:cNvPr>
          <p:cNvSpPr txBox="1">
            <a:spLocks/>
          </p:cNvSpPr>
          <p:nvPr/>
        </p:nvSpPr>
        <p:spPr>
          <a:xfrm>
            <a:off x="1933115" y="4053846"/>
            <a:ext cx="1753944" cy="84416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 defTabSz="4572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All Pillars</a:t>
            </a:r>
          </a:p>
          <a:p>
            <a:pPr algn="ctr" defTabSz="4572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Norms &amp; Standards </a:t>
            </a:r>
          </a:p>
          <a:p>
            <a:pPr algn="ctr" defTabSz="4572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Regulatory/PQ </a:t>
            </a:r>
          </a:p>
          <a:p>
            <a:pPr algn="ctr" defTabSz="45720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&amp; Technical guidance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6D0957E-F5E1-43B1-AF77-1DDCE04D2984}"/>
              </a:ext>
            </a:extLst>
          </p:cNvPr>
          <p:cNvSpPr/>
          <p:nvPr/>
        </p:nvSpPr>
        <p:spPr>
          <a:xfrm>
            <a:off x="1690070" y="1679092"/>
            <a:ext cx="8779152" cy="451597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vert="horz" wrap="square" lIns="54000" tIns="54000" rIns="54000" bIns="54000" rtlCol="0" anchor="t">
            <a:noAutofit/>
          </a:bodyPr>
          <a:lstStyle/>
          <a:p>
            <a:pPr defTabSz="457200">
              <a:spcBef>
                <a:spcPts val="300"/>
              </a:spcBef>
              <a:spcAft>
                <a:spcPts val="300"/>
              </a:spcAft>
              <a:buClr>
                <a:prstClr val="white"/>
              </a:buClr>
              <a:buFont typeface="Segoe UI" panose="020B0502040204020203" pitchFamily="34" charset="0"/>
              <a:buChar char="​"/>
              <a:defRPr/>
            </a:pPr>
            <a:endParaRPr lang="en-US" sz="1200">
              <a:solidFill>
                <a:srgbClr val="C9C9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1262531-5EB3-4A82-A2E8-EC423E1DCC7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62101" y="5438666"/>
            <a:ext cx="1095975" cy="38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8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6F75931F-8B15-4C2C-A987-40A1EEC8EBA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391" y="963"/>
          <a:ext cx="963" cy="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6F75931F-8B15-4C2C-A987-40A1EEC8EB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1" y="963"/>
                        <a:ext cx="963" cy="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352" y="289771"/>
            <a:ext cx="11096687" cy="509096"/>
          </a:xfrm>
          <a:prstGeom prst="rect">
            <a:avLst/>
          </a:prstGeom>
        </p:spPr>
        <p:txBody>
          <a:bodyPr vert="horz" wrap="square" lIns="0" tIns="10396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lang="en-US" sz="3600" spc="3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spc="12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collaborative platform for vaccines – “</a:t>
            </a:r>
            <a:r>
              <a:rPr lang="en-US" sz="3600" spc="-39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COVAX”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45423" y="3874319"/>
            <a:ext cx="4312805" cy="111083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97914" marR="3081" indent="-190598" defTabSz="554466">
              <a:lnSpc>
                <a:spcPct val="100600"/>
              </a:lnSpc>
              <a:spcBef>
                <a:spcPts val="58"/>
              </a:spcBef>
              <a:buFontTx/>
              <a:buChar char="•"/>
              <a:tabLst>
                <a:tab pos="197914" algn="l"/>
                <a:tab pos="198299" algn="l"/>
              </a:tabLst>
            </a:pPr>
            <a:r>
              <a:rPr lang="en-US" sz="1789" spc="6">
                <a:latin typeface="Carnero Semibold"/>
                <a:cs typeface="Carnero Book"/>
              </a:rPr>
              <a:t>Under a </a:t>
            </a:r>
            <a:r>
              <a:rPr lang="en-US" sz="1789" spc="3">
                <a:latin typeface="Carnero Semibold"/>
                <a:cs typeface="Carnero Book"/>
              </a:rPr>
              <a:t>business as usual </a:t>
            </a:r>
            <a:r>
              <a:rPr lang="en-US" sz="1789">
                <a:latin typeface="Carnero Semibold"/>
                <a:cs typeface="Carnero Book"/>
              </a:rPr>
              <a:t>approach, </a:t>
            </a:r>
            <a:r>
              <a:rPr lang="en-US" sz="1789" spc="3">
                <a:latin typeface="Carnero Semibold"/>
                <a:cs typeface="Carnero Book"/>
              </a:rPr>
              <a:t>it </a:t>
            </a:r>
            <a:r>
              <a:rPr lang="en-US" sz="1789">
                <a:latin typeface="Carnero Semibold"/>
                <a:cs typeface="Carnero Book"/>
              </a:rPr>
              <a:t>could </a:t>
            </a:r>
            <a:r>
              <a:rPr lang="en-US" sz="1789" spc="-3">
                <a:latin typeface="Carnero Semibold"/>
                <a:cs typeface="Carnero Book"/>
              </a:rPr>
              <a:t>take </a:t>
            </a:r>
            <a:r>
              <a:rPr lang="en-US" sz="1789">
                <a:latin typeface="Carnero Semibold"/>
                <a:cs typeface="Carnero Book"/>
              </a:rPr>
              <a:t>years </a:t>
            </a:r>
            <a:r>
              <a:rPr lang="en-US" sz="1789" spc="-3">
                <a:latin typeface="Carnero Semibold"/>
                <a:cs typeface="Carnero Book"/>
              </a:rPr>
              <a:t>to develop </a:t>
            </a:r>
            <a:r>
              <a:rPr lang="en-US" sz="1789">
                <a:latin typeface="Carnero Semibold"/>
                <a:cs typeface="Carnero Book"/>
              </a:rPr>
              <a:t>effective </a:t>
            </a:r>
            <a:r>
              <a:rPr lang="en-US" sz="1789" spc="3">
                <a:latin typeface="Carnero Semibold"/>
                <a:cs typeface="Carnero Book"/>
              </a:rPr>
              <a:t>vaccines </a:t>
            </a:r>
            <a:r>
              <a:rPr lang="en-US" sz="1789" spc="6">
                <a:latin typeface="Carnero Semibold"/>
                <a:cs typeface="Carnero Book"/>
              </a:rPr>
              <a:t>and decades </a:t>
            </a:r>
            <a:r>
              <a:rPr lang="en-US" sz="1789" spc="-3">
                <a:latin typeface="Carnero Semibold"/>
                <a:cs typeface="Carnero Book"/>
              </a:rPr>
              <a:t>to </a:t>
            </a:r>
            <a:r>
              <a:rPr lang="en-US" sz="1789">
                <a:latin typeface="Carnero Semibold"/>
                <a:cs typeface="Carnero Book"/>
              </a:rPr>
              <a:t>ensure </a:t>
            </a:r>
            <a:r>
              <a:rPr lang="en-US" sz="1789" spc="3">
                <a:latin typeface="Carnero Semibold"/>
                <a:cs typeface="Carnero Book"/>
              </a:rPr>
              <a:t>they </a:t>
            </a:r>
            <a:r>
              <a:rPr lang="en-US" sz="1789" spc="-3">
                <a:latin typeface="Carnero Semibold"/>
                <a:cs typeface="Carnero Book"/>
              </a:rPr>
              <a:t>reach </a:t>
            </a:r>
            <a:r>
              <a:rPr lang="en-US" sz="1789">
                <a:latin typeface="Carnero Semibold"/>
                <a:cs typeface="Carnero Book"/>
              </a:rPr>
              <a:t>everyone that </a:t>
            </a:r>
            <a:r>
              <a:rPr lang="en-US" sz="1789" spc="6">
                <a:latin typeface="Carnero Semibold"/>
                <a:cs typeface="Carnero Book"/>
              </a:rPr>
              <a:t>needs</a:t>
            </a:r>
            <a:r>
              <a:rPr lang="en-US" sz="1789" spc="-6">
                <a:latin typeface="Carnero Semibold"/>
                <a:cs typeface="Carnero Book"/>
              </a:rPr>
              <a:t> </a:t>
            </a:r>
            <a:r>
              <a:rPr lang="en-US" sz="1789" spc="6">
                <a:latin typeface="Carnero Semibold"/>
                <a:cs typeface="Carnero Book"/>
              </a:rPr>
              <a:t>them</a:t>
            </a:r>
            <a:endParaRPr lang="en-US" sz="1789">
              <a:latin typeface="Carnero Semibold"/>
              <a:cs typeface="Carnero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45423" y="5184772"/>
            <a:ext cx="3664787" cy="55465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97914" marR="3081" indent="-190598" defTabSz="554466">
              <a:lnSpc>
                <a:spcPct val="100600"/>
              </a:lnSpc>
              <a:spcBef>
                <a:spcPts val="58"/>
              </a:spcBef>
              <a:buFontTx/>
              <a:buChar char="•"/>
              <a:tabLst>
                <a:tab pos="197914" algn="l"/>
                <a:tab pos="198299" algn="l"/>
              </a:tabLst>
            </a:pPr>
            <a:r>
              <a:rPr lang="en-US" sz="1789" spc="6">
                <a:latin typeface="Carnero Semibold"/>
                <a:cs typeface="Carnero Book"/>
              </a:rPr>
              <a:t>US$375 </a:t>
            </a:r>
            <a:r>
              <a:rPr lang="en-US" sz="1789" spc="3">
                <a:latin typeface="Carnero Semibold"/>
                <a:cs typeface="Carnero Book"/>
              </a:rPr>
              <a:t>billion </a:t>
            </a:r>
            <a:r>
              <a:rPr lang="en-US" sz="1789" spc="-9">
                <a:latin typeface="Carnero Semibold"/>
                <a:cs typeface="Carnero Book"/>
              </a:rPr>
              <a:t>lost </a:t>
            </a:r>
            <a:r>
              <a:rPr lang="en-US" sz="1789" spc="-3">
                <a:latin typeface="Carnero Semibold"/>
                <a:cs typeface="Carnero Book"/>
              </a:rPr>
              <a:t>to </a:t>
            </a:r>
            <a:r>
              <a:rPr lang="en-US" sz="1789" spc="3">
                <a:latin typeface="Carnero Semibold"/>
                <a:cs typeface="Carnero Book"/>
              </a:rPr>
              <a:t>the</a:t>
            </a:r>
            <a:r>
              <a:rPr lang="en-US" sz="1789" spc="-30">
                <a:latin typeface="Carnero Semibold"/>
                <a:cs typeface="Carnero Book"/>
              </a:rPr>
              <a:t> </a:t>
            </a:r>
            <a:r>
              <a:rPr lang="en-US" sz="1789">
                <a:latin typeface="Carnero Semibold"/>
                <a:cs typeface="Carnero Book"/>
              </a:rPr>
              <a:t>global </a:t>
            </a:r>
            <a:r>
              <a:rPr lang="en-US" sz="1789" spc="3">
                <a:latin typeface="Carnero Semibold"/>
                <a:cs typeface="Carnero Book"/>
              </a:rPr>
              <a:t>economy </a:t>
            </a:r>
            <a:r>
              <a:rPr lang="en-US" sz="1789" spc="6">
                <a:latin typeface="Carnero Semibold"/>
                <a:cs typeface="Carnero Book"/>
              </a:rPr>
              <a:t>each</a:t>
            </a:r>
            <a:r>
              <a:rPr lang="en-US" sz="1789" spc="-9">
                <a:latin typeface="Carnero Semibold"/>
                <a:cs typeface="Carnero Book"/>
              </a:rPr>
              <a:t> </a:t>
            </a:r>
            <a:r>
              <a:rPr lang="en-US" sz="1789" spc="3">
                <a:latin typeface="Carnero Semibold"/>
                <a:cs typeface="Carnero Book"/>
              </a:rPr>
              <a:t>month</a:t>
            </a:r>
            <a:endParaRPr lang="en-US" sz="1789">
              <a:latin typeface="Carnero Semibold"/>
              <a:cs typeface="Carnero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45422" y="2841915"/>
            <a:ext cx="4281617" cy="83274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97914" marR="3081" indent="-190598" defTabSz="554466">
              <a:lnSpc>
                <a:spcPct val="100600"/>
              </a:lnSpc>
              <a:spcBef>
                <a:spcPts val="58"/>
              </a:spcBef>
              <a:buFontTx/>
              <a:buChar char="•"/>
              <a:tabLst>
                <a:tab pos="197914" algn="l"/>
                <a:tab pos="198299" algn="l"/>
              </a:tabLst>
            </a:pPr>
            <a:r>
              <a:rPr lang="en-US" sz="1789">
                <a:latin typeface="Carnero Semibold"/>
                <a:cs typeface="Carnero Book"/>
              </a:rPr>
              <a:t>Unprecedented </a:t>
            </a:r>
            <a:r>
              <a:rPr lang="en-US" sz="1789" spc="3">
                <a:latin typeface="Carnero Semibold"/>
                <a:cs typeface="Carnero Book"/>
              </a:rPr>
              <a:t>commitment </a:t>
            </a:r>
            <a:r>
              <a:rPr lang="en-US" sz="1789" spc="-3">
                <a:latin typeface="Carnero Semibold"/>
                <a:cs typeface="Carnero Book"/>
              </a:rPr>
              <a:t>from industry to work together in the interest of the global public good</a:t>
            </a:r>
            <a:endParaRPr lang="en-US" sz="1789">
              <a:latin typeface="Carnero Semibold"/>
              <a:cs typeface="Carnero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45423" y="1809510"/>
            <a:ext cx="4336678" cy="83274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97914" marR="3081" indent="-190598" defTabSz="554466">
              <a:lnSpc>
                <a:spcPct val="100600"/>
              </a:lnSpc>
              <a:spcBef>
                <a:spcPts val="58"/>
              </a:spcBef>
              <a:buFontTx/>
              <a:buChar char="•"/>
              <a:tabLst>
                <a:tab pos="197914" algn="l"/>
                <a:tab pos="198299" algn="l"/>
              </a:tabLst>
            </a:pPr>
            <a:r>
              <a:rPr lang="en-US" sz="1789" spc="-33" dirty="0">
                <a:latin typeface="Carnero Semibold"/>
                <a:cs typeface="Carnero Book"/>
              </a:rPr>
              <a:t>Today, </a:t>
            </a:r>
            <a:r>
              <a:rPr lang="en-US" sz="1789" dirty="0">
                <a:latin typeface="Carnero Semibold"/>
                <a:cs typeface="Carnero Book"/>
              </a:rPr>
              <a:t>historic </a:t>
            </a:r>
            <a:r>
              <a:rPr lang="en-US" sz="1789" spc="3" dirty="0">
                <a:latin typeface="Carnero Semibold"/>
                <a:cs typeface="Carnero Book"/>
              </a:rPr>
              <a:t>scientific </a:t>
            </a:r>
            <a:r>
              <a:rPr lang="en-US" sz="1789" dirty="0">
                <a:latin typeface="Carnero Semibold"/>
                <a:cs typeface="Carnero Book"/>
              </a:rPr>
              <a:t>collaboration, </a:t>
            </a:r>
            <a:r>
              <a:rPr lang="en-US" sz="1789" spc="3" dirty="0">
                <a:latin typeface="Carnero Semibold"/>
                <a:cs typeface="Carnero Book"/>
              </a:rPr>
              <a:t>with </a:t>
            </a:r>
            <a:r>
              <a:rPr lang="en-US" sz="1789" spc="-3" dirty="0">
                <a:latin typeface="Carnero Semibold"/>
                <a:cs typeface="Carnero Book"/>
              </a:rPr>
              <a:t>currently </a:t>
            </a:r>
            <a:r>
              <a:rPr lang="en-US" sz="1789" spc="-6" dirty="0">
                <a:latin typeface="Carnero Semibold"/>
                <a:cs typeface="Carnero Book"/>
              </a:rPr>
              <a:t>over </a:t>
            </a:r>
            <a:r>
              <a:rPr lang="en-US" sz="1789" spc="6" dirty="0">
                <a:latin typeface="Carnero Semibold"/>
                <a:cs typeface="Carnero Book"/>
              </a:rPr>
              <a:t>200 </a:t>
            </a:r>
            <a:r>
              <a:rPr lang="en-US" sz="1789" spc="3" dirty="0">
                <a:latin typeface="Carnero Semibold"/>
                <a:cs typeface="Carnero Book"/>
              </a:rPr>
              <a:t>vaccine </a:t>
            </a:r>
            <a:r>
              <a:rPr lang="en-US" sz="1789" dirty="0">
                <a:latin typeface="Carnero Semibold"/>
                <a:cs typeface="Carnero Book"/>
              </a:rPr>
              <a:t>candidates </a:t>
            </a:r>
            <a:r>
              <a:rPr lang="en-US" sz="1789" spc="3" dirty="0">
                <a:latin typeface="Carnero Semibold"/>
                <a:cs typeface="Carnero Book"/>
              </a:rPr>
              <a:t>in varying</a:t>
            </a:r>
            <a:r>
              <a:rPr lang="en-US" sz="1789" spc="-9" dirty="0">
                <a:latin typeface="Carnero Semibold"/>
                <a:cs typeface="Carnero Book"/>
              </a:rPr>
              <a:t> </a:t>
            </a:r>
            <a:r>
              <a:rPr lang="en-US" sz="1789" dirty="0">
                <a:latin typeface="Carnero Semibold"/>
                <a:cs typeface="Carnero Book"/>
              </a:rPr>
              <a:t>stages of</a:t>
            </a:r>
            <a:r>
              <a:rPr lang="en-US" sz="1789" spc="-3" dirty="0">
                <a:latin typeface="Carnero Semibold"/>
                <a:cs typeface="Carnero Book"/>
              </a:rPr>
              <a:t> </a:t>
            </a:r>
            <a:r>
              <a:rPr lang="en-US" sz="1789" dirty="0">
                <a:latin typeface="Carnero Semibold"/>
                <a:cs typeface="Carnero Book"/>
              </a:rPr>
              <a:t>development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4101" y="1159328"/>
            <a:ext cx="7395801" cy="284273"/>
          </a:xfrm>
          <a:prstGeom prst="rect">
            <a:avLst/>
          </a:prstGeom>
        </p:spPr>
        <p:txBody>
          <a:bodyPr vert="horz" wrap="square" lIns="0" tIns="8855" rIns="0" bIns="0" rtlCol="0">
            <a:spAutoFit/>
          </a:bodyPr>
          <a:lstStyle/>
          <a:p>
            <a:pPr marL="7701" defTabSz="554466">
              <a:spcBef>
                <a:spcPts val="69"/>
              </a:spcBef>
            </a:pPr>
            <a:r>
              <a:rPr lang="en-US" sz="1789" spc="3" dirty="0">
                <a:latin typeface="Carnero Semibold"/>
                <a:cs typeface="Carnero Book"/>
              </a:rPr>
              <a:t>With </a:t>
            </a:r>
            <a:r>
              <a:rPr lang="en-US" sz="1789" spc="6" dirty="0">
                <a:latin typeface="Carnero Semibold"/>
                <a:cs typeface="Carnero Book"/>
              </a:rPr>
              <a:t>a </a:t>
            </a:r>
            <a:r>
              <a:rPr lang="en-US" sz="1789" dirty="0">
                <a:latin typeface="Carnero Semibold"/>
                <a:cs typeface="Carnero Book"/>
              </a:rPr>
              <a:t>fast-moving </a:t>
            </a:r>
            <a:r>
              <a:rPr lang="en-US" sz="1789" spc="6" dirty="0">
                <a:latin typeface="Carnero Semibold"/>
                <a:cs typeface="Carnero Book"/>
              </a:rPr>
              <a:t>pandemic, no one </a:t>
            </a:r>
            <a:r>
              <a:rPr lang="en-US" sz="1789" spc="3" dirty="0">
                <a:latin typeface="Carnero Semibold"/>
                <a:cs typeface="Carnero Book"/>
              </a:rPr>
              <a:t>is </a:t>
            </a:r>
            <a:r>
              <a:rPr lang="en-US" sz="1789" dirty="0">
                <a:latin typeface="Carnero Semibold"/>
                <a:cs typeface="Carnero Book"/>
              </a:rPr>
              <a:t>safe, unless everyone </a:t>
            </a:r>
            <a:r>
              <a:rPr lang="en-US" sz="1789" spc="3" dirty="0">
                <a:latin typeface="Carnero Semibold"/>
                <a:cs typeface="Carnero Book"/>
              </a:rPr>
              <a:t>is</a:t>
            </a:r>
            <a:r>
              <a:rPr lang="en-US" sz="1789" spc="-24" dirty="0">
                <a:latin typeface="Carnero Semibold"/>
                <a:cs typeface="Carnero Book"/>
              </a:rPr>
              <a:t> </a:t>
            </a:r>
            <a:r>
              <a:rPr lang="en-US" sz="1789" spc="-3" dirty="0">
                <a:latin typeface="Carnero Semibold"/>
                <a:cs typeface="Carnero Book"/>
              </a:rPr>
              <a:t>safe</a:t>
            </a:r>
            <a:endParaRPr lang="en-US" sz="1789" dirty="0">
              <a:latin typeface="Carnero Semibold"/>
              <a:cs typeface="Carnero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4102" y="5649450"/>
            <a:ext cx="2150050" cy="55465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defTabSz="554466">
              <a:lnSpc>
                <a:spcPct val="100600"/>
              </a:lnSpc>
              <a:spcBef>
                <a:spcPts val="58"/>
              </a:spcBef>
            </a:pPr>
            <a:r>
              <a:rPr lang="en-US" sz="1789" b="1" dirty="0">
                <a:latin typeface="Carnero Semibold"/>
                <a:cs typeface="Carnero Semibold"/>
              </a:rPr>
              <a:t>Over </a:t>
            </a:r>
            <a:r>
              <a:rPr lang="en-US" sz="1789" b="1" spc="3" dirty="0">
                <a:latin typeface="Carnero Semibold"/>
                <a:cs typeface="Carnero Semibold"/>
              </a:rPr>
              <a:t>500,000</a:t>
            </a:r>
            <a:r>
              <a:rPr lang="en-US" sz="1789" b="1" spc="-27" dirty="0">
                <a:latin typeface="Carnero Semibold"/>
                <a:cs typeface="Carnero Semibold"/>
              </a:rPr>
              <a:t> </a:t>
            </a:r>
            <a:r>
              <a:rPr lang="en-US" sz="1789" b="1" spc="3" dirty="0">
                <a:latin typeface="Carnero Semibold"/>
                <a:cs typeface="Carnero Semibold"/>
              </a:rPr>
              <a:t>deaths </a:t>
            </a:r>
            <a:r>
              <a:rPr lang="en-US" sz="1789" b="1" spc="6" dirty="0">
                <a:latin typeface="Carnero Semibold"/>
                <a:cs typeface="Carnero Semibold"/>
              </a:rPr>
              <a:t>and</a:t>
            </a:r>
            <a:r>
              <a:rPr lang="en-US" sz="1789" b="1" spc="-6" dirty="0">
                <a:latin typeface="Carnero Semibold"/>
                <a:cs typeface="Carnero Semibold"/>
              </a:rPr>
              <a:t> </a:t>
            </a:r>
            <a:r>
              <a:rPr lang="en-US" sz="1789" b="1" spc="3" dirty="0">
                <a:latin typeface="Carnero Semibold"/>
                <a:cs typeface="Carnero Semibold"/>
              </a:rPr>
              <a:t>counting</a:t>
            </a:r>
            <a:endParaRPr lang="en-US" sz="1789" dirty="0">
              <a:latin typeface="Carnero Semibold"/>
              <a:cs typeface="Carnero Semi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1799" y="2181722"/>
            <a:ext cx="5889150" cy="3082225"/>
          </a:xfrm>
          <a:custGeom>
            <a:avLst/>
            <a:gdLst/>
            <a:ahLst/>
            <a:cxnLst/>
            <a:rect l="l" t="t" r="r" b="b"/>
            <a:pathLst>
              <a:path w="9712325" h="5083175">
                <a:moveTo>
                  <a:pt x="3666275" y="1029738"/>
                </a:moveTo>
                <a:lnTo>
                  <a:pt x="0" y="4675773"/>
                </a:lnTo>
                <a:lnTo>
                  <a:pt x="404773" y="5082798"/>
                </a:lnTo>
                <a:lnTo>
                  <a:pt x="3665165" y="1840425"/>
                </a:lnTo>
                <a:lnTo>
                  <a:pt x="4476959" y="1840425"/>
                </a:lnTo>
                <a:lnTo>
                  <a:pt x="3666275" y="1029738"/>
                </a:lnTo>
                <a:close/>
              </a:path>
              <a:path w="9712325" h="5083175">
                <a:moveTo>
                  <a:pt x="4476959" y="1840425"/>
                </a:moveTo>
                <a:lnTo>
                  <a:pt x="3665165" y="1840425"/>
                </a:lnTo>
                <a:lnTo>
                  <a:pt x="5961294" y="4136565"/>
                </a:lnTo>
                <a:lnTo>
                  <a:pt x="6776485" y="3325877"/>
                </a:lnTo>
                <a:lnTo>
                  <a:pt x="5962404" y="3325877"/>
                </a:lnTo>
                <a:lnTo>
                  <a:pt x="4476959" y="1840425"/>
                </a:lnTo>
                <a:close/>
              </a:path>
              <a:path w="9712325" h="5083175">
                <a:moveTo>
                  <a:pt x="9712206" y="0"/>
                </a:moveTo>
                <a:lnTo>
                  <a:pt x="7396937" y="0"/>
                </a:lnTo>
                <a:lnTo>
                  <a:pt x="7396937" y="574034"/>
                </a:lnTo>
                <a:lnTo>
                  <a:pt x="8729556" y="574034"/>
                </a:lnTo>
                <a:lnTo>
                  <a:pt x="5962404" y="3325877"/>
                </a:lnTo>
                <a:lnTo>
                  <a:pt x="6776485" y="3325877"/>
                </a:lnTo>
                <a:lnTo>
                  <a:pt x="9138172" y="977237"/>
                </a:lnTo>
                <a:lnTo>
                  <a:pt x="9712206" y="977237"/>
                </a:lnTo>
                <a:lnTo>
                  <a:pt x="9712206" y="0"/>
                </a:lnTo>
                <a:close/>
              </a:path>
              <a:path w="9712325" h="5083175">
                <a:moveTo>
                  <a:pt x="9712206" y="977237"/>
                </a:moveTo>
                <a:lnTo>
                  <a:pt x="9138172" y="977237"/>
                </a:lnTo>
                <a:lnTo>
                  <a:pt x="9138172" y="2296129"/>
                </a:lnTo>
                <a:lnTo>
                  <a:pt x="9712206" y="2296129"/>
                </a:lnTo>
                <a:lnTo>
                  <a:pt x="9712206" y="977237"/>
                </a:lnTo>
                <a:close/>
              </a:path>
            </a:pathLst>
          </a:custGeom>
          <a:solidFill>
            <a:srgbClr val="FF7C5C"/>
          </a:solidFill>
          <a:ln>
            <a:noFill/>
          </a:ln>
        </p:spPr>
        <p:txBody>
          <a:bodyPr wrap="square" lIns="0" tIns="0" rIns="0" bIns="0" rtlCol="0"/>
          <a:lstStyle/>
          <a:p>
            <a:pPr defTabSz="554466"/>
            <a:endParaRPr lang="en-US" sz="1092">
              <a:latin typeface="Carnero Semi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01176" y="4540786"/>
            <a:ext cx="1883219" cy="83274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defTabSz="554466">
              <a:lnSpc>
                <a:spcPct val="100600"/>
              </a:lnSpc>
              <a:spcBef>
                <a:spcPts val="58"/>
              </a:spcBef>
            </a:pPr>
            <a:r>
              <a:rPr lang="en-US" sz="1789" b="1" spc="6">
                <a:latin typeface="Carnero Semibold"/>
                <a:cs typeface="Carnero Semibold"/>
              </a:rPr>
              <a:t>High </a:t>
            </a:r>
            <a:r>
              <a:rPr lang="en-US" sz="1789" b="1" spc="3">
                <a:latin typeface="Carnero Semibold"/>
                <a:cs typeface="Carnero Semibold"/>
              </a:rPr>
              <a:t>risk </a:t>
            </a:r>
            <a:r>
              <a:rPr lang="en-US" sz="1789" b="1" spc="-3">
                <a:latin typeface="Carnero Semibold"/>
                <a:cs typeface="Carnero Semibold"/>
              </a:rPr>
              <a:t>of failure </a:t>
            </a:r>
            <a:r>
              <a:rPr lang="en-US" sz="1789" b="1" spc="3">
                <a:latin typeface="Carnero Semibold"/>
                <a:cs typeface="Carnero Semibold"/>
              </a:rPr>
              <a:t>in</a:t>
            </a:r>
            <a:r>
              <a:rPr lang="en-US" sz="1789" b="1" spc="-42">
                <a:latin typeface="Carnero Semibold"/>
                <a:cs typeface="Carnero Semibold"/>
              </a:rPr>
              <a:t> </a:t>
            </a:r>
            <a:r>
              <a:rPr lang="en-US" sz="1789" b="1" spc="3">
                <a:latin typeface="Carnero Semibold"/>
                <a:cs typeface="Carnero Semibold"/>
              </a:rPr>
              <a:t>vaccine </a:t>
            </a:r>
            <a:r>
              <a:rPr lang="en-US" sz="1789" b="1">
                <a:latin typeface="Carnero Semibold"/>
                <a:cs typeface="Carnero Semibold"/>
              </a:rPr>
              <a:t>development</a:t>
            </a:r>
            <a:endParaRPr lang="en-US" sz="1789">
              <a:latin typeface="Carnero Semibold"/>
              <a:cs typeface="Carnero Semi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3851" y="2119109"/>
            <a:ext cx="2531622" cy="55465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defTabSz="554466">
              <a:lnSpc>
                <a:spcPct val="100600"/>
              </a:lnSpc>
              <a:spcBef>
                <a:spcPts val="58"/>
              </a:spcBef>
            </a:pPr>
            <a:r>
              <a:rPr lang="en-US" sz="1789" b="1" spc="-3">
                <a:latin typeface="Carnero Semibold"/>
                <a:cs typeface="Carnero Semibold"/>
              </a:rPr>
              <a:t>Bilateral </a:t>
            </a:r>
            <a:r>
              <a:rPr lang="en-US" sz="1789" b="1" spc="3">
                <a:latin typeface="Carnero Semibold"/>
                <a:cs typeface="Carnero Semibold"/>
              </a:rPr>
              <a:t>deals </a:t>
            </a:r>
            <a:r>
              <a:rPr lang="en-US" sz="1789" b="1" spc="-6">
                <a:latin typeface="Carnero Semibold"/>
                <a:cs typeface="Carnero Semibold"/>
              </a:rPr>
              <a:t>leave </a:t>
            </a:r>
            <a:r>
              <a:rPr lang="en-US" sz="1789" b="1">
                <a:latin typeface="Carnero Semibold"/>
                <a:cs typeface="Carnero Semibold"/>
              </a:rPr>
              <a:t>many </a:t>
            </a:r>
            <a:r>
              <a:rPr lang="en-US" sz="1789" b="1" spc="3">
                <a:latin typeface="Carnero Semibold"/>
                <a:cs typeface="Carnero Semibold"/>
              </a:rPr>
              <a:t>countries</a:t>
            </a:r>
            <a:r>
              <a:rPr lang="en-US" sz="1789" b="1" spc="-36">
                <a:latin typeface="Carnero Semibold"/>
                <a:cs typeface="Carnero Semibold"/>
              </a:rPr>
              <a:t> </a:t>
            </a:r>
            <a:r>
              <a:rPr lang="en-US" sz="1789" b="1" spc="6">
                <a:latin typeface="Carnero Semibold"/>
                <a:cs typeface="Carnero Semibold"/>
              </a:rPr>
              <a:t>behind</a:t>
            </a:r>
            <a:endParaRPr lang="en-US" sz="1789">
              <a:latin typeface="Carnero Semibold"/>
              <a:cs typeface="Carnero Semibold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42B177C-5D2D-4A1E-B505-5CDCD1030E4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154348" y="6544452"/>
            <a:ext cx="945014" cy="112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28" b="0" i="0" kern="1200">
                <a:solidFill>
                  <a:schemeClr val="bg1"/>
                </a:solidFill>
                <a:latin typeface="Carnero Light"/>
                <a:ea typeface="+mn-ea"/>
                <a:cs typeface="Carner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 defTabSz="554492">
              <a:spcBef>
                <a:spcPts val="49"/>
              </a:spcBef>
            </a:pPr>
            <a:r>
              <a:rPr lang="en-US" spc="9"/>
              <a:t>Speed, Scale,</a:t>
            </a:r>
            <a:r>
              <a:rPr lang="en-US" spc="-30"/>
              <a:t> </a:t>
            </a:r>
            <a:r>
              <a:rPr lang="en-US" spc="9"/>
              <a:t>Access</a:t>
            </a:r>
            <a:endParaRPr lang="en-US" spc="9">
              <a:solidFill>
                <a:prstClr val="white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1278BE8-0524-4F6E-8224-7AB44DD0B69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89979" y="6535621"/>
            <a:ext cx="144409" cy="112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28" b="0" i="0" kern="1200">
                <a:solidFill>
                  <a:schemeClr val="bg1"/>
                </a:solidFill>
                <a:latin typeface="Carnero Light"/>
                <a:ea typeface="+mn-ea"/>
                <a:cs typeface="Carner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04" defTabSz="554492">
              <a:spcBef>
                <a:spcPts val="49"/>
              </a:spcBef>
            </a:pPr>
            <a:fld id="{81D60167-4931-47E6-BA6A-407CBD079E47}" type="slidenum">
              <a:rPr lang="en-US" spc="9" smtClean="0"/>
              <a:pPr marL="23104" defTabSz="554492">
                <a:spcBef>
                  <a:spcPts val="49"/>
                </a:spcBef>
              </a:pPr>
              <a:t>5</a:t>
            </a:fld>
            <a:endParaRPr lang="en-US" spc="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5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 hidden="1">
            <a:extLst>
              <a:ext uri="{FF2B5EF4-FFF2-40B4-BE49-F238E27FC236}">
                <a16:creationId xmlns:a16="http://schemas.microsoft.com/office/drawing/2014/main" id="{72B0269E-9BD2-4ADD-A2F4-217D3ECD27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016" y="182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Slide" r:id="rId10" imgW="395" imgH="394" progId="TCLayout.ActiveDocument.1">
                  <p:embed/>
                </p:oleObj>
              </mc:Choice>
              <mc:Fallback>
                <p:oleObj name="think-cell Slide" r:id="rId10" imgW="395" imgH="394" progId="TCLayout.ActiveDocument.1">
                  <p:embed/>
                  <p:pic>
                    <p:nvPicPr>
                      <p:cNvPr id="5" name="Object 6" hidden="1">
                        <a:extLst>
                          <a:ext uri="{FF2B5EF4-FFF2-40B4-BE49-F238E27FC236}">
                            <a16:creationId xmlns:a16="http://schemas.microsoft.com/office/drawing/2014/main" id="{72B0269E-9BD2-4ADD-A2F4-217D3ECD27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16" y="182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1" hidden="1">
            <a:extLst>
              <a:ext uri="{FF2B5EF4-FFF2-40B4-BE49-F238E27FC236}">
                <a16:creationId xmlns:a16="http://schemas.microsoft.com/office/drawing/2014/main" id="{80749385-7C3B-4826-B845-23A04164E3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28" y="241"/>
            <a:ext cx="158739" cy="1587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54492">
              <a:spcBef>
                <a:spcPts val="300"/>
              </a:spcBef>
              <a:spcAft>
                <a:spcPts val="300"/>
              </a:spcAft>
              <a:defRPr/>
            </a:pPr>
            <a:endParaRPr lang="en-US" sz="3580" b="1" dirty="0">
              <a:solidFill>
                <a:srgbClr val="FFFFFF"/>
              </a:solidFill>
              <a:latin typeface="Carnero Semibold"/>
              <a:ea typeface="+mj-ea"/>
              <a:sym typeface="Carnero Semibold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31106AE-A934-4555-8303-BCFBE0C99B9A}"/>
              </a:ext>
            </a:extLst>
          </p:cNvPr>
          <p:cNvSpPr/>
          <p:nvPr/>
        </p:nvSpPr>
        <p:spPr>
          <a:xfrm>
            <a:off x="8761794" y="944326"/>
            <a:ext cx="2875081" cy="534546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endParaRPr lang="en-US" sz="1092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FCA47EBA-2E0D-4D55-A9B0-21AD90C3C01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5125" y="172441"/>
            <a:ext cx="11081750" cy="3846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noAutofit/>
          </a:bodyPr>
          <a:lstStyle/>
          <a:p>
            <a:r>
              <a:rPr lang="en-US" sz="358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vaccine technologies are under development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B0027-95B6-40D3-B75C-26573050DFC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154695" y="6535621"/>
            <a:ext cx="944948" cy="112018"/>
          </a:xfrm>
        </p:spPr>
        <p:txBody>
          <a:bodyPr/>
          <a:lstStyle/>
          <a:p>
            <a:pPr marL="7701" defTabSz="554492">
              <a:spcBef>
                <a:spcPts val="49"/>
              </a:spcBef>
            </a:pPr>
            <a:r>
              <a:rPr lang="en-US" spc="9">
                <a:solidFill>
                  <a:srgbClr val="002060"/>
                </a:solidFill>
              </a:rPr>
              <a:t>Speed, Scale,</a:t>
            </a:r>
            <a:r>
              <a:rPr lang="en-US" spc="-30">
                <a:solidFill>
                  <a:srgbClr val="002060"/>
                </a:solidFill>
              </a:rPr>
              <a:t> </a:t>
            </a:r>
            <a:r>
              <a:rPr lang="en-US" spc="9">
                <a:solidFill>
                  <a:srgbClr val="002060"/>
                </a:solidFill>
              </a:rPr>
              <a:t>Access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E05FB9E-504C-49D3-BEF0-69E5A9C78C7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89587" y="6535621"/>
            <a:ext cx="144399" cy="112018"/>
          </a:xfrm>
        </p:spPr>
        <p:txBody>
          <a:bodyPr/>
          <a:lstStyle/>
          <a:p>
            <a:pPr marL="23104" defTabSz="554492">
              <a:spcBef>
                <a:spcPts val="49"/>
              </a:spcBef>
            </a:pPr>
            <a:fld id="{81D60167-4931-47E6-BA6A-407CBD079E47}" type="slidenum">
              <a:rPr lang="en-US" spc="9">
                <a:solidFill>
                  <a:srgbClr val="002060"/>
                </a:solidFill>
              </a:rPr>
              <a:pPr marL="23104" defTabSz="554492">
                <a:spcBef>
                  <a:spcPts val="49"/>
                </a:spcBef>
              </a:pPr>
              <a:t>6</a:t>
            </a:fld>
            <a:endParaRPr lang="en-US" spc="9">
              <a:solidFill>
                <a:srgbClr val="00206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1B3A59-DDF9-4346-A924-CB58A19BBEBE}"/>
              </a:ext>
            </a:extLst>
          </p:cNvPr>
          <p:cNvCxnSpPr>
            <a:cxnSpLocks/>
          </p:cNvCxnSpPr>
          <p:nvPr/>
        </p:nvCxnSpPr>
        <p:spPr>
          <a:xfrm>
            <a:off x="555126" y="2761856"/>
            <a:ext cx="11081750" cy="0"/>
          </a:xfrm>
          <a:prstGeom prst="line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E7E7D79-120A-4A49-A958-5A5F5A6B0F17}"/>
              </a:ext>
            </a:extLst>
          </p:cNvPr>
          <p:cNvCxnSpPr>
            <a:cxnSpLocks/>
          </p:cNvCxnSpPr>
          <p:nvPr/>
        </p:nvCxnSpPr>
        <p:spPr>
          <a:xfrm>
            <a:off x="555126" y="4098278"/>
            <a:ext cx="11081750" cy="0"/>
          </a:xfrm>
          <a:prstGeom prst="line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1915AEA-0E1D-440B-BB68-57AAFB629299}"/>
              </a:ext>
            </a:extLst>
          </p:cNvPr>
          <p:cNvCxnSpPr>
            <a:cxnSpLocks/>
          </p:cNvCxnSpPr>
          <p:nvPr/>
        </p:nvCxnSpPr>
        <p:spPr>
          <a:xfrm>
            <a:off x="555126" y="1607638"/>
            <a:ext cx="11081750" cy="0"/>
          </a:xfrm>
          <a:prstGeom prst="line">
            <a:avLst/>
          </a:prstGeom>
          <a:ln w="1270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CustomIcon">
            <a:extLst>
              <a:ext uri="{FF2B5EF4-FFF2-40B4-BE49-F238E27FC236}">
                <a16:creationId xmlns:a16="http://schemas.microsoft.com/office/drawing/2014/main" id="{8D6E6C6C-5A7A-4DB4-B972-4A96A416573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5125" y="1723709"/>
            <a:ext cx="913139" cy="9131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34D699-5D05-4AEC-9287-F57FA0C881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99149" y="1723709"/>
            <a:ext cx="1359960" cy="289992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8027D3-2685-4986-B70A-0D88D51D06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51762" y="1683431"/>
            <a:ext cx="1050898" cy="368586"/>
          </a:xfrm>
          <a:prstGeom prst="rect">
            <a:avLst/>
          </a:prstGeom>
        </p:spPr>
      </p:pic>
      <p:pic>
        <p:nvPicPr>
          <p:cNvPr id="1200139" name="Picture 11" descr="The University of Queensland – Universities Australia">
            <a:extLst>
              <a:ext uri="{FF2B5EF4-FFF2-40B4-BE49-F238E27FC236}">
                <a16:creationId xmlns:a16="http://schemas.microsoft.com/office/drawing/2014/main" id="{C4890E69-DB1B-46C7-9B64-D6C899E1C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996" y="2040235"/>
            <a:ext cx="643554" cy="64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90CA48-4903-4543-8E80-6961BD77948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45726" y="2181332"/>
            <a:ext cx="545720" cy="27349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2B73533-C6DB-4E6C-87C6-DB01AA2BF2DA}"/>
              </a:ext>
            </a:extLst>
          </p:cNvPr>
          <p:cNvSpPr txBox="1"/>
          <p:nvPr/>
        </p:nvSpPr>
        <p:spPr>
          <a:xfrm>
            <a:off x="1818838" y="1723709"/>
            <a:ext cx="1286552" cy="24620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914358">
              <a:buClr>
                <a:srgbClr val="000000"/>
              </a:buClr>
              <a:defRPr/>
            </a:pPr>
            <a:r>
              <a:rPr lang="en-US" sz="2000" b="1">
                <a:solidFill>
                  <a:srgbClr val="002060"/>
                </a:solidFill>
                <a:latin typeface="Carnero Semibold"/>
              </a:rPr>
              <a:t>Protein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BAC19A5-B36D-4CA5-96E3-DC614865E3C6}"/>
              </a:ext>
            </a:extLst>
          </p:cNvPr>
          <p:cNvSpPr txBox="1"/>
          <p:nvPr/>
        </p:nvSpPr>
        <p:spPr>
          <a:xfrm>
            <a:off x="3309507" y="1723708"/>
            <a:ext cx="5286928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914358">
              <a:buClr>
                <a:srgbClr val="000000"/>
              </a:buClr>
              <a:defRPr/>
            </a:pPr>
            <a:r>
              <a:rPr lang="en-US" b="1" dirty="0">
                <a:solidFill>
                  <a:srgbClr val="002060"/>
                </a:solidFill>
                <a:latin typeface="Carnero Semibold"/>
              </a:rPr>
              <a:t>Purified or recombinant proteinaceous antigens </a:t>
            </a:r>
            <a:r>
              <a:rPr lang="en-US" dirty="0">
                <a:solidFill>
                  <a:srgbClr val="002060"/>
                </a:solidFill>
                <a:latin typeface="Carnero Semibold"/>
              </a:rPr>
              <a:t>from a pathogen to elicit immune response</a:t>
            </a:r>
          </a:p>
        </p:txBody>
      </p:sp>
      <p:pic>
        <p:nvPicPr>
          <p:cNvPr id="35" name="CustomIcon">
            <a:extLst>
              <a:ext uri="{FF2B5EF4-FFF2-40B4-BE49-F238E27FC236}">
                <a16:creationId xmlns:a16="http://schemas.microsoft.com/office/drawing/2014/main" id="{2FCAE31B-9C2E-480D-B016-5AC312CAFAC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32421" y="2851420"/>
            <a:ext cx="913139" cy="9131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689CDE-6990-4E27-A4FF-39851437C54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14652" y="2959313"/>
            <a:ext cx="874992" cy="25918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724C7A4-F047-492B-8B5B-62EB096146A8}"/>
              </a:ext>
            </a:extLst>
          </p:cNvPr>
          <p:cNvSpPr txBox="1"/>
          <p:nvPr/>
        </p:nvSpPr>
        <p:spPr>
          <a:xfrm>
            <a:off x="1818838" y="2851420"/>
            <a:ext cx="1286552" cy="24620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914358">
              <a:buClr>
                <a:srgbClr val="000000"/>
              </a:buClr>
              <a:defRPr/>
            </a:pPr>
            <a:r>
              <a:rPr lang="en-US" sz="2000" b="1">
                <a:solidFill>
                  <a:srgbClr val="002060"/>
                </a:solidFill>
                <a:latin typeface="Carnero Semibold"/>
              </a:rPr>
              <a:t>Nucleic Acid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053374C-DF4A-4A66-AE2A-1F8B08956AAB}"/>
              </a:ext>
            </a:extLst>
          </p:cNvPr>
          <p:cNvSpPr txBox="1"/>
          <p:nvPr/>
        </p:nvSpPr>
        <p:spPr>
          <a:xfrm>
            <a:off x="3309507" y="2851420"/>
            <a:ext cx="5286928" cy="106182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914358">
              <a:buClr>
                <a:srgbClr val="000000"/>
              </a:buClr>
              <a:defRPr/>
            </a:pPr>
            <a:r>
              <a:rPr lang="en-US" b="1">
                <a:solidFill>
                  <a:srgbClr val="002060"/>
                </a:solidFill>
                <a:latin typeface="Carnero Semibold"/>
              </a:rPr>
              <a:t>Genetically engineered plasmid containing the DNA sequence </a:t>
            </a:r>
            <a:r>
              <a:rPr lang="en-US">
                <a:solidFill>
                  <a:srgbClr val="002060"/>
                </a:solidFill>
                <a:latin typeface="Carnero Semibold"/>
              </a:rPr>
              <a:t>containing sequence for disease-specific antigen</a:t>
            </a:r>
          </a:p>
          <a:p>
            <a:pPr defTabSz="914358">
              <a:buClr>
                <a:srgbClr val="000000"/>
              </a:buClr>
              <a:defRPr/>
            </a:pPr>
            <a:r>
              <a:rPr lang="en-US" b="1">
                <a:solidFill>
                  <a:srgbClr val="002060"/>
                </a:solidFill>
                <a:latin typeface="Carnero Semibold"/>
              </a:rPr>
              <a:t>Messenger RNA</a:t>
            </a:r>
            <a:r>
              <a:rPr lang="en-US">
                <a:solidFill>
                  <a:srgbClr val="002060"/>
                </a:solidFill>
                <a:latin typeface="Carnero Semibold"/>
              </a:rPr>
              <a:t> containing sequence for a disease-specific antigen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2A9B860-05FE-4336-BED8-CBF15B9CB5A3}"/>
              </a:ext>
            </a:extLst>
          </p:cNvPr>
          <p:cNvGrpSpPr/>
          <p:nvPr/>
        </p:nvGrpSpPr>
        <p:grpSpPr>
          <a:xfrm>
            <a:off x="1207121" y="2875891"/>
            <a:ext cx="428034" cy="870338"/>
            <a:chOff x="354089" y="3696234"/>
            <a:chExt cx="213232" cy="433572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A4FC1E9-D880-4A54-AAB9-08F1A2BFC592}"/>
                </a:ext>
              </a:extLst>
            </p:cNvPr>
            <p:cNvSpPr/>
            <p:nvPr/>
          </p:nvSpPr>
          <p:spPr>
            <a:xfrm flipH="1">
              <a:off x="354089" y="3696234"/>
              <a:ext cx="213232" cy="433572"/>
            </a:xfrm>
            <a:custGeom>
              <a:avLst/>
              <a:gdLst>
                <a:gd name="connsiteX0" fmla="*/ 0 w 285750"/>
                <a:gd name="connsiteY0" fmla="*/ 0 h 581025"/>
                <a:gd name="connsiteX1" fmla="*/ 146685 w 285750"/>
                <a:gd name="connsiteY1" fmla="*/ 146685 h 581025"/>
                <a:gd name="connsiteX2" fmla="*/ 290513 w 285750"/>
                <a:gd name="connsiteY2" fmla="*/ 298133 h 581025"/>
                <a:gd name="connsiteX3" fmla="*/ 146685 w 285750"/>
                <a:gd name="connsiteY3" fmla="*/ 441960 h 581025"/>
                <a:gd name="connsiteX4" fmla="*/ 146685 w 285750"/>
                <a:gd name="connsiteY4" fmla="*/ 441960 h 581025"/>
                <a:gd name="connsiteX5" fmla="*/ 0 w 285750"/>
                <a:gd name="connsiteY5" fmla="*/ 58864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0" h="581025">
                  <a:moveTo>
                    <a:pt x="0" y="0"/>
                  </a:moveTo>
                  <a:cubicBezTo>
                    <a:pt x="0" y="80963"/>
                    <a:pt x="65723" y="146685"/>
                    <a:pt x="146685" y="146685"/>
                  </a:cubicBezTo>
                  <a:cubicBezTo>
                    <a:pt x="228600" y="148590"/>
                    <a:pt x="292418" y="217170"/>
                    <a:pt x="290513" y="298133"/>
                  </a:cubicBezTo>
                  <a:cubicBezTo>
                    <a:pt x="288608" y="377190"/>
                    <a:pt x="224790" y="439103"/>
                    <a:pt x="146685" y="441960"/>
                  </a:cubicBezTo>
                  <a:lnTo>
                    <a:pt x="146685" y="441960"/>
                  </a:lnTo>
                  <a:cubicBezTo>
                    <a:pt x="65723" y="441960"/>
                    <a:pt x="0" y="507683"/>
                    <a:pt x="0" y="588645"/>
                  </a:cubicBezTo>
                </a:path>
              </a:pathLst>
            </a:custGeom>
            <a:noFill/>
            <a:ln w="12700" cap="flat">
              <a:solidFill>
                <a:srgbClr val="FF7C5C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5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2060"/>
                </a:solidFill>
                <a:latin typeface="Carnero Semibold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F10BD7F-B68C-41C0-AD08-533341F57CE9}"/>
                </a:ext>
              </a:extLst>
            </p:cNvPr>
            <p:cNvSpPr/>
            <p:nvPr/>
          </p:nvSpPr>
          <p:spPr>
            <a:xfrm flipH="1">
              <a:off x="383231" y="3719689"/>
              <a:ext cx="156370" cy="7108"/>
            </a:xfrm>
            <a:custGeom>
              <a:avLst/>
              <a:gdLst>
                <a:gd name="connsiteX0" fmla="*/ 0 w 209550"/>
                <a:gd name="connsiteY0" fmla="*/ 0 h 0"/>
                <a:gd name="connsiteX1" fmla="*/ 216218 w 2095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0">
                  <a:moveTo>
                    <a:pt x="0" y="0"/>
                  </a:moveTo>
                  <a:lnTo>
                    <a:pt x="216218" y="0"/>
                  </a:lnTo>
                </a:path>
              </a:pathLst>
            </a:custGeom>
            <a:ln w="12700" cap="flat">
              <a:solidFill>
                <a:srgbClr val="FF7C5C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5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2060"/>
                </a:solidFill>
                <a:latin typeface="Carnero Semibold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DFCD74F-A90D-4229-A485-275B3CB4B93E}"/>
                </a:ext>
              </a:extLst>
            </p:cNvPr>
            <p:cNvSpPr/>
            <p:nvPr/>
          </p:nvSpPr>
          <p:spPr>
            <a:xfrm flipH="1">
              <a:off x="399578" y="3755939"/>
              <a:ext cx="120831" cy="7108"/>
            </a:xfrm>
            <a:custGeom>
              <a:avLst/>
              <a:gdLst>
                <a:gd name="connsiteX0" fmla="*/ 0 w 161925"/>
                <a:gd name="connsiteY0" fmla="*/ 0 h 0"/>
                <a:gd name="connsiteX1" fmla="*/ 165735 w 1619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>
                  <a:moveTo>
                    <a:pt x="0" y="0"/>
                  </a:moveTo>
                  <a:lnTo>
                    <a:pt x="165735" y="0"/>
                  </a:lnTo>
                </a:path>
              </a:pathLst>
            </a:custGeom>
            <a:ln w="12700" cap="flat">
              <a:solidFill>
                <a:srgbClr val="FF7C5C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5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2060"/>
                </a:solidFill>
                <a:latin typeface="Carnero Semibold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577FE3E-6E20-4580-A6EE-E6A0693FD730}"/>
                </a:ext>
              </a:extLst>
            </p:cNvPr>
            <p:cNvSpPr/>
            <p:nvPr/>
          </p:nvSpPr>
          <p:spPr>
            <a:xfrm flipH="1">
              <a:off x="423034" y="3845496"/>
              <a:ext cx="71077" cy="7108"/>
            </a:xfrm>
            <a:custGeom>
              <a:avLst/>
              <a:gdLst>
                <a:gd name="connsiteX0" fmla="*/ 0 w 95250"/>
                <a:gd name="connsiteY0" fmla="*/ 0 h 0"/>
                <a:gd name="connsiteX1" fmla="*/ 95250 w 952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>
                  <a:moveTo>
                    <a:pt x="0" y="0"/>
                  </a:moveTo>
                  <a:lnTo>
                    <a:pt x="95250" y="0"/>
                  </a:lnTo>
                </a:path>
              </a:pathLst>
            </a:custGeom>
            <a:ln w="12700" cap="flat">
              <a:solidFill>
                <a:srgbClr val="FF7C5C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5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2060"/>
                </a:solidFill>
                <a:latin typeface="Carnero Semibold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713A136-8649-41B2-9C88-6BB5B129E771}"/>
                </a:ext>
              </a:extLst>
            </p:cNvPr>
            <p:cNvSpPr/>
            <p:nvPr/>
          </p:nvSpPr>
          <p:spPr>
            <a:xfrm flipH="1">
              <a:off x="423034" y="3988362"/>
              <a:ext cx="71077" cy="7108"/>
            </a:xfrm>
            <a:custGeom>
              <a:avLst/>
              <a:gdLst>
                <a:gd name="connsiteX0" fmla="*/ 0 w 95250"/>
                <a:gd name="connsiteY0" fmla="*/ 0 h 0"/>
                <a:gd name="connsiteX1" fmla="*/ 95250 w 952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>
                  <a:moveTo>
                    <a:pt x="0" y="0"/>
                  </a:moveTo>
                  <a:lnTo>
                    <a:pt x="95250" y="0"/>
                  </a:lnTo>
                </a:path>
              </a:pathLst>
            </a:custGeom>
            <a:ln w="12700" cap="flat">
              <a:solidFill>
                <a:srgbClr val="FF7C5C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5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2060"/>
                </a:solidFill>
                <a:latin typeface="Carnero Semibold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D97D550-95AF-4CD4-8DED-DD7A47320BB0}"/>
                </a:ext>
              </a:extLst>
            </p:cNvPr>
            <p:cNvSpPr/>
            <p:nvPr/>
          </p:nvSpPr>
          <p:spPr>
            <a:xfrm flipH="1">
              <a:off x="391049" y="3881746"/>
              <a:ext cx="135047" cy="7108"/>
            </a:xfrm>
            <a:custGeom>
              <a:avLst/>
              <a:gdLst>
                <a:gd name="connsiteX0" fmla="*/ 0 w 180975"/>
                <a:gd name="connsiteY0" fmla="*/ 0 h 0"/>
                <a:gd name="connsiteX1" fmla="*/ 180975 w 1809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975">
                  <a:moveTo>
                    <a:pt x="0" y="0"/>
                  </a:moveTo>
                  <a:lnTo>
                    <a:pt x="180975" y="0"/>
                  </a:lnTo>
                </a:path>
              </a:pathLst>
            </a:custGeom>
            <a:ln w="12700" cap="flat">
              <a:solidFill>
                <a:srgbClr val="FF7C5C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5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2060"/>
                </a:solidFill>
                <a:latin typeface="Carnero Semibold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A539C95-83CB-43EC-930B-819458B9A282}"/>
                </a:ext>
              </a:extLst>
            </p:cNvPr>
            <p:cNvSpPr/>
            <p:nvPr/>
          </p:nvSpPr>
          <p:spPr>
            <a:xfrm flipH="1">
              <a:off x="377545" y="3916574"/>
              <a:ext cx="163478" cy="7108"/>
            </a:xfrm>
            <a:custGeom>
              <a:avLst/>
              <a:gdLst>
                <a:gd name="connsiteX0" fmla="*/ 0 w 219075"/>
                <a:gd name="connsiteY0" fmla="*/ 0 h 0"/>
                <a:gd name="connsiteX1" fmla="*/ 220980 w 2190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075">
                  <a:moveTo>
                    <a:pt x="0" y="0"/>
                  </a:moveTo>
                  <a:lnTo>
                    <a:pt x="220980" y="0"/>
                  </a:lnTo>
                </a:path>
              </a:pathLst>
            </a:custGeom>
            <a:ln w="12700" cap="flat">
              <a:solidFill>
                <a:srgbClr val="FF7C5C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5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2060"/>
                </a:solidFill>
                <a:latin typeface="Carnero Semibold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CFEB0E1-6C1E-47B3-8FD1-45C999B54652}"/>
                </a:ext>
              </a:extLst>
            </p:cNvPr>
            <p:cNvSpPr/>
            <p:nvPr/>
          </p:nvSpPr>
          <p:spPr>
            <a:xfrm flipH="1">
              <a:off x="399578" y="3953534"/>
              <a:ext cx="120831" cy="7108"/>
            </a:xfrm>
            <a:custGeom>
              <a:avLst/>
              <a:gdLst>
                <a:gd name="connsiteX0" fmla="*/ 0 w 161925"/>
                <a:gd name="connsiteY0" fmla="*/ 0 h 0"/>
                <a:gd name="connsiteX1" fmla="*/ 165735 w 1619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>
                  <a:moveTo>
                    <a:pt x="0" y="0"/>
                  </a:moveTo>
                  <a:lnTo>
                    <a:pt x="165735" y="0"/>
                  </a:lnTo>
                </a:path>
              </a:pathLst>
            </a:custGeom>
            <a:ln w="12700" cap="flat">
              <a:solidFill>
                <a:srgbClr val="FF7C5C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5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2060"/>
                </a:solidFill>
                <a:latin typeface="Carnero Semibold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936566B-CA8A-4E52-B56C-6298552B4E55}"/>
                </a:ext>
              </a:extLst>
            </p:cNvPr>
            <p:cNvSpPr/>
            <p:nvPr/>
          </p:nvSpPr>
          <p:spPr>
            <a:xfrm flipH="1">
              <a:off x="399578" y="4075787"/>
              <a:ext cx="120831" cy="7108"/>
            </a:xfrm>
            <a:custGeom>
              <a:avLst/>
              <a:gdLst>
                <a:gd name="connsiteX0" fmla="*/ 0 w 161925"/>
                <a:gd name="connsiteY0" fmla="*/ 0 h 0"/>
                <a:gd name="connsiteX1" fmla="*/ 165735 w 1619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>
                  <a:moveTo>
                    <a:pt x="0" y="0"/>
                  </a:moveTo>
                  <a:lnTo>
                    <a:pt x="165735" y="0"/>
                  </a:lnTo>
                </a:path>
              </a:pathLst>
            </a:custGeom>
            <a:ln w="12700" cap="flat">
              <a:solidFill>
                <a:srgbClr val="FF7C5C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5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2060"/>
                </a:solidFill>
                <a:latin typeface="Carnero Semibold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2508BDA-750D-492F-80E2-208665A964A5}"/>
                </a:ext>
              </a:extLst>
            </p:cNvPr>
            <p:cNvSpPr/>
            <p:nvPr/>
          </p:nvSpPr>
          <p:spPr>
            <a:xfrm flipH="1">
              <a:off x="377545" y="4114169"/>
              <a:ext cx="163478" cy="7108"/>
            </a:xfrm>
            <a:custGeom>
              <a:avLst/>
              <a:gdLst>
                <a:gd name="connsiteX0" fmla="*/ 0 w 219075"/>
                <a:gd name="connsiteY0" fmla="*/ 0 h 0"/>
                <a:gd name="connsiteX1" fmla="*/ 220980 w 2190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075">
                  <a:moveTo>
                    <a:pt x="0" y="0"/>
                  </a:moveTo>
                  <a:lnTo>
                    <a:pt x="220980" y="0"/>
                  </a:lnTo>
                </a:path>
              </a:pathLst>
            </a:custGeom>
            <a:ln w="12700" cap="flat">
              <a:solidFill>
                <a:srgbClr val="FF7C5C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5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2060"/>
                </a:solidFill>
                <a:latin typeface="Carnero Semibold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8817DD6-B0FF-451E-8D83-00EBAAE5A7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67152" y="2926478"/>
            <a:ext cx="992214" cy="2633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AD4A22-5DF0-4455-AA52-99325EF3D9D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93927" y="3469375"/>
            <a:ext cx="1172090" cy="319660"/>
          </a:xfrm>
          <a:prstGeom prst="rect">
            <a:avLst/>
          </a:prstGeom>
        </p:spPr>
      </p:pic>
      <p:pic>
        <p:nvPicPr>
          <p:cNvPr id="32" name="CustomIcon">
            <a:extLst>
              <a:ext uri="{FF2B5EF4-FFF2-40B4-BE49-F238E27FC236}">
                <a16:creationId xmlns:a16="http://schemas.microsoft.com/office/drawing/2014/main" id="{BB90A6EC-0484-48C7-BAEE-BC9B336DAC8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55125" y="4202120"/>
            <a:ext cx="913139" cy="9131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9EA038-1C88-4537-8E2B-38D4EEC3DD8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014652" y="4264517"/>
            <a:ext cx="993617" cy="3146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6F9A6E-5FC0-4A19-B025-49861591F75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077650" y="4202120"/>
            <a:ext cx="470509" cy="43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71828B-9C89-4D85-BF59-8B7A1E4E01B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147953" y="4765848"/>
            <a:ext cx="1286552" cy="318115"/>
          </a:xfrm>
          <a:prstGeom prst="rect">
            <a:avLst/>
          </a:prstGeom>
        </p:spPr>
      </p:pic>
      <p:pic>
        <p:nvPicPr>
          <p:cNvPr id="1200143" name="Picture 15" descr="The University of Hong Kong | Universitas 21">
            <a:extLst>
              <a:ext uri="{FF2B5EF4-FFF2-40B4-BE49-F238E27FC236}">
                <a16:creationId xmlns:a16="http://schemas.microsoft.com/office/drawing/2014/main" id="{54909AE5-A417-49C1-94AB-0521F2BB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91" y="4272602"/>
            <a:ext cx="428034" cy="48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5B9D1C-595E-4487-AEF8-CE04011FC24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026752" y="4865125"/>
            <a:ext cx="913139" cy="272622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6700A1E-1520-403C-BC4B-B4BAD6298767}"/>
              </a:ext>
            </a:extLst>
          </p:cNvPr>
          <p:cNvSpPr txBox="1"/>
          <p:nvPr/>
        </p:nvSpPr>
        <p:spPr>
          <a:xfrm>
            <a:off x="1818838" y="4202120"/>
            <a:ext cx="1286552" cy="24620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914358">
              <a:buClr>
                <a:srgbClr val="000000"/>
              </a:buClr>
              <a:defRPr/>
            </a:pPr>
            <a:r>
              <a:rPr lang="en-US" sz="2000" b="1" dirty="0">
                <a:solidFill>
                  <a:srgbClr val="002060"/>
                </a:solidFill>
                <a:latin typeface="Carnero Semibold"/>
              </a:rPr>
              <a:t>Viral vector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2251E18-B709-4A9B-81B4-958E02F4D92D}"/>
              </a:ext>
            </a:extLst>
          </p:cNvPr>
          <p:cNvSpPr txBox="1"/>
          <p:nvPr/>
        </p:nvSpPr>
        <p:spPr>
          <a:xfrm>
            <a:off x="3309507" y="4202120"/>
            <a:ext cx="5286928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914358">
              <a:buClr>
                <a:srgbClr val="000000"/>
              </a:buClr>
              <a:defRPr/>
            </a:pPr>
            <a:r>
              <a:rPr lang="en-US" b="1">
                <a:solidFill>
                  <a:srgbClr val="002060"/>
                </a:solidFill>
                <a:latin typeface="Carnero Semibold"/>
              </a:rPr>
              <a:t>Chemically weakened viruses to carry DNA</a:t>
            </a:r>
            <a:r>
              <a:rPr lang="en-US">
                <a:solidFill>
                  <a:srgbClr val="002060"/>
                </a:solidFill>
                <a:latin typeface="Carnero Semibold"/>
              </a:rPr>
              <a:t>, containing sequence for disease-specific antigen, into human cells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4FD4A70-A0E7-4945-A89C-635C85ECF00B}"/>
              </a:ext>
            </a:extLst>
          </p:cNvPr>
          <p:cNvSpPr txBox="1"/>
          <p:nvPr/>
        </p:nvSpPr>
        <p:spPr>
          <a:xfrm>
            <a:off x="3309507" y="1252240"/>
            <a:ext cx="5286928" cy="30777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914358">
              <a:buClr>
                <a:srgbClr val="000000"/>
              </a:buClr>
              <a:defRPr/>
            </a:pPr>
            <a:r>
              <a:rPr lang="en-US" sz="2000" b="1">
                <a:solidFill>
                  <a:srgbClr val="002060"/>
                </a:solidFill>
                <a:latin typeface="Carnero Semibold"/>
              </a:rPr>
              <a:t>Description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F8D1741-3BF3-427C-9926-A0CF3416568B}"/>
              </a:ext>
            </a:extLst>
          </p:cNvPr>
          <p:cNvSpPr txBox="1"/>
          <p:nvPr/>
        </p:nvSpPr>
        <p:spPr>
          <a:xfrm>
            <a:off x="8944829" y="1006019"/>
            <a:ext cx="2483826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 defTabSz="914358">
              <a:buClr>
                <a:srgbClr val="000000"/>
              </a:buClr>
              <a:defRPr/>
            </a:pPr>
            <a:r>
              <a:rPr lang="en-US" sz="2000" b="1" dirty="0">
                <a:solidFill>
                  <a:srgbClr val="002060"/>
                </a:solidFill>
                <a:latin typeface="Carnero Semibold"/>
              </a:rPr>
              <a:t>Example candidates</a:t>
            </a:r>
            <a:br>
              <a:rPr lang="en-US" sz="2000" b="1" dirty="0">
                <a:solidFill>
                  <a:srgbClr val="002060"/>
                </a:solidFill>
                <a:latin typeface="Carnero Semibold"/>
              </a:rPr>
            </a:br>
            <a:r>
              <a:rPr lang="en-US" i="1" dirty="0">
                <a:solidFill>
                  <a:srgbClr val="002060"/>
                </a:solidFill>
                <a:latin typeface="Carnero Semibold"/>
              </a:rPr>
              <a:t>(not exhaustive)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D71D537-01DF-464C-AAA0-ABC8957A4BCE}"/>
              </a:ext>
            </a:extLst>
          </p:cNvPr>
          <p:cNvSpPr txBox="1"/>
          <p:nvPr/>
        </p:nvSpPr>
        <p:spPr>
          <a:xfrm>
            <a:off x="555125" y="1252240"/>
            <a:ext cx="2557390" cy="30777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914358">
              <a:buClr>
                <a:srgbClr val="000000"/>
              </a:buClr>
              <a:defRPr/>
            </a:pPr>
            <a:r>
              <a:rPr lang="en-US" sz="2000" b="1">
                <a:solidFill>
                  <a:srgbClr val="002060"/>
                </a:solidFill>
                <a:latin typeface="Carnero Semibold"/>
              </a:rPr>
              <a:t>Technology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7C5BC22-3C94-46CF-9A0C-13899051C365}"/>
              </a:ext>
            </a:extLst>
          </p:cNvPr>
          <p:cNvCxnSpPr>
            <a:cxnSpLocks/>
          </p:cNvCxnSpPr>
          <p:nvPr/>
        </p:nvCxnSpPr>
        <p:spPr>
          <a:xfrm>
            <a:off x="536923" y="5190544"/>
            <a:ext cx="11081750" cy="0"/>
          </a:xfrm>
          <a:prstGeom prst="line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CC053A7-B548-4DB3-BB1E-588D3E4FAB24}"/>
              </a:ext>
            </a:extLst>
          </p:cNvPr>
          <p:cNvSpPr txBox="1"/>
          <p:nvPr/>
        </p:nvSpPr>
        <p:spPr>
          <a:xfrm>
            <a:off x="1800635" y="5294386"/>
            <a:ext cx="1286552" cy="24620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914358">
              <a:buClr>
                <a:srgbClr val="000000"/>
              </a:buClr>
              <a:defRPr/>
            </a:pPr>
            <a:r>
              <a:rPr lang="en-US" sz="2000" b="1" dirty="0">
                <a:solidFill>
                  <a:srgbClr val="002060"/>
                </a:solidFill>
                <a:latin typeface="Carnero Semibold"/>
              </a:rPr>
              <a:t>Inactivated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F4D18B-E59E-4552-952C-2B9102357965}"/>
              </a:ext>
            </a:extLst>
          </p:cNvPr>
          <p:cNvSpPr txBox="1"/>
          <p:nvPr/>
        </p:nvSpPr>
        <p:spPr>
          <a:xfrm>
            <a:off x="3309507" y="5339234"/>
            <a:ext cx="5286928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914358">
              <a:buClr>
                <a:srgbClr val="000000"/>
              </a:buClr>
              <a:defRPr/>
            </a:pPr>
            <a:r>
              <a:rPr lang="en-US" b="1" dirty="0">
                <a:solidFill>
                  <a:srgbClr val="002060"/>
                </a:solidFill>
                <a:latin typeface="Carnero Semibold"/>
              </a:rPr>
              <a:t>Chemically “killed” virus or subunits of the virus </a:t>
            </a:r>
            <a:r>
              <a:rPr lang="en-US" dirty="0">
                <a:solidFill>
                  <a:srgbClr val="002060"/>
                </a:solidFill>
                <a:latin typeface="Carnero Semibold"/>
              </a:rPr>
              <a:t>grown under controlled conditions 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14625B1-6F5C-4DCE-8F87-3B4E86E48D85}"/>
              </a:ext>
            </a:extLst>
          </p:cNvPr>
          <p:cNvGrpSpPr/>
          <p:nvPr/>
        </p:nvGrpSpPr>
        <p:grpSpPr>
          <a:xfrm>
            <a:off x="625793" y="5310468"/>
            <a:ext cx="746065" cy="741204"/>
            <a:chOff x="570378" y="5508297"/>
            <a:chExt cx="746065" cy="741204"/>
          </a:xfrm>
        </p:grpSpPr>
        <p:grpSp>
          <p:nvGrpSpPr>
            <p:cNvPr id="65" name="CustomIcon">
              <a:extLst>
                <a:ext uri="{FF2B5EF4-FFF2-40B4-BE49-F238E27FC236}">
                  <a16:creationId xmlns:a16="http://schemas.microsoft.com/office/drawing/2014/main" id="{B4CF06DC-E9BD-4BE5-AAB1-ED11ED211E20}"/>
                </a:ext>
              </a:extLst>
            </p:cNvPr>
            <p:cNvGrpSpPr/>
            <p:nvPr/>
          </p:nvGrpSpPr>
          <p:grpSpPr>
            <a:xfrm>
              <a:off x="570378" y="5508297"/>
              <a:ext cx="746065" cy="741204"/>
              <a:chOff x="635016" y="5523971"/>
              <a:chExt cx="746065" cy="741204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E645BB8-D33C-43ED-976D-22BDC721F20E}"/>
                  </a:ext>
                </a:extLst>
              </p:cNvPr>
              <p:cNvSpPr/>
              <p:nvPr/>
            </p:nvSpPr>
            <p:spPr>
              <a:xfrm>
                <a:off x="812419" y="5700159"/>
                <a:ext cx="388829" cy="388829"/>
              </a:xfrm>
              <a:custGeom>
                <a:avLst/>
                <a:gdLst>
                  <a:gd name="connsiteX0" fmla="*/ 396119 w 388828"/>
                  <a:gd name="connsiteY0" fmla="*/ 198060 h 388828"/>
                  <a:gd name="connsiteX1" fmla="*/ 198060 w 388828"/>
                  <a:gd name="connsiteY1" fmla="*/ 396119 h 388828"/>
                  <a:gd name="connsiteX2" fmla="*/ 0 w 388828"/>
                  <a:gd name="connsiteY2" fmla="*/ 198060 h 388828"/>
                  <a:gd name="connsiteX3" fmla="*/ 198060 w 388828"/>
                  <a:gd name="connsiteY3" fmla="*/ 0 h 388828"/>
                  <a:gd name="connsiteX4" fmla="*/ 396119 w 388828"/>
                  <a:gd name="connsiteY4" fmla="*/ 198060 h 38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828" h="388828">
                    <a:moveTo>
                      <a:pt x="396119" y="198060"/>
                    </a:moveTo>
                    <a:cubicBezTo>
                      <a:pt x="396119" y="307445"/>
                      <a:pt x="307445" y="396119"/>
                      <a:pt x="198060" y="396119"/>
                    </a:cubicBezTo>
                    <a:cubicBezTo>
                      <a:pt x="88674" y="396119"/>
                      <a:pt x="0" y="307445"/>
                      <a:pt x="0" y="198060"/>
                    </a:cubicBezTo>
                    <a:cubicBezTo>
                      <a:pt x="0" y="88674"/>
                      <a:pt x="88674" y="0"/>
                      <a:pt x="198060" y="0"/>
                    </a:cubicBezTo>
                    <a:cubicBezTo>
                      <a:pt x="307445" y="0"/>
                      <a:pt x="396119" y="88674"/>
                      <a:pt x="396119" y="198060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FF7C5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7795734F-B2F8-4099-B6CF-BB1B8EE2D36C}"/>
                  </a:ext>
                </a:extLst>
              </p:cNvPr>
              <p:cNvSpPr/>
              <p:nvPr/>
            </p:nvSpPr>
            <p:spPr>
              <a:xfrm>
                <a:off x="1010478" y="5640620"/>
                <a:ext cx="12151" cy="48604"/>
              </a:xfrm>
              <a:custGeom>
                <a:avLst/>
                <a:gdLst>
                  <a:gd name="connsiteX0" fmla="*/ 0 w 0"/>
                  <a:gd name="connsiteY0" fmla="*/ 0 h 48603"/>
                  <a:gd name="connsiteX1" fmla="*/ 0 w 0"/>
                  <a:gd name="connsiteY1" fmla="*/ 59539 h 48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48603">
                    <a:moveTo>
                      <a:pt x="0" y="0"/>
                    </a:moveTo>
                    <a:lnTo>
                      <a:pt x="0" y="59539"/>
                    </a:lnTo>
                  </a:path>
                </a:pathLst>
              </a:custGeom>
              <a:ln w="12700" cap="flat">
                <a:solidFill>
                  <a:srgbClr val="FF7C5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002060"/>
                  </a:solidFill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84D84B65-6194-4853-BDEB-38BC17890922}"/>
                  </a:ext>
                </a:extLst>
              </p:cNvPr>
              <p:cNvSpPr/>
              <p:nvPr/>
            </p:nvSpPr>
            <p:spPr>
              <a:xfrm>
                <a:off x="952154" y="5523971"/>
                <a:ext cx="109358" cy="109358"/>
              </a:xfrm>
              <a:custGeom>
                <a:avLst/>
                <a:gdLst>
                  <a:gd name="connsiteX0" fmla="*/ 116649 w 109358"/>
                  <a:gd name="connsiteY0" fmla="*/ 58324 h 109358"/>
                  <a:gd name="connsiteX1" fmla="*/ 58324 w 109358"/>
                  <a:gd name="connsiteY1" fmla="*/ 116649 h 109358"/>
                  <a:gd name="connsiteX2" fmla="*/ 0 w 109358"/>
                  <a:gd name="connsiteY2" fmla="*/ 58324 h 109358"/>
                  <a:gd name="connsiteX3" fmla="*/ 58324 w 109358"/>
                  <a:gd name="connsiteY3" fmla="*/ 0 h 109358"/>
                  <a:gd name="connsiteX4" fmla="*/ 116649 w 109358"/>
                  <a:gd name="connsiteY4" fmla="*/ 58324 h 109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58" h="109358">
                    <a:moveTo>
                      <a:pt x="116649" y="58324"/>
                    </a:moveTo>
                    <a:cubicBezTo>
                      <a:pt x="116649" y="90536"/>
                      <a:pt x="90536" y="116649"/>
                      <a:pt x="58324" y="116649"/>
                    </a:cubicBezTo>
                    <a:cubicBezTo>
                      <a:pt x="26113" y="116649"/>
                      <a:pt x="0" y="90536"/>
                      <a:pt x="0" y="58324"/>
                    </a:cubicBezTo>
                    <a:cubicBezTo>
                      <a:pt x="0" y="26113"/>
                      <a:pt x="26113" y="0"/>
                      <a:pt x="58324" y="0"/>
                    </a:cubicBezTo>
                    <a:cubicBezTo>
                      <a:pt x="90536" y="0"/>
                      <a:pt x="116649" y="26113"/>
                      <a:pt x="116649" y="5832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FF7C5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002060"/>
                  </a:solidFill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00805A5-7A85-4259-8B19-693788EE1706}"/>
                  </a:ext>
                </a:extLst>
              </p:cNvPr>
              <p:cNvSpPr/>
              <p:nvPr/>
            </p:nvSpPr>
            <p:spPr>
              <a:xfrm>
                <a:off x="1010478" y="6096278"/>
                <a:ext cx="12151" cy="48604"/>
              </a:xfrm>
              <a:custGeom>
                <a:avLst/>
                <a:gdLst>
                  <a:gd name="connsiteX0" fmla="*/ 0 w 0"/>
                  <a:gd name="connsiteY0" fmla="*/ 59539 h 48603"/>
                  <a:gd name="connsiteX1" fmla="*/ 0 w 0"/>
                  <a:gd name="connsiteY1" fmla="*/ 0 h 48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48603">
                    <a:moveTo>
                      <a:pt x="0" y="59539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rgbClr val="FF7C5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002060"/>
                  </a:solidFill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19AA1E4-A104-4BA1-A15F-20C61DF783CC}"/>
                  </a:ext>
                </a:extLst>
              </p:cNvPr>
              <p:cNvSpPr/>
              <p:nvPr/>
            </p:nvSpPr>
            <p:spPr>
              <a:xfrm>
                <a:off x="952154" y="6155817"/>
                <a:ext cx="109358" cy="109358"/>
              </a:xfrm>
              <a:custGeom>
                <a:avLst/>
                <a:gdLst>
                  <a:gd name="connsiteX0" fmla="*/ 116649 w 109358"/>
                  <a:gd name="connsiteY0" fmla="*/ 58324 h 109358"/>
                  <a:gd name="connsiteX1" fmla="*/ 58324 w 109358"/>
                  <a:gd name="connsiteY1" fmla="*/ 116649 h 109358"/>
                  <a:gd name="connsiteX2" fmla="*/ 0 w 109358"/>
                  <a:gd name="connsiteY2" fmla="*/ 58324 h 109358"/>
                  <a:gd name="connsiteX3" fmla="*/ 58324 w 109358"/>
                  <a:gd name="connsiteY3" fmla="*/ 0 h 109358"/>
                  <a:gd name="connsiteX4" fmla="*/ 116649 w 109358"/>
                  <a:gd name="connsiteY4" fmla="*/ 58324 h 109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58" h="109358">
                    <a:moveTo>
                      <a:pt x="116649" y="58324"/>
                    </a:moveTo>
                    <a:cubicBezTo>
                      <a:pt x="116649" y="90536"/>
                      <a:pt x="90536" y="116649"/>
                      <a:pt x="58324" y="116649"/>
                    </a:cubicBezTo>
                    <a:cubicBezTo>
                      <a:pt x="26113" y="116649"/>
                      <a:pt x="0" y="90536"/>
                      <a:pt x="0" y="58324"/>
                    </a:cubicBezTo>
                    <a:cubicBezTo>
                      <a:pt x="0" y="26113"/>
                      <a:pt x="26113" y="0"/>
                      <a:pt x="58324" y="0"/>
                    </a:cubicBezTo>
                    <a:cubicBezTo>
                      <a:pt x="90536" y="0"/>
                      <a:pt x="116649" y="26113"/>
                      <a:pt x="116649" y="5832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FF7C5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002060"/>
                  </a:solidFill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395497F-72E6-434C-8C4D-3F648723B27F}"/>
                  </a:ext>
                </a:extLst>
              </p:cNvPr>
              <p:cNvSpPr/>
              <p:nvPr/>
            </p:nvSpPr>
            <p:spPr>
              <a:xfrm>
                <a:off x="1150214" y="5713525"/>
                <a:ext cx="36453" cy="36453"/>
              </a:xfrm>
              <a:custGeom>
                <a:avLst/>
                <a:gdLst>
                  <a:gd name="connsiteX0" fmla="*/ 43743 w 36452"/>
                  <a:gd name="connsiteY0" fmla="*/ 0 h 36452"/>
                  <a:gd name="connsiteX1" fmla="*/ 0 w 36452"/>
                  <a:gd name="connsiteY1" fmla="*/ 42528 h 3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52" h="36452">
                    <a:moveTo>
                      <a:pt x="43743" y="0"/>
                    </a:moveTo>
                    <a:lnTo>
                      <a:pt x="0" y="42528"/>
                    </a:lnTo>
                  </a:path>
                </a:pathLst>
              </a:custGeom>
              <a:ln w="12700" cap="flat">
                <a:solidFill>
                  <a:srgbClr val="FF7C5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002060"/>
                  </a:solidFill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602C79B-07D7-4782-B6BB-C00EE7D9991F}"/>
                  </a:ext>
                </a:extLst>
              </p:cNvPr>
              <p:cNvSpPr/>
              <p:nvPr/>
            </p:nvSpPr>
            <p:spPr>
              <a:xfrm>
                <a:off x="1178161" y="5615103"/>
                <a:ext cx="109358" cy="109358"/>
              </a:xfrm>
              <a:custGeom>
                <a:avLst/>
                <a:gdLst>
                  <a:gd name="connsiteX0" fmla="*/ 116649 w 109358"/>
                  <a:gd name="connsiteY0" fmla="*/ 58324 h 109358"/>
                  <a:gd name="connsiteX1" fmla="*/ 58324 w 109358"/>
                  <a:gd name="connsiteY1" fmla="*/ 116649 h 109358"/>
                  <a:gd name="connsiteX2" fmla="*/ 0 w 109358"/>
                  <a:gd name="connsiteY2" fmla="*/ 58324 h 109358"/>
                  <a:gd name="connsiteX3" fmla="*/ 58324 w 109358"/>
                  <a:gd name="connsiteY3" fmla="*/ 0 h 109358"/>
                  <a:gd name="connsiteX4" fmla="*/ 116649 w 109358"/>
                  <a:gd name="connsiteY4" fmla="*/ 58324 h 109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58" h="109358">
                    <a:moveTo>
                      <a:pt x="116649" y="58324"/>
                    </a:moveTo>
                    <a:cubicBezTo>
                      <a:pt x="116649" y="90536"/>
                      <a:pt x="90536" y="116649"/>
                      <a:pt x="58324" y="116649"/>
                    </a:cubicBezTo>
                    <a:cubicBezTo>
                      <a:pt x="26113" y="116649"/>
                      <a:pt x="0" y="90536"/>
                      <a:pt x="0" y="58324"/>
                    </a:cubicBezTo>
                    <a:cubicBezTo>
                      <a:pt x="0" y="26113"/>
                      <a:pt x="26113" y="0"/>
                      <a:pt x="58324" y="0"/>
                    </a:cubicBezTo>
                    <a:cubicBezTo>
                      <a:pt x="90536" y="0"/>
                      <a:pt x="116649" y="26113"/>
                      <a:pt x="116649" y="5832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FF7C5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002060"/>
                  </a:solidFill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FBF3D4E-B58F-4F6F-A1AA-6CFCA5B8EA38}"/>
                  </a:ext>
                </a:extLst>
              </p:cNvPr>
              <p:cNvSpPr/>
              <p:nvPr/>
            </p:nvSpPr>
            <p:spPr>
              <a:xfrm>
                <a:off x="825785" y="5714740"/>
                <a:ext cx="36453" cy="36453"/>
              </a:xfrm>
              <a:custGeom>
                <a:avLst/>
                <a:gdLst>
                  <a:gd name="connsiteX0" fmla="*/ 0 w 36452"/>
                  <a:gd name="connsiteY0" fmla="*/ 0 h 36452"/>
                  <a:gd name="connsiteX1" fmla="*/ 44958 w 36452"/>
                  <a:gd name="connsiteY1" fmla="*/ 42528 h 3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52" h="36452">
                    <a:moveTo>
                      <a:pt x="0" y="0"/>
                    </a:moveTo>
                    <a:lnTo>
                      <a:pt x="44958" y="42528"/>
                    </a:lnTo>
                  </a:path>
                </a:pathLst>
              </a:custGeom>
              <a:ln w="12700" cap="flat">
                <a:solidFill>
                  <a:srgbClr val="FF7C5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002060"/>
                  </a:solidFill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0B00906E-155E-4EE2-87B3-1490C89C1A50}"/>
                  </a:ext>
                </a:extLst>
              </p:cNvPr>
              <p:cNvSpPr/>
              <p:nvPr/>
            </p:nvSpPr>
            <p:spPr>
              <a:xfrm>
                <a:off x="726148" y="5615103"/>
                <a:ext cx="109358" cy="109358"/>
              </a:xfrm>
              <a:custGeom>
                <a:avLst/>
                <a:gdLst>
                  <a:gd name="connsiteX0" fmla="*/ 116649 w 109358"/>
                  <a:gd name="connsiteY0" fmla="*/ 58324 h 109358"/>
                  <a:gd name="connsiteX1" fmla="*/ 58324 w 109358"/>
                  <a:gd name="connsiteY1" fmla="*/ 116649 h 109358"/>
                  <a:gd name="connsiteX2" fmla="*/ 0 w 109358"/>
                  <a:gd name="connsiteY2" fmla="*/ 58324 h 109358"/>
                  <a:gd name="connsiteX3" fmla="*/ 58324 w 109358"/>
                  <a:gd name="connsiteY3" fmla="*/ 0 h 109358"/>
                  <a:gd name="connsiteX4" fmla="*/ 116649 w 109358"/>
                  <a:gd name="connsiteY4" fmla="*/ 58324 h 109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58" h="109358">
                    <a:moveTo>
                      <a:pt x="116649" y="58324"/>
                    </a:moveTo>
                    <a:cubicBezTo>
                      <a:pt x="116649" y="90536"/>
                      <a:pt x="90536" y="116649"/>
                      <a:pt x="58324" y="116649"/>
                    </a:cubicBezTo>
                    <a:cubicBezTo>
                      <a:pt x="26113" y="116649"/>
                      <a:pt x="0" y="90536"/>
                      <a:pt x="0" y="58324"/>
                    </a:cubicBezTo>
                    <a:cubicBezTo>
                      <a:pt x="0" y="26113"/>
                      <a:pt x="26113" y="0"/>
                      <a:pt x="58324" y="0"/>
                    </a:cubicBezTo>
                    <a:cubicBezTo>
                      <a:pt x="90536" y="0"/>
                      <a:pt x="116649" y="26113"/>
                      <a:pt x="116649" y="5832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FF7C5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002060"/>
                  </a:solidFill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A260D5C-EF2D-411B-85FE-B14A28725175}"/>
                  </a:ext>
                </a:extLst>
              </p:cNvPr>
              <p:cNvSpPr/>
              <p:nvPr/>
            </p:nvSpPr>
            <p:spPr>
              <a:xfrm>
                <a:off x="1150214" y="6039169"/>
                <a:ext cx="36453" cy="36453"/>
              </a:xfrm>
              <a:custGeom>
                <a:avLst/>
                <a:gdLst>
                  <a:gd name="connsiteX0" fmla="*/ 43743 w 36452"/>
                  <a:gd name="connsiteY0" fmla="*/ 42528 h 36452"/>
                  <a:gd name="connsiteX1" fmla="*/ 0 w 36452"/>
                  <a:gd name="connsiteY1" fmla="*/ 0 h 3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52" h="36452">
                    <a:moveTo>
                      <a:pt x="43743" y="4252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rgbClr val="FF7C5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002060"/>
                  </a:solidFill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2AAB512-32FF-464E-A583-FB33DFE300FC}"/>
                  </a:ext>
                </a:extLst>
              </p:cNvPr>
              <p:cNvSpPr/>
              <p:nvPr/>
            </p:nvSpPr>
            <p:spPr>
              <a:xfrm>
                <a:off x="1178161" y="6063471"/>
                <a:ext cx="109358" cy="109358"/>
              </a:xfrm>
              <a:custGeom>
                <a:avLst/>
                <a:gdLst>
                  <a:gd name="connsiteX0" fmla="*/ 116649 w 109358"/>
                  <a:gd name="connsiteY0" fmla="*/ 58324 h 109358"/>
                  <a:gd name="connsiteX1" fmla="*/ 58324 w 109358"/>
                  <a:gd name="connsiteY1" fmla="*/ 116649 h 109358"/>
                  <a:gd name="connsiteX2" fmla="*/ 0 w 109358"/>
                  <a:gd name="connsiteY2" fmla="*/ 58324 h 109358"/>
                  <a:gd name="connsiteX3" fmla="*/ 58324 w 109358"/>
                  <a:gd name="connsiteY3" fmla="*/ 0 h 109358"/>
                  <a:gd name="connsiteX4" fmla="*/ 116649 w 109358"/>
                  <a:gd name="connsiteY4" fmla="*/ 58324 h 109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58" h="109358">
                    <a:moveTo>
                      <a:pt x="116649" y="58324"/>
                    </a:moveTo>
                    <a:cubicBezTo>
                      <a:pt x="116649" y="90536"/>
                      <a:pt x="90536" y="116649"/>
                      <a:pt x="58324" y="116649"/>
                    </a:cubicBezTo>
                    <a:cubicBezTo>
                      <a:pt x="26113" y="116649"/>
                      <a:pt x="0" y="90536"/>
                      <a:pt x="0" y="58324"/>
                    </a:cubicBezTo>
                    <a:cubicBezTo>
                      <a:pt x="0" y="26113"/>
                      <a:pt x="26113" y="0"/>
                      <a:pt x="58324" y="0"/>
                    </a:cubicBezTo>
                    <a:cubicBezTo>
                      <a:pt x="90536" y="0"/>
                      <a:pt x="116649" y="26113"/>
                      <a:pt x="116649" y="5832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FF7C5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002060"/>
                  </a:solidFill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74D2C73-508F-438F-9A2F-FEE3502636C3}"/>
                  </a:ext>
                </a:extLst>
              </p:cNvPr>
              <p:cNvSpPr/>
              <p:nvPr/>
            </p:nvSpPr>
            <p:spPr>
              <a:xfrm>
                <a:off x="825785" y="6039169"/>
                <a:ext cx="36453" cy="36453"/>
              </a:xfrm>
              <a:custGeom>
                <a:avLst/>
                <a:gdLst>
                  <a:gd name="connsiteX0" fmla="*/ 0 w 36452"/>
                  <a:gd name="connsiteY0" fmla="*/ 41313 h 36452"/>
                  <a:gd name="connsiteX1" fmla="*/ 43743 w 36452"/>
                  <a:gd name="connsiteY1" fmla="*/ 0 h 3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52" h="36452">
                    <a:moveTo>
                      <a:pt x="0" y="41313"/>
                    </a:moveTo>
                    <a:lnTo>
                      <a:pt x="43743" y="0"/>
                    </a:lnTo>
                  </a:path>
                </a:pathLst>
              </a:custGeom>
              <a:ln w="12700" cap="flat">
                <a:solidFill>
                  <a:srgbClr val="FF7C5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002060"/>
                  </a:solidFill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5D8ECB9-0270-41BE-A557-CEC05AECCAEC}"/>
                  </a:ext>
                </a:extLst>
              </p:cNvPr>
              <p:cNvSpPr/>
              <p:nvPr/>
            </p:nvSpPr>
            <p:spPr>
              <a:xfrm>
                <a:off x="726148" y="6063471"/>
                <a:ext cx="109358" cy="109358"/>
              </a:xfrm>
              <a:custGeom>
                <a:avLst/>
                <a:gdLst>
                  <a:gd name="connsiteX0" fmla="*/ 116649 w 109358"/>
                  <a:gd name="connsiteY0" fmla="*/ 58324 h 109358"/>
                  <a:gd name="connsiteX1" fmla="*/ 58324 w 109358"/>
                  <a:gd name="connsiteY1" fmla="*/ 116649 h 109358"/>
                  <a:gd name="connsiteX2" fmla="*/ 0 w 109358"/>
                  <a:gd name="connsiteY2" fmla="*/ 58324 h 109358"/>
                  <a:gd name="connsiteX3" fmla="*/ 58324 w 109358"/>
                  <a:gd name="connsiteY3" fmla="*/ 0 h 109358"/>
                  <a:gd name="connsiteX4" fmla="*/ 116649 w 109358"/>
                  <a:gd name="connsiteY4" fmla="*/ 58324 h 109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58" h="109358">
                    <a:moveTo>
                      <a:pt x="116649" y="58324"/>
                    </a:moveTo>
                    <a:cubicBezTo>
                      <a:pt x="116649" y="90536"/>
                      <a:pt x="90536" y="116649"/>
                      <a:pt x="58324" y="116649"/>
                    </a:cubicBezTo>
                    <a:cubicBezTo>
                      <a:pt x="26113" y="116649"/>
                      <a:pt x="0" y="90536"/>
                      <a:pt x="0" y="58324"/>
                    </a:cubicBezTo>
                    <a:cubicBezTo>
                      <a:pt x="0" y="26113"/>
                      <a:pt x="26113" y="0"/>
                      <a:pt x="58324" y="0"/>
                    </a:cubicBezTo>
                    <a:cubicBezTo>
                      <a:pt x="90536" y="0"/>
                      <a:pt x="116649" y="26113"/>
                      <a:pt x="116649" y="5832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FF7C5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002060"/>
                  </a:solidFill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29B5261-BB84-4822-B2F7-BA04602464D0}"/>
                  </a:ext>
                </a:extLst>
              </p:cNvPr>
              <p:cNvSpPr/>
              <p:nvPr/>
            </p:nvSpPr>
            <p:spPr>
              <a:xfrm>
                <a:off x="635016" y="5839894"/>
                <a:ext cx="109358" cy="109358"/>
              </a:xfrm>
              <a:custGeom>
                <a:avLst/>
                <a:gdLst>
                  <a:gd name="connsiteX0" fmla="*/ 116649 w 109358"/>
                  <a:gd name="connsiteY0" fmla="*/ 58324 h 109358"/>
                  <a:gd name="connsiteX1" fmla="*/ 58324 w 109358"/>
                  <a:gd name="connsiteY1" fmla="*/ 116649 h 109358"/>
                  <a:gd name="connsiteX2" fmla="*/ 0 w 109358"/>
                  <a:gd name="connsiteY2" fmla="*/ 58324 h 109358"/>
                  <a:gd name="connsiteX3" fmla="*/ 58324 w 109358"/>
                  <a:gd name="connsiteY3" fmla="*/ 0 h 109358"/>
                  <a:gd name="connsiteX4" fmla="*/ 116649 w 109358"/>
                  <a:gd name="connsiteY4" fmla="*/ 58324 h 109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58" h="109358">
                    <a:moveTo>
                      <a:pt x="116649" y="58324"/>
                    </a:moveTo>
                    <a:cubicBezTo>
                      <a:pt x="116649" y="90536"/>
                      <a:pt x="90536" y="116649"/>
                      <a:pt x="58324" y="116649"/>
                    </a:cubicBezTo>
                    <a:cubicBezTo>
                      <a:pt x="26113" y="116649"/>
                      <a:pt x="0" y="90536"/>
                      <a:pt x="0" y="58324"/>
                    </a:cubicBezTo>
                    <a:cubicBezTo>
                      <a:pt x="0" y="26113"/>
                      <a:pt x="26113" y="0"/>
                      <a:pt x="58324" y="0"/>
                    </a:cubicBezTo>
                    <a:cubicBezTo>
                      <a:pt x="90536" y="0"/>
                      <a:pt x="116649" y="26113"/>
                      <a:pt x="116649" y="5832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FF7C5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002060"/>
                  </a:solidFill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9305749-625D-4A4B-B232-C7FBA48256B8}"/>
                  </a:ext>
                </a:extLst>
              </p:cNvPr>
              <p:cNvSpPr/>
              <p:nvPr/>
            </p:nvSpPr>
            <p:spPr>
              <a:xfrm>
                <a:off x="751664" y="5898219"/>
                <a:ext cx="60754" cy="12151"/>
              </a:xfrm>
              <a:custGeom>
                <a:avLst/>
                <a:gdLst>
                  <a:gd name="connsiteX0" fmla="*/ 0 w 60754"/>
                  <a:gd name="connsiteY0" fmla="*/ 1215 h 0"/>
                  <a:gd name="connsiteX1" fmla="*/ 60754 w 60754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754">
                    <a:moveTo>
                      <a:pt x="0" y="1215"/>
                    </a:moveTo>
                    <a:lnTo>
                      <a:pt x="60754" y="0"/>
                    </a:lnTo>
                  </a:path>
                </a:pathLst>
              </a:custGeom>
              <a:ln w="12700" cap="flat">
                <a:solidFill>
                  <a:srgbClr val="FF7C5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002060"/>
                  </a:solidFill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A3F1DEA5-132B-4E5F-B027-93B91C97A076}"/>
                  </a:ext>
                </a:extLst>
              </p:cNvPr>
              <p:cNvSpPr/>
              <p:nvPr/>
            </p:nvSpPr>
            <p:spPr>
              <a:xfrm>
                <a:off x="1271723" y="5839894"/>
                <a:ext cx="109358" cy="109358"/>
              </a:xfrm>
              <a:custGeom>
                <a:avLst/>
                <a:gdLst>
                  <a:gd name="connsiteX0" fmla="*/ 116649 w 109358"/>
                  <a:gd name="connsiteY0" fmla="*/ 58324 h 109358"/>
                  <a:gd name="connsiteX1" fmla="*/ 58324 w 109358"/>
                  <a:gd name="connsiteY1" fmla="*/ 116649 h 109358"/>
                  <a:gd name="connsiteX2" fmla="*/ 0 w 109358"/>
                  <a:gd name="connsiteY2" fmla="*/ 58324 h 109358"/>
                  <a:gd name="connsiteX3" fmla="*/ 58324 w 109358"/>
                  <a:gd name="connsiteY3" fmla="*/ 0 h 109358"/>
                  <a:gd name="connsiteX4" fmla="*/ 116649 w 109358"/>
                  <a:gd name="connsiteY4" fmla="*/ 58324 h 109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58" h="109358">
                    <a:moveTo>
                      <a:pt x="116649" y="58324"/>
                    </a:moveTo>
                    <a:cubicBezTo>
                      <a:pt x="116649" y="90536"/>
                      <a:pt x="90536" y="116649"/>
                      <a:pt x="58324" y="116649"/>
                    </a:cubicBezTo>
                    <a:cubicBezTo>
                      <a:pt x="26113" y="116649"/>
                      <a:pt x="0" y="90536"/>
                      <a:pt x="0" y="58324"/>
                    </a:cubicBezTo>
                    <a:cubicBezTo>
                      <a:pt x="0" y="26113"/>
                      <a:pt x="26113" y="0"/>
                      <a:pt x="58324" y="0"/>
                    </a:cubicBezTo>
                    <a:cubicBezTo>
                      <a:pt x="90536" y="0"/>
                      <a:pt x="116649" y="26113"/>
                      <a:pt x="116649" y="5832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FF7C5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002060"/>
                  </a:solidFill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DB0C7F5-A407-41E8-85C8-A01A20BD0F7B}"/>
                  </a:ext>
                </a:extLst>
              </p:cNvPr>
              <p:cNvSpPr/>
              <p:nvPr/>
            </p:nvSpPr>
            <p:spPr>
              <a:xfrm>
                <a:off x="1209753" y="5898219"/>
                <a:ext cx="60754" cy="12151"/>
              </a:xfrm>
              <a:custGeom>
                <a:avLst/>
                <a:gdLst>
                  <a:gd name="connsiteX0" fmla="*/ 61970 w 60754"/>
                  <a:gd name="connsiteY0" fmla="*/ 1215 h 0"/>
                  <a:gd name="connsiteX1" fmla="*/ 0 w 60754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754">
                    <a:moveTo>
                      <a:pt x="61970" y="1215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rgbClr val="FF7C5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BF8D0E4-23D8-47E9-8434-747855FE546E}"/>
                </a:ext>
              </a:extLst>
            </p:cNvPr>
            <p:cNvSpPr/>
            <p:nvPr/>
          </p:nvSpPr>
          <p:spPr>
            <a:xfrm>
              <a:off x="805419" y="5838777"/>
              <a:ext cx="132080" cy="45719"/>
            </a:xfrm>
            <a:custGeom>
              <a:avLst/>
              <a:gdLst>
                <a:gd name="connsiteX0" fmla="*/ 0 w 132080"/>
                <a:gd name="connsiteY0" fmla="*/ 20579 h 34711"/>
                <a:gd name="connsiteX1" fmla="*/ 63500 w 132080"/>
                <a:gd name="connsiteY1" fmla="*/ 259 h 34711"/>
                <a:gd name="connsiteX2" fmla="*/ 81280 w 132080"/>
                <a:gd name="connsiteY2" fmla="*/ 33279 h 34711"/>
                <a:gd name="connsiteX3" fmla="*/ 132080 w 132080"/>
                <a:gd name="connsiteY3" fmla="*/ 25659 h 3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80" h="34711">
                  <a:moveTo>
                    <a:pt x="0" y="20579"/>
                  </a:moveTo>
                  <a:cubicBezTo>
                    <a:pt x="24976" y="9360"/>
                    <a:pt x="49953" y="-1858"/>
                    <a:pt x="63500" y="259"/>
                  </a:cubicBezTo>
                  <a:cubicBezTo>
                    <a:pt x="77047" y="2376"/>
                    <a:pt x="69850" y="29046"/>
                    <a:pt x="81280" y="33279"/>
                  </a:cubicBezTo>
                  <a:cubicBezTo>
                    <a:pt x="92710" y="37512"/>
                    <a:pt x="112395" y="31585"/>
                    <a:pt x="132080" y="25659"/>
                  </a:cubicBezTo>
                </a:path>
              </a:pathLst>
            </a:custGeom>
            <a:noFill/>
            <a:ln w="12700">
              <a:solidFill>
                <a:srgbClr val="FF7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2060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FD9569D-E829-4858-8167-140083C4CE66}"/>
                </a:ext>
              </a:extLst>
            </p:cNvPr>
            <p:cNvSpPr/>
            <p:nvPr/>
          </p:nvSpPr>
          <p:spPr>
            <a:xfrm>
              <a:off x="927416" y="5761538"/>
              <a:ext cx="132080" cy="45719"/>
            </a:xfrm>
            <a:custGeom>
              <a:avLst/>
              <a:gdLst>
                <a:gd name="connsiteX0" fmla="*/ 0 w 132080"/>
                <a:gd name="connsiteY0" fmla="*/ 20579 h 34711"/>
                <a:gd name="connsiteX1" fmla="*/ 63500 w 132080"/>
                <a:gd name="connsiteY1" fmla="*/ 259 h 34711"/>
                <a:gd name="connsiteX2" fmla="*/ 81280 w 132080"/>
                <a:gd name="connsiteY2" fmla="*/ 33279 h 34711"/>
                <a:gd name="connsiteX3" fmla="*/ 132080 w 132080"/>
                <a:gd name="connsiteY3" fmla="*/ 25659 h 3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80" h="34711">
                  <a:moveTo>
                    <a:pt x="0" y="20579"/>
                  </a:moveTo>
                  <a:cubicBezTo>
                    <a:pt x="24976" y="9360"/>
                    <a:pt x="49953" y="-1858"/>
                    <a:pt x="63500" y="259"/>
                  </a:cubicBezTo>
                  <a:cubicBezTo>
                    <a:pt x="77047" y="2376"/>
                    <a:pt x="69850" y="29046"/>
                    <a:pt x="81280" y="33279"/>
                  </a:cubicBezTo>
                  <a:cubicBezTo>
                    <a:pt x="92710" y="37512"/>
                    <a:pt x="112395" y="31585"/>
                    <a:pt x="132080" y="25659"/>
                  </a:cubicBezTo>
                </a:path>
              </a:pathLst>
            </a:custGeom>
            <a:noFill/>
            <a:ln w="12700">
              <a:solidFill>
                <a:srgbClr val="FF7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2060"/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8013784-A5BF-448F-A124-EB45423F4CD6}"/>
                </a:ext>
              </a:extLst>
            </p:cNvPr>
            <p:cNvSpPr/>
            <p:nvPr/>
          </p:nvSpPr>
          <p:spPr>
            <a:xfrm>
              <a:off x="912729" y="5939654"/>
              <a:ext cx="132080" cy="45719"/>
            </a:xfrm>
            <a:custGeom>
              <a:avLst/>
              <a:gdLst>
                <a:gd name="connsiteX0" fmla="*/ 0 w 132080"/>
                <a:gd name="connsiteY0" fmla="*/ 20579 h 34711"/>
                <a:gd name="connsiteX1" fmla="*/ 63500 w 132080"/>
                <a:gd name="connsiteY1" fmla="*/ 259 h 34711"/>
                <a:gd name="connsiteX2" fmla="*/ 81280 w 132080"/>
                <a:gd name="connsiteY2" fmla="*/ 33279 h 34711"/>
                <a:gd name="connsiteX3" fmla="*/ 132080 w 132080"/>
                <a:gd name="connsiteY3" fmla="*/ 25659 h 3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80" h="34711">
                  <a:moveTo>
                    <a:pt x="0" y="20579"/>
                  </a:moveTo>
                  <a:cubicBezTo>
                    <a:pt x="24976" y="9360"/>
                    <a:pt x="49953" y="-1858"/>
                    <a:pt x="63500" y="259"/>
                  </a:cubicBezTo>
                  <a:cubicBezTo>
                    <a:pt x="77047" y="2376"/>
                    <a:pt x="69850" y="29046"/>
                    <a:pt x="81280" y="33279"/>
                  </a:cubicBezTo>
                  <a:cubicBezTo>
                    <a:pt x="92710" y="37512"/>
                    <a:pt x="112395" y="31585"/>
                    <a:pt x="132080" y="25659"/>
                  </a:cubicBezTo>
                </a:path>
              </a:pathLst>
            </a:custGeom>
            <a:noFill/>
            <a:ln w="12700">
              <a:solidFill>
                <a:srgbClr val="FF7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2060"/>
                </a:solidFill>
              </a:endParaRPr>
            </a:p>
          </p:txBody>
        </p:sp>
      </p:grpSp>
      <p:pic>
        <p:nvPicPr>
          <p:cNvPr id="215049" name="Picture 9" descr="BioNTech gibt Platzierungspreis im Zusammenhang mit Nasdaq ...">
            <a:extLst>
              <a:ext uri="{FF2B5EF4-FFF2-40B4-BE49-F238E27FC236}">
                <a16:creationId xmlns:a16="http://schemas.microsoft.com/office/drawing/2014/main" id="{62F18ACE-9235-47EF-AA93-B35C7F4C5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0" b="34913"/>
          <a:stretch/>
        </p:blipFill>
        <p:spPr bwMode="auto">
          <a:xfrm>
            <a:off x="10292975" y="3517065"/>
            <a:ext cx="1047904" cy="1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1" name="Picture 11" descr="Sinovac Special Committee Engages Financial and Legal Advisors ...">
            <a:extLst>
              <a:ext uri="{FF2B5EF4-FFF2-40B4-BE49-F238E27FC236}">
                <a16:creationId xmlns:a16="http://schemas.microsoft.com/office/drawing/2014/main" id="{9891F7EC-8374-4FAE-AEAE-14CFB448D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909" y="5416606"/>
            <a:ext cx="793751" cy="60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3" name="Picture 13" descr="Company Culture-国药（广州）国际医药卫生有限公司">
            <a:extLst>
              <a:ext uri="{FF2B5EF4-FFF2-40B4-BE49-F238E27FC236}">
                <a16:creationId xmlns:a16="http://schemas.microsoft.com/office/drawing/2014/main" id="{38BDBCF7-B011-49FE-8327-17897D296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t="8873" r="15059" b="12527"/>
          <a:stretch/>
        </p:blipFill>
        <p:spPr bwMode="auto">
          <a:xfrm>
            <a:off x="10391364" y="5354035"/>
            <a:ext cx="964007" cy="72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176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7ACC6-BD42-4B61-9ADC-DA83D20D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7" y="417536"/>
            <a:ext cx="11082528" cy="369332"/>
          </a:xfrm>
        </p:spPr>
        <p:txBody>
          <a:bodyPr/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Allocation Framework and Allocation Mechanism</a:t>
            </a:r>
          </a:p>
        </p:txBody>
      </p:sp>
      <p:sp>
        <p:nvSpPr>
          <p:cNvPr id="40" name="object 2">
            <a:extLst>
              <a:ext uri="{FF2B5EF4-FFF2-40B4-BE49-F238E27FC236}">
                <a16:creationId xmlns:a16="http://schemas.microsoft.com/office/drawing/2014/main" id="{2A1DE9C9-F40B-4818-ADF0-FACB0094CF74}"/>
              </a:ext>
            </a:extLst>
          </p:cNvPr>
          <p:cNvSpPr txBox="1"/>
          <p:nvPr/>
        </p:nvSpPr>
        <p:spPr>
          <a:xfrm>
            <a:off x="554736" y="1682629"/>
            <a:ext cx="8629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>
                <a:latin typeface="Carnero Semibold"/>
                <a:cs typeface="Carnero Semibold"/>
              </a:rPr>
              <a:t>Goal</a:t>
            </a:r>
            <a:endParaRPr>
              <a:latin typeface="Carnero Semibold"/>
              <a:cs typeface="Carnero Semibold"/>
            </a:endParaRPr>
          </a:p>
        </p:txBody>
      </p:sp>
      <p:sp>
        <p:nvSpPr>
          <p:cNvPr id="41" name="object 5">
            <a:extLst>
              <a:ext uri="{FF2B5EF4-FFF2-40B4-BE49-F238E27FC236}">
                <a16:creationId xmlns:a16="http://schemas.microsoft.com/office/drawing/2014/main" id="{CF48D2C9-D222-45CD-B0A1-65F79ADC8924}"/>
              </a:ext>
            </a:extLst>
          </p:cNvPr>
          <p:cNvSpPr txBox="1"/>
          <p:nvPr/>
        </p:nvSpPr>
        <p:spPr>
          <a:xfrm>
            <a:off x="2290967" y="1551125"/>
            <a:ext cx="9495872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b="0" spc="-25">
                <a:latin typeface="Carnero Book"/>
                <a:cs typeface="Carnero Book"/>
              </a:rPr>
              <a:t>Protect </a:t>
            </a:r>
            <a:r>
              <a:rPr b="0">
                <a:latin typeface="Carnero Book"/>
                <a:cs typeface="Carnero Book"/>
              </a:rPr>
              <a:t>public </a:t>
            </a:r>
            <a:r>
              <a:rPr b="0" spc="-5">
                <a:latin typeface="Carnero Book"/>
                <a:cs typeface="Carnero Book"/>
              </a:rPr>
              <a:t>health </a:t>
            </a:r>
            <a:r>
              <a:rPr b="0">
                <a:latin typeface="Carnero Book"/>
                <a:cs typeface="Carnero Book"/>
              </a:rPr>
              <a:t>and </a:t>
            </a:r>
            <a:r>
              <a:rPr b="0" spc="-5">
                <a:latin typeface="Carnero Book"/>
                <a:cs typeface="Carnero Book"/>
              </a:rPr>
              <a:t>minimize societal </a:t>
            </a:r>
            <a:r>
              <a:rPr b="0">
                <a:latin typeface="Carnero Book"/>
                <a:cs typeface="Carnero Book"/>
              </a:rPr>
              <a:t>and economic impact </a:t>
            </a:r>
            <a:r>
              <a:rPr b="0" spc="-15">
                <a:latin typeface="Carnero Book"/>
                <a:cs typeface="Carnero Book"/>
              </a:rPr>
              <a:t>by </a:t>
            </a:r>
            <a:r>
              <a:rPr b="0" spc="-10">
                <a:latin typeface="Carnero Book"/>
                <a:cs typeface="Carnero Book"/>
              </a:rPr>
              <a:t>reducing </a:t>
            </a:r>
            <a:r>
              <a:rPr b="0" spc="-15">
                <a:latin typeface="Carnero Book"/>
                <a:cs typeface="Carnero Book"/>
              </a:rPr>
              <a:t>COVID-19 </a:t>
            </a:r>
            <a:r>
              <a:rPr b="0" spc="-5">
                <a:latin typeface="Carnero Book"/>
                <a:cs typeface="Carnero Book"/>
              </a:rPr>
              <a:t>mortality  </a:t>
            </a:r>
            <a:r>
              <a:rPr b="0">
                <a:latin typeface="Carnero Book"/>
                <a:cs typeface="Carnero Book"/>
              </a:rPr>
              <a:t>Equal </a:t>
            </a:r>
            <a:r>
              <a:rPr b="0" spc="-10">
                <a:latin typeface="Carnero Book"/>
                <a:cs typeface="Carnero Book"/>
              </a:rPr>
              <a:t>allocation </a:t>
            </a:r>
            <a:r>
              <a:rPr b="0" spc="-5">
                <a:latin typeface="Carnero Book"/>
                <a:cs typeface="Carnero Book"/>
              </a:rPr>
              <a:t>between </a:t>
            </a:r>
            <a:r>
              <a:rPr b="0" spc="-10">
                <a:latin typeface="Carnero Book"/>
                <a:cs typeface="Carnero Book"/>
              </a:rPr>
              <a:t>LICs, LMICs, UMICs </a:t>
            </a:r>
            <a:r>
              <a:rPr b="0">
                <a:latin typeface="Carnero Book"/>
                <a:cs typeface="Carnero Book"/>
              </a:rPr>
              <a:t>and </a:t>
            </a:r>
            <a:r>
              <a:rPr b="0" spc="-15">
                <a:latin typeface="Carnero Book"/>
                <a:cs typeface="Carnero Book"/>
              </a:rPr>
              <a:t>HICs </a:t>
            </a:r>
            <a:r>
              <a:rPr b="0">
                <a:latin typeface="Carnero Book"/>
                <a:cs typeface="Carnero Book"/>
              </a:rPr>
              <a:t>as </a:t>
            </a:r>
            <a:r>
              <a:rPr b="0" spc="-15">
                <a:latin typeface="Carnero Book"/>
                <a:cs typeface="Carnero Book"/>
              </a:rPr>
              <a:t>we </a:t>
            </a:r>
            <a:r>
              <a:rPr b="0">
                <a:latin typeface="Carnero Book"/>
                <a:cs typeface="Carnero Book"/>
              </a:rPr>
              <a:t>seek </a:t>
            </a:r>
            <a:r>
              <a:rPr b="0" spc="-15">
                <a:latin typeface="Carnero Book"/>
                <a:cs typeface="Carnero Book"/>
              </a:rPr>
              <a:t>to </a:t>
            </a:r>
            <a:r>
              <a:rPr b="0" spc="-10">
                <a:latin typeface="Carnero Book"/>
                <a:cs typeface="Carnero Book"/>
              </a:rPr>
              <a:t>reach </a:t>
            </a:r>
            <a:r>
              <a:rPr b="0">
                <a:latin typeface="Carnero Book"/>
                <a:cs typeface="Carnero Book"/>
              </a:rPr>
              <a:t>20% </a:t>
            </a:r>
            <a:r>
              <a:rPr b="0" spc="-5">
                <a:latin typeface="Carnero Book"/>
                <a:cs typeface="Carnero Book"/>
              </a:rPr>
              <a:t>of </a:t>
            </a:r>
            <a:r>
              <a:rPr b="0">
                <a:latin typeface="Carnero Book"/>
                <a:cs typeface="Carnero Book"/>
              </a:rPr>
              <a:t>the</a:t>
            </a:r>
            <a:r>
              <a:rPr b="0" spc="160">
                <a:latin typeface="Carnero Book"/>
                <a:cs typeface="Carnero Book"/>
              </a:rPr>
              <a:t> </a:t>
            </a:r>
            <a:r>
              <a:rPr b="0" spc="-5">
                <a:latin typeface="Carnero Book"/>
                <a:cs typeface="Carnero Book"/>
              </a:rPr>
              <a:t>population</a:t>
            </a:r>
            <a:endParaRPr>
              <a:latin typeface="Carnero Book"/>
              <a:cs typeface="Carnero Book"/>
            </a:endParaRPr>
          </a:p>
        </p:txBody>
      </p:sp>
      <p:sp>
        <p:nvSpPr>
          <p:cNvPr id="50" name="object 3">
            <a:extLst>
              <a:ext uri="{FF2B5EF4-FFF2-40B4-BE49-F238E27FC236}">
                <a16:creationId xmlns:a16="http://schemas.microsoft.com/office/drawing/2014/main" id="{A1211412-86A6-413D-9829-5EEF96450CF7}"/>
              </a:ext>
            </a:extLst>
          </p:cNvPr>
          <p:cNvSpPr txBox="1"/>
          <p:nvPr/>
        </p:nvSpPr>
        <p:spPr>
          <a:xfrm>
            <a:off x="554736" y="2573561"/>
            <a:ext cx="90146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>
                <a:latin typeface="Carnero Semibold"/>
                <a:cs typeface="Carnero Semibold"/>
              </a:rPr>
              <a:t>Priorities</a:t>
            </a:r>
            <a:endParaRPr>
              <a:latin typeface="Carnero Semibold"/>
              <a:cs typeface="Carnero Semibold"/>
            </a:endParaRPr>
          </a:p>
        </p:txBody>
      </p:sp>
      <p:sp>
        <p:nvSpPr>
          <p:cNvPr id="51" name="object 8">
            <a:extLst>
              <a:ext uri="{FF2B5EF4-FFF2-40B4-BE49-F238E27FC236}">
                <a16:creationId xmlns:a16="http://schemas.microsoft.com/office/drawing/2014/main" id="{66E4DFDB-6787-4F52-977B-1108433AAE62}"/>
              </a:ext>
            </a:extLst>
          </p:cNvPr>
          <p:cNvSpPr/>
          <p:nvPr/>
        </p:nvSpPr>
        <p:spPr>
          <a:xfrm>
            <a:off x="562198" y="2491823"/>
            <a:ext cx="11075066" cy="0"/>
          </a:xfrm>
          <a:custGeom>
            <a:avLst/>
            <a:gdLst/>
            <a:ahLst/>
            <a:cxnLst/>
            <a:rect l="l" t="t" r="r" b="b"/>
            <a:pathLst>
              <a:path w="18848070">
                <a:moveTo>
                  <a:pt x="0" y="0"/>
                </a:moveTo>
                <a:lnTo>
                  <a:pt x="18847593" y="0"/>
                </a:lnTo>
              </a:path>
            </a:pathLst>
          </a:custGeom>
          <a:ln w="10470">
            <a:solidFill>
              <a:srgbClr val="FF7C5C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10">
            <a:extLst>
              <a:ext uri="{FF2B5EF4-FFF2-40B4-BE49-F238E27FC236}">
                <a16:creationId xmlns:a16="http://schemas.microsoft.com/office/drawing/2014/main" id="{5A368368-F900-4A0E-BB32-D9FF51EB56F6}"/>
              </a:ext>
            </a:extLst>
          </p:cNvPr>
          <p:cNvSpPr txBox="1"/>
          <p:nvPr/>
        </p:nvSpPr>
        <p:spPr>
          <a:xfrm>
            <a:off x="5689858" y="2531677"/>
            <a:ext cx="2501423" cy="2006318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b="1">
                <a:latin typeface="Carnero Semibold"/>
                <a:cs typeface="Carnero Semibold"/>
              </a:rPr>
              <a:t>High-risk</a:t>
            </a:r>
            <a:r>
              <a:rPr b="1" spc="-5">
                <a:latin typeface="Carnero Semibold"/>
                <a:cs typeface="Carnero Semibold"/>
              </a:rPr>
              <a:t> adults</a:t>
            </a:r>
            <a:endParaRPr>
              <a:latin typeface="Carnero Semibold"/>
              <a:cs typeface="Carnero Semibold"/>
            </a:endParaRPr>
          </a:p>
          <a:p>
            <a:pPr marL="12700" marR="5080">
              <a:lnSpc>
                <a:spcPct val="100000"/>
              </a:lnSpc>
              <a:spcBef>
                <a:spcPts val="1285"/>
              </a:spcBef>
            </a:pPr>
            <a:r>
              <a:rPr b="0">
                <a:latin typeface="Carnero Book"/>
                <a:cs typeface="Carnero Book"/>
              </a:rPr>
              <a:t>All </a:t>
            </a:r>
            <a:r>
              <a:rPr b="0" spc="-5">
                <a:latin typeface="Carnero Book"/>
                <a:cs typeface="Carnero Book"/>
              </a:rPr>
              <a:t>countries </a:t>
            </a:r>
            <a:r>
              <a:rPr b="0" spc="-15">
                <a:latin typeface="Carnero Book"/>
                <a:cs typeface="Carnero Book"/>
              </a:rPr>
              <a:t>receive  </a:t>
            </a:r>
            <a:r>
              <a:rPr b="0">
                <a:latin typeface="Carnero Book"/>
                <a:cs typeface="Carnero Book"/>
              </a:rPr>
              <a:t>additional doses </a:t>
            </a:r>
            <a:r>
              <a:rPr b="0" spc="-15">
                <a:latin typeface="Carnero Book"/>
                <a:cs typeface="Carnero Book"/>
              </a:rPr>
              <a:t>to</a:t>
            </a:r>
            <a:r>
              <a:rPr b="0" spc="-45">
                <a:latin typeface="Carnero Book"/>
                <a:cs typeface="Carnero Book"/>
              </a:rPr>
              <a:t> </a:t>
            </a:r>
            <a:r>
              <a:rPr b="0" spc="-15">
                <a:latin typeface="Carnero Book"/>
                <a:cs typeface="Carnero Book"/>
              </a:rPr>
              <a:t>cover  </a:t>
            </a:r>
            <a:r>
              <a:rPr b="0">
                <a:latin typeface="Carnero Book"/>
                <a:cs typeface="Carnero Book"/>
              </a:rPr>
              <a:t>a </a:t>
            </a:r>
            <a:r>
              <a:rPr b="0" spc="-15">
                <a:latin typeface="Carnero Book"/>
                <a:cs typeface="Carnero Book"/>
              </a:rPr>
              <a:t>total </a:t>
            </a:r>
            <a:r>
              <a:rPr b="0" spc="-5">
                <a:latin typeface="Carnero Book"/>
                <a:cs typeface="Carnero Book"/>
              </a:rPr>
              <a:t>of </a:t>
            </a:r>
            <a:r>
              <a:rPr b="0">
                <a:latin typeface="Carnero Book"/>
                <a:cs typeface="Carnero Book"/>
              </a:rPr>
              <a:t>20% </a:t>
            </a:r>
            <a:r>
              <a:rPr b="0" spc="-5">
                <a:latin typeface="Carnero Book"/>
                <a:cs typeface="Carnero Book"/>
              </a:rPr>
              <a:t>of </a:t>
            </a:r>
            <a:r>
              <a:rPr b="0">
                <a:latin typeface="Carnero Book"/>
                <a:cs typeface="Carnero Book"/>
              </a:rPr>
              <a:t>their  </a:t>
            </a:r>
            <a:r>
              <a:rPr b="0" spc="-5">
                <a:latin typeface="Carnero Book"/>
                <a:cs typeface="Carnero Book"/>
              </a:rPr>
              <a:t>population </a:t>
            </a:r>
            <a:r>
              <a:rPr b="0" spc="5">
                <a:latin typeface="Carnero Book"/>
                <a:cs typeface="Carnero Book"/>
              </a:rPr>
              <a:t>(in</a:t>
            </a:r>
            <a:r>
              <a:rPr b="0" spc="-30">
                <a:latin typeface="Carnero Book"/>
                <a:cs typeface="Carnero Book"/>
              </a:rPr>
              <a:t> </a:t>
            </a:r>
            <a:r>
              <a:rPr b="0" spc="-5">
                <a:latin typeface="Carnero Book"/>
                <a:cs typeface="Carnero Book"/>
              </a:rPr>
              <a:t>tranches)</a:t>
            </a:r>
            <a:endParaRPr>
              <a:latin typeface="Carnero Book"/>
              <a:cs typeface="Carnero Book"/>
            </a:endParaRPr>
          </a:p>
        </p:txBody>
      </p:sp>
      <p:sp>
        <p:nvSpPr>
          <p:cNvPr id="53" name="object 11">
            <a:extLst>
              <a:ext uri="{FF2B5EF4-FFF2-40B4-BE49-F238E27FC236}">
                <a16:creationId xmlns:a16="http://schemas.microsoft.com/office/drawing/2014/main" id="{DC9B4D2F-4A15-4C45-9AD0-C5FA396C4E86}"/>
              </a:ext>
            </a:extLst>
          </p:cNvPr>
          <p:cNvSpPr txBox="1"/>
          <p:nvPr/>
        </p:nvSpPr>
        <p:spPr>
          <a:xfrm>
            <a:off x="8679188" y="2531677"/>
            <a:ext cx="2582018" cy="1729320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b="1" spc="-5">
                <a:latin typeface="Carnero Semibold"/>
                <a:cs typeface="Carnero Semibold"/>
              </a:rPr>
              <a:t>Further </a:t>
            </a:r>
            <a:r>
              <a:rPr b="1">
                <a:latin typeface="Carnero Semibold"/>
                <a:cs typeface="Carnero Semibold"/>
              </a:rPr>
              <a:t>priority</a:t>
            </a:r>
            <a:r>
              <a:rPr b="1" spc="-15">
                <a:latin typeface="Carnero Semibold"/>
                <a:cs typeface="Carnero Semibold"/>
              </a:rPr>
              <a:t> </a:t>
            </a:r>
            <a:r>
              <a:rPr b="1" spc="-5">
                <a:latin typeface="Carnero Semibold"/>
                <a:cs typeface="Carnero Semibold"/>
              </a:rPr>
              <a:t>groups</a:t>
            </a:r>
            <a:endParaRPr>
              <a:latin typeface="Carnero Semibold"/>
              <a:cs typeface="Carnero Semibold"/>
            </a:endParaRPr>
          </a:p>
          <a:p>
            <a:pPr marL="12700" marR="5080">
              <a:lnSpc>
                <a:spcPct val="100000"/>
              </a:lnSpc>
              <a:spcBef>
                <a:spcPts val="1285"/>
              </a:spcBef>
            </a:pPr>
            <a:r>
              <a:rPr b="0" spc="-10">
                <a:latin typeface="Carnero Book"/>
                <a:cs typeface="Carnero Book"/>
              </a:rPr>
              <a:t>Countries </a:t>
            </a:r>
            <a:r>
              <a:rPr b="0" spc="-15">
                <a:latin typeface="Carnero Book"/>
                <a:cs typeface="Carnero Book"/>
              </a:rPr>
              <a:t>receive </a:t>
            </a:r>
            <a:r>
              <a:rPr b="0">
                <a:latin typeface="Carnero Book"/>
                <a:cs typeface="Carnero Book"/>
              </a:rPr>
              <a:t>doses</a:t>
            </a:r>
            <a:r>
              <a:rPr b="0" spc="-30">
                <a:latin typeface="Carnero Book"/>
                <a:cs typeface="Carnero Book"/>
              </a:rPr>
              <a:t> </a:t>
            </a:r>
            <a:r>
              <a:rPr b="0" spc="-15">
                <a:latin typeface="Carnero Book"/>
                <a:cs typeface="Carnero Book"/>
              </a:rPr>
              <a:t>to  cover more </a:t>
            </a:r>
            <a:r>
              <a:rPr b="0">
                <a:latin typeface="Carnero Book"/>
                <a:cs typeface="Carnero Book"/>
              </a:rPr>
              <a:t>than 20% </a:t>
            </a:r>
            <a:r>
              <a:rPr b="0" spc="-5">
                <a:latin typeface="Carnero Book"/>
                <a:cs typeface="Carnero Book"/>
              </a:rPr>
              <a:t>of  </a:t>
            </a:r>
            <a:r>
              <a:rPr b="0">
                <a:latin typeface="Carnero Book"/>
                <a:cs typeface="Carnero Book"/>
              </a:rPr>
              <a:t>their</a:t>
            </a:r>
            <a:r>
              <a:rPr b="0" spc="-5">
                <a:latin typeface="Carnero Book"/>
                <a:cs typeface="Carnero Book"/>
              </a:rPr>
              <a:t> population</a:t>
            </a:r>
            <a:endParaRPr>
              <a:latin typeface="Carnero Book"/>
              <a:cs typeface="Carnero Book"/>
            </a:endParaRPr>
          </a:p>
        </p:txBody>
      </p:sp>
      <p:sp>
        <p:nvSpPr>
          <p:cNvPr id="54" name="object 12">
            <a:extLst>
              <a:ext uri="{FF2B5EF4-FFF2-40B4-BE49-F238E27FC236}">
                <a16:creationId xmlns:a16="http://schemas.microsoft.com/office/drawing/2014/main" id="{8D445292-CF10-470E-903E-B6DA4B5BF1C5}"/>
              </a:ext>
            </a:extLst>
          </p:cNvPr>
          <p:cNvSpPr txBox="1"/>
          <p:nvPr/>
        </p:nvSpPr>
        <p:spPr>
          <a:xfrm>
            <a:off x="2004203" y="2531677"/>
            <a:ext cx="3130138" cy="1729320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b="1" spc="-5">
                <a:latin typeface="Carnero Semibold"/>
                <a:cs typeface="Carnero Semibold"/>
              </a:rPr>
              <a:t>Health </a:t>
            </a:r>
            <a:r>
              <a:rPr b="1">
                <a:latin typeface="Carnero Semibold"/>
                <a:cs typeface="Carnero Semibold"/>
              </a:rPr>
              <a:t>and social </a:t>
            </a:r>
            <a:r>
              <a:rPr b="1" spc="-10">
                <a:latin typeface="Carnero Semibold"/>
                <a:cs typeface="Carnero Semibold"/>
              </a:rPr>
              <a:t>care</a:t>
            </a:r>
            <a:r>
              <a:rPr b="1" spc="-45">
                <a:latin typeface="Carnero Semibold"/>
                <a:cs typeface="Carnero Semibold"/>
              </a:rPr>
              <a:t> </a:t>
            </a:r>
            <a:r>
              <a:rPr b="1" spc="-10">
                <a:latin typeface="Carnero Semibold"/>
                <a:cs typeface="Carnero Semibold"/>
              </a:rPr>
              <a:t>workers</a:t>
            </a:r>
            <a:endParaRPr>
              <a:latin typeface="Carnero Semibold"/>
              <a:cs typeface="Carnero Semibold"/>
            </a:endParaRPr>
          </a:p>
          <a:p>
            <a:pPr marL="12700" marR="470534">
              <a:lnSpc>
                <a:spcPct val="100000"/>
              </a:lnSpc>
              <a:spcBef>
                <a:spcPts val="1285"/>
              </a:spcBef>
            </a:pPr>
            <a:r>
              <a:rPr b="0">
                <a:latin typeface="Carnero Book"/>
                <a:cs typeface="Carnero Book"/>
              </a:rPr>
              <a:t>All </a:t>
            </a:r>
            <a:r>
              <a:rPr b="0" spc="-5">
                <a:latin typeface="Carnero Book"/>
                <a:cs typeface="Carnero Book"/>
              </a:rPr>
              <a:t>countries </a:t>
            </a:r>
            <a:r>
              <a:rPr b="0" spc="-15">
                <a:latin typeface="Carnero Book"/>
                <a:cs typeface="Carnero Book"/>
              </a:rPr>
              <a:t>receive </a:t>
            </a:r>
            <a:r>
              <a:rPr b="0">
                <a:latin typeface="Carnero Book"/>
                <a:cs typeface="Carnero Book"/>
              </a:rPr>
              <a:t>doses </a:t>
            </a:r>
            <a:r>
              <a:rPr b="0" spc="-15">
                <a:latin typeface="Carnero Book"/>
                <a:cs typeface="Carnero Book"/>
              </a:rPr>
              <a:t>to  cover </a:t>
            </a:r>
            <a:r>
              <a:rPr b="0">
                <a:latin typeface="Carnero Book"/>
                <a:cs typeface="Carnero Book"/>
              </a:rPr>
              <a:t>3% </a:t>
            </a:r>
            <a:r>
              <a:rPr b="0" spc="-5">
                <a:latin typeface="Carnero Book"/>
                <a:cs typeface="Carnero Book"/>
              </a:rPr>
              <a:t>of </a:t>
            </a:r>
            <a:r>
              <a:rPr b="0">
                <a:latin typeface="Carnero Book"/>
                <a:cs typeface="Carnero Book"/>
              </a:rPr>
              <a:t>their</a:t>
            </a:r>
            <a:r>
              <a:rPr b="0" spc="-15">
                <a:latin typeface="Carnero Book"/>
                <a:cs typeface="Carnero Book"/>
              </a:rPr>
              <a:t> </a:t>
            </a:r>
            <a:r>
              <a:rPr b="0" spc="-5">
                <a:latin typeface="Carnero Book"/>
                <a:cs typeface="Carnero Book"/>
              </a:rPr>
              <a:t>population</a:t>
            </a:r>
            <a:endParaRPr>
              <a:latin typeface="Carnero Book"/>
              <a:cs typeface="Carnero Book"/>
            </a:endParaRPr>
          </a:p>
        </p:txBody>
      </p:sp>
      <p:sp>
        <p:nvSpPr>
          <p:cNvPr id="55" name="object 26">
            <a:extLst>
              <a:ext uri="{FF2B5EF4-FFF2-40B4-BE49-F238E27FC236}">
                <a16:creationId xmlns:a16="http://schemas.microsoft.com/office/drawing/2014/main" id="{A9472FE8-5B77-453A-A400-4E47CC214BD8}"/>
              </a:ext>
            </a:extLst>
          </p:cNvPr>
          <p:cNvSpPr/>
          <p:nvPr/>
        </p:nvSpPr>
        <p:spPr>
          <a:xfrm>
            <a:off x="1571537" y="2674092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283210" h="283210">
                <a:moveTo>
                  <a:pt x="141356" y="0"/>
                </a:moveTo>
                <a:lnTo>
                  <a:pt x="96676" y="7206"/>
                </a:lnTo>
                <a:lnTo>
                  <a:pt x="57872" y="27273"/>
                </a:lnTo>
                <a:lnTo>
                  <a:pt x="27273" y="57872"/>
                </a:lnTo>
                <a:lnTo>
                  <a:pt x="7206" y="96676"/>
                </a:lnTo>
                <a:lnTo>
                  <a:pt x="0" y="141356"/>
                </a:lnTo>
                <a:lnTo>
                  <a:pt x="7206" y="186037"/>
                </a:lnTo>
                <a:lnTo>
                  <a:pt x="27273" y="224841"/>
                </a:lnTo>
                <a:lnTo>
                  <a:pt x="57872" y="255440"/>
                </a:lnTo>
                <a:lnTo>
                  <a:pt x="96676" y="275507"/>
                </a:lnTo>
                <a:lnTo>
                  <a:pt x="141356" y="282713"/>
                </a:lnTo>
                <a:lnTo>
                  <a:pt x="186037" y="275507"/>
                </a:lnTo>
                <a:lnTo>
                  <a:pt x="224841" y="255440"/>
                </a:lnTo>
                <a:lnTo>
                  <a:pt x="255440" y="224841"/>
                </a:lnTo>
                <a:lnTo>
                  <a:pt x="275507" y="186037"/>
                </a:lnTo>
                <a:lnTo>
                  <a:pt x="282713" y="141356"/>
                </a:lnTo>
                <a:lnTo>
                  <a:pt x="275507" y="96676"/>
                </a:lnTo>
                <a:lnTo>
                  <a:pt x="255440" y="57872"/>
                </a:lnTo>
                <a:lnTo>
                  <a:pt x="224841" y="27273"/>
                </a:lnTo>
                <a:lnTo>
                  <a:pt x="186037" y="7206"/>
                </a:lnTo>
                <a:lnTo>
                  <a:pt x="141356" y="0"/>
                </a:lnTo>
                <a:close/>
              </a:path>
            </a:pathLst>
          </a:custGeom>
          <a:solidFill>
            <a:srgbClr val="FF7C5C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600"/>
              <a:t>1</a:t>
            </a:r>
            <a:endParaRPr sz="1600"/>
          </a:p>
        </p:txBody>
      </p:sp>
      <p:sp>
        <p:nvSpPr>
          <p:cNvPr id="60" name="object 26">
            <a:extLst>
              <a:ext uri="{FF2B5EF4-FFF2-40B4-BE49-F238E27FC236}">
                <a16:creationId xmlns:a16="http://schemas.microsoft.com/office/drawing/2014/main" id="{C4BD1157-3739-4C58-B2F7-EC8A0F24EBF1}"/>
              </a:ext>
            </a:extLst>
          </p:cNvPr>
          <p:cNvSpPr/>
          <p:nvPr/>
        </p:nvSpPr>
        <p:spPr>
          <a:xfrm>
            <a:off x="5256488" y="2674092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283210" h="283210">
                <a:moveTo>
                  <a:pt x="141356" y="0"/>
                </a:moveTo>
                <a:lnTo>
                  <a:pt x="96676" y="7206"/>
                </a:lnTo>
                <a:lnTo>
                  <a:pt x="57872" y="27273"/>
                </a:lnTo>
                <a:lnTo>
                  <a:pt x="27273" y="57872"/>
                </a:lnTo>
                <a:lnTo>
                  <a:pt x="7206" y="96676"/>
                </a:lnTo>
                <a:lnTo>
                  <a:pt x="0" y="141356"/>
                </a:lnTo>
                <a:lnTo>
                  <a:pt x="7206" y="186037"/>
                </a:lnTo>
                <a:lnTo>
                  <a:pt x="27273" y="224841"/>
                </a:lnTo>
                <a:lnTo>
                  <a:pt x="57872" y="255440"/>
                </a:lnTo>
                <a:lnTo>
                  <a:pt x="96676" y="275507"/>
                </a:lnTo>
                <a:lnTo>
                  <a:pt x="141356" y="282713"/>
                </a:lnTo>
                <a:lnTo>
                  <a:pt x="186037" y="275507"/>
                </a:lnTo>
                <a:lnTo>
                  <a:pt x="224841" y="255440"/>
                </a:lnTo>
                <a:lnTo>
                  <a:pt x="255440" y="224841"/>
                </a:lnTo>
                <a:lnTo>
                  <a:pt x="275507" y="186037"/>
                </a:lnTo>
                <a:lnTo>
                  <a:pt x="282713" y="141356"/>
                </a:lnTo>
                <a:lnTo>
                  <a:pt x="275507" y="96676"/>
                </a:lnTo>
                <a:lnTo>
                  <a:pt x="255440" y="57872"/>
                </a:lnTo>
                <a:lnTo>
                  <a:pt x="224841" y="27273"/>
                </a:lnTo>
                <a:lnTo>
                  <a:pt x="186037" y="7206"/>
                </a:lnTo>
                <a:lnTo>
                  <a:pt x="141356" y="0"/>
                </a:lnTo>
                <a:close/>
              </a:path>
            </a:pathLst>
          </a:custGeom>
          <a:solidFill>
            <a:srgbClr val="FF7C5C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600"/>
              <a:t>2</a:t>
            </a:r>
            <a:endParaRPr sz="1600"/>
          </a:p>
        </p:txBody>
      </p:sp>
      <p:sp>
        <p:nvSpPr>
          <p:cNvPr id="61" name="object 26">
            <a:extLst>
              <a:ext uri="{FF2B5EF4-FFF2-40B4-BE49-F238E27FC236}">
                <a16:creationId xmlns:a16="http://schemas.microsoft.com/office/drawing/2014/main" id="{979B30B6-814B-4BA9-BC09-BE0A7EA459B9}"/>
              </a:ext>
            </a:extLst>
          </p:cNvPr>
          <p:cNvSpPr/>
          <p:nvPr/>
        </p:nvSpPr>
        <p:spPr>
          <a:xfrm>
            <a:off x="8252354" y="2674092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283210" h="283210">
                <a:moveTo>
                  <a:pt x="141356" y="0"/>
                </a:moveTo>
                <a:lnTo>
                  <a:pt x="96676" y="7206"/>
                </a:lnTo>
                <a:lnTo>
                  <a:pt x="57872" y="27273"/>
                </a:lnTo>
                <a:lnTo>
                  <a:pt x="27273" y="57872"/>
                </a:lnTo>
                <a:lnTo>
                  <a:pt x="7206" y="96676"/>
                </a:lnTo>
                <a:lnTo>
                  <a:pt x="0" y="141356"/>
                </a:lnTo>
                <a:lnTo>
                  <a:pt x="7206" y="186037"/>
                </a:lnTo>
                <a:lnTo>
                  <a:pt x="27273" y="224841"/>
                </a:lnTo>
                <a:lnTo>
                  <a:pt x="57872" y="255440"/>
                </a:lnTo>
                <a:lnTo>
                  <a:pt x="96676" y="275507"/>
                </a:lnTo>
                <a:lnTo>
                  <a:pt x="141356" y="282713"/>
                </a:lnTo>
                <a:lnTo>
                  <a:pt x="186037" y="275507"/>
                </a:lnTo>
                <a:lnTo>
                  <a:pt x="224841" y="255440"/>
                </a:lnTo>
                <a:lnTo>
                  <a:pt x="255440" y="224841"/>
                </a:lnTo>
                <a:lnTo>
                  <a:pt x="275507" y="186037"/>
                </a:lnTo>
                <a:lnTo>
                  <a:pt x="282713" y="141356"/>
                </a:lnTo>
                <a:lnTo>
                  <a:pt x="275507" y="96676"/>
                </a:lnTo>
                <a:lnTo>
                  <a:pt x="255440" y="57872"/>
                </a:lnTo>
                <a:lnTo>
                  <a:pt x="224841" y="27273"/>
                </a:lnTo>
                <a:lnTo>
                  <a:pt x="186037" y="7206"/>
                </a:lnTo>
                <a:lnTo>
                  <a:pt x="141356" y="0"/>
                </a:lnTo>
                <a:close/>
              </a:path>
            </a:pathLst>
          </a:custGeom>
          <a:solidFill>
            <a:srgbClr val="FF7C5C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600"/>
              <a:t>3</a:t>
            </a:r>
            <a:endParaRPr sz="1600"/>
          </a:p>
        </p:txBody>
      </p:sp>
      <p:sp>
        <p:nvSpPr>
          <p:cNvPr id="62" name="object 8">
            <a:extLst>
              <a:ext uri="{FF2B5EF4-FFF2-40B4-BE49-F238E27FC236}">
                <a16:creationId xmlns:a16="http://schemas.microsoft.com/office/drawing/2014/main" id="{73E655E5-DE31-4038-B3D6-3AADD41CB2D4}"/>
              </a:ext>
            </a:extLst>
          </p:cNvPr>
          <p:cNvSpPr/>
          <p:nvPr/>
        </p:nvSpPr>
        <p:spPr>
          <a:xfrm>
            <a:off x="562198" y="4420983"/>
            <a:ext cx="11075066" cy="0"/>
          </a:xfrm>
          <a:custGeom>
            <a:avLst/>
            <a:gdLst/>
            <a:ahLst/>
            <a:cxnLst/>
            <a:rect l="l" t="t" r="r" b="b"/>
            <a:pathLst>
              <a:path w="18848070">
                <a:moveTo>
                  <a:pt x="0" y="0"/>
                </a:moveTo>
                <a:lnTo>
                  <a:pt x="18847593" y="0"/>
                </a:lnTo>
              </a:path>
            </a:pathLst>
          </a:custGeom>
          <a:ln w="10470">
            <a:solidFill>
              <a:srgbClr val="FF7C5C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4">
            <a:extLst>
              <a:ext uri="{FF2B5EF4-FFF2-40B4-BE49-F238E27FC236}">
                <a16:creationId xmlns:a16="http://schemas.microsoft.com/office/drawing/2014/main" id="{E447D24B-4161-4E0F-9020-438F5FF67073}"/>
              </a:ext>
            </a:extLst>
          </p:cNvPr>
          <p:cNvSpPr txBox="1"/>
          <p:nvPr/>
        </p:nvSpPr>
        <p:spPr>
          <a:xfrm>
            <a:off x="554737" y="4809489"/>
            <a:ext cx="71909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>
                <a:latin typeface="Carnero Semibold"/>
                <a:cs typeface="Carnero Semibold"/>
              </a:rPr>
              <a:t>Timing</a:t>
            </a:r>
            <a:endParaRPr>
              <a:latin typeface="Carnero Semibold"/>
              <a:cs typeface="Carnero Semibold"/>
            </a:endParaRPr>
          </a:p>
        </p:txBody>
      </p:sp>
      <p:sp>
        <p:nvSpPr>
          <p:cNvPr id="64" name="object 7">
            <a:extLst>
              <a:ext uri="{FF2B5EF4-FFF2-40B4-BE49-F238E27FC236}">
                <a16:creationId xmlns:a16="http://schemas.microsoft.com/office/drawing/2014/main" id="{1C80DAFE-CD71-4DDB-81D8-E070D84CC57C}"/>
              </a:ext>
            </a:extLst>
          </p:cNvPr>
          <p:cNvSpPr txBox="1"/>
          <p:nvPr/>
        </p:nvSpPr>
        <p:spPr>
          <a:xfrm>
            <a:off x="2717465" y="6045894"/>
            <a:ext cx="704346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0" i="1" spc="5">
                <a:latin typeface="Carnero Book"/>
                <a:cs typeface="Carnero Book"/>
              </a:rPr>
              <a:t>A </a:t>
            </a:r>
            <a:r>
              <a:rPr sz="1600" b="0" i="1" spc="-5">
                <a:latin typeface="Carnero Book"/>
                <a:cs typeface="Carnero Book"/>
              </a:rPr>
              <a:t>buffer </a:t>
            </a:r>
            <a:r>
              <a:rPr sz="1600" b="0" i="1">
                <a:latin typeface="Carnero Book"/>
                <a:cs typeface="Carnero Book"/>
              </a:rPr>
              <a:t>will also </a:t>
            </a:r>
            <a:r>
              <a:rPr sz="1600" b="0" i="1" spc="5">
                <a:latin typeface="Carnero Book"/>
                <a:cs typeface="Carnero Book"/>
              </a:rPr>
              <a:t>be </a:t>
            </a:r>
            <a:r>
              <a:rPr sz="1600" b="0" i="1">
                <a:latin typeface="Carnero Book"/>
                <a:cs typeface="Carnero Book"/>
              </a:rPr>
              <a:t>set aside </a:t>
            </a:r>
            <a:r>
              <a:rPr sz="1600" b="0" i="1" spc="-15">
                <a:latin typeface="Carnero Book"/>
                <a:cs typeface="Carnero Book"/>
              </a:rPr>
              <a:t>for </a:t>
            </a:r>
            <a:r>
              <a:rPr sz="1600" b="0" i="1">
                <a:latin typeface="Carnero Book"/>
                <a:cs typeface="Carnero Book"/>
              </a:rPr>
              <a:t>emergency </a:t>
            </a:r>
            <a:r>
              <a:rPr sz="1600" b="0" i="1" spc="-5">
                <a:latin typeface="Carnero Book"/>
                <a:cs typeface="Carnero Book"/>
              </a:rPr>
              <a:t>deployment </a:t>
            </a:r>
            <a:r>
              <a:rPr sz="1600" b="0" i="1" spc="5">
                <a:latin typeface="Carnero Book"/>
                <a:cs typeface="Carnero Book"/>
              </a:rPr>
              <a:t>based on </a:t>
            </a:r>
            <a:r>
              <a:rPr sz="1600" b="0" i="1">
                <a:latin typeface="Carnero Book"/>
                <a:cs typeface="Carnero Book"/>
              </a:rPr>
              <a:t>immediate</a:t>
            </a:r>
            <a:r>
              <a:rPr sz="1600" b="0" i="1" spc="35">
                <a:latin typeface="Carnero Book"/>
                <a:cs typeface="Carnero Book"/>
              </a:rPr>
              <a:t> </a:t>
            </a:r>
            <a:r>
              <a:rPr sz="1600" b="0" i="1">
                <a:latin typeface="Carnero Book"/>
                <a:cs typeface="Carnero Book"/>
              </a:rPr>
              <a:t>needs</a:t>
            </a:r>
            <a:endParaRPr sz="1600">
              <a:latin typeface="Carnero Book"/>
              <a:cs typeface="Carnero Book"/>
            </a:endParaRPr>
          </a:p>
        </p:txBody>
      </p:sp>
      <p:sp>
        <p:nvSpPr>
          <p:cNvPr id="70" name="object 22">
            <a:extLst>
              <a:ext uri="{FF2B5EF4-FFF2-40B4-BE49-F238E27FC236}">
                <a16:creationId xmlns:a16="http://schemas.microsoft.com/office/drawing/2014/main" id="{8F378685-987F-4058-80DA-781E4CFD3066}"/>
              </a:ext>
            </a:extLst>
          </p:cNvPr>
          <p:cNvSpPr txBox="1"/>
          <p:nvPr/>
        </p:nvSpPr>
        <p:spPr>
          <a:xfrm>
            <a:off x="3961577" y="4617500"/>
            <a:ext cx="238348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b="0" spc="-10">
                <a:latin typeface="Carnero Book"/>
                <a:cs typeface="Carnero Book"/>
              </a:rPr>
              <a:t>Countries </a:t>
            </a:r>
            <a:r>
              <a:rPr b="0" spc="-15">
                <a:latin typeface="Carnero Book"/>
                <a:cs typeface="Carnero Book"/>
              </a:rPr>
              <a:t>receive</a:t>
            </a:r>
            <a:r>
              <a:rPr b="0" spc="-55">
                <a:latin typeface="Carnero Book"/>
                <a:cs typeface="Carnero Book"/>
              </a:rPr>
              <a:t> </a:t>
            </a:r>
            <a:r>
              <a:rPr b="0">
                <a:latin typeface="Carnero Book"/>
                <a:cs typeface="Carnero Book"/>
              </a:rPr>
              <a:t>doses  </a:t>
            </a:r>
            <a:r>
              <a:rPr b="0" spc="-5">
                <a:latin typeface="Carnero Book"/>
                <a:cs typeface="Carnero Book"/>
              </a:rPr>
              <a:t>proportionally </a:t>
            </a:r>
            <a:r>
              <a:rPr b="0" spc="-15">
                <a:latin typeface="Carnero Book"/>
                <a:cs typeface="Carnero Book"/>
              </a:rPr>
              <a:t>to </a:t>
            </a:r>
            <a:r>
              <a:rPr b="0">
                <a:latin typeface="Carnero Book"/>
                <a:cs typeface="Carnero Book"/>
              </a:rPr>
              <a:t>their  </a:t>
            </a:r>
            <a:r>
              <a:rPr b="0" spc="-15">
                <a:latin typeface="Carnero Book"/>
                <a:cs typeface="Carnero Book"/>
              </a:rPr>
              <a:t>total </a:t>
            </a:r>
            <a:r>
              <a:rPr b="0" spc="-5">
                <a:latin typeface="Carnero Book"/>
                <a:cs typeface="Carnero Book"/>
              </a:rPr>
              <a:t>population</a:t>
            </a:r>
            <a:endParaRPr>
              <a:latin typeface="Carnero Book"/>
              <a:cs typeface="Carnero Book"/>
            </a:endParaRPr>
          </a:p>
        </p:txBody>
      </p:sp>
      <p:sp>
        <p:nvSpPr>
          <p:cNvPr id="71" name="object 24">
            <a:extLst>
              <a:ext uri="{FF2B5EF4-FFF2-40B4-BE49-F238E27FC236}">
                <a16:creationId xmlns:a16="http://schemas.microsoft.com/office/drawing/2014/main" id="{69BF4FC1-1156-479F-BDA2-8C45A1EB1349}"/>
              </a:ext>
            </a:extLst>
          </p:cNvPr>
          <p:cNvSpPr txBox="1"/>
          <p:nvPr/>
        </p:nvSpPr>
        <p:spPr>
          <a:xfrm>
            <a:off x="9372063" y="4521514"/>
            <a:ext cx="172322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b="0">
                <a:latin typeface="Carnero Book"/>
                <a:cs typeface="Carnero Book"/>
              </a:rPr>
              <a:t>Timing is based  on </a:t>
            </a:r>
            <a:r>
              <a:rPr b="0" spc="-5">
                <a:latin typeface="Carnero Book"/>
                <a:cs typeface="Carnero Book"/>
              </a:rPr>
              <a:t>country</a:t>
            </a:r>
            <a:r>
              <a:rPr b="0" spc="-65">
                <a:latin typeface="Carnero Book"/>
                <a:cs typeface="Carnero Book"/>
              </a:rPr>
              <a:t> </a:t>
            </a:r>
            <a:r>
              <a:rPr b="0">
                <a:latin typeface="Carnero Book"/>
                <a:cs typeface="Carnero Book"/>
              </a:rPr>
              <a:t>need,  </a:t>
            </a:r>
            <a:r>
              <a:rPr b="0" spc="-5">
                <a:latin typeface="Carnero Book"/>
                <a:cs typeface="Carnero Book"/>
              </a:rPr>
              <a:t>vulnerability</a:t>
            </a:r>
            <a:r>
              <a:rPr b="0" spc="-60">
                <a:latin typeface="Carnero Book"/>
                <a:cs typeface="Carnero Book"/>
              </a:rPr>
              <a:t> </a:t>
            </a:r>
            <a:r>
              <a:rPr b="0">
                <a:latin typeface="Carnero Book"/>
                <a:cs typeface="Carnero Book"/>
              </a:rPr>
              <a:t>and  </a:t>
            </a:r>
            <a:r>
              <a:rPr b="0" spc="-15">
                <a:latin typeface="Carnero Book"/>
                <a:cs typeface="Carnero Book"/>
              </a:rPr>
              <a:t>COVID-19</a:t>
            </a:r>
            <a:r>
              <a:rPr b="0" spc="-45">
                <a:latin typeface="Carnero Book"/>
                <a:cs typeface="Carnero Book"/>
              </a:rPr>
              <a:t> </a:t>
            </a:r>
            <a:r>
              <a:rPr b="0" spc="-15">
                <a:latin typeface="Carnero Book"/>
                <a:cs typeface="Carnero Book"/>
              </a:rPr>
              <a:t>threat</a:t>
            </a:r>
            <a:endParaRPr>
              <a:latin typeface="Carnero Book"/>
              <a:cs typeface="Carnero Book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E32506E-0854-4AB0-A187-68A99739E849}"/>
              </a:ext>
            </a:extLst>
          </p:cNvPr>
          <p:cNvCxnSpPr>
            <a:cxnSpLocks/>
          </p:cNvCxnSpPr>
          <p:nvPr/>
        </p:nvCxnSpPr>
        <p:spPr>
          <a:xfrm flipH="1">
            <a:off x="2014452" y="4970674"/>
            <a:ext cx="1845116" cy="0"/>
          </a:xfrm>
          <a:prstGeom prst="straightConnector1">
            <a:avLst/>
          </a:prstGeom>
          <a:ln w="19050" cap="flat">
            <a:solidFill>
              <a:srgbClr val="FF8F8A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812B7E8-28A9-4825-8397-DA6E05E8A663}"/>
              </a:ext>
            </a:extLst>
          </p:cNvPr>
          <p:cNvCxnSpPr>
            <a:cxnSpLocks/>
          </p:cNvCxnSpPr>
          <p:nvPr/>
        </p:nvCxnSpPr>
        <p:spPr>
          <a:xfrm>
            <a:off x="6435500" y="4973169"/>
            <a:ext cx="1828800" cy="0"/>
          </a:xfrm>
          <a:prstGeom prst="straightConnector1">
            <a:avLst/>
          </a:prstGeom>
          <a:ln w="19050" cap="flat">
            <a:solidFill>
              <a:srgbClr val="FF8F8A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959CDAC-4FEF-47B9-91A9-48CCB4960596}"/>
              </a:ext>
            </a:extLst>
          </p:cNvPr>
          <p:cNvCxnSpPr>
            <a:cxnSpLocks/>
          </p:cNvCxnSpPr>
          <p:nvPr/>
        </p:nvCxnSpPr>
        <p:spPr>
          <a:xfrm>
            <a:off x="11185049" y="4959241"/>
            <a:ext cx="548640" cy="0"/>
          </a:xfrm>
          <a:prstGeom prst="straightConnector1">
            <a:avLst/>
          </a:prstGeom>
          <a:ln w="19050" cap="flat">
            <a:solidFill>
              <a:srgbClr val="FF8F8A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0A4AB60-AF87-44DD-9D47-B7677A9D9162}"/>
              </a:ext>
            </a:extLst>
          </p:cNvPr>
          <p:cNvCxnSpPr>
            <a:cxnSpLocks/>
          </p:cNvCxnSpPr>
          <p:nvPr/>
        </p:nvCxnSpPr>
        <p:spPr>
          <a:xfrm flipH="1">
            <a:off x="8579951" y="4978591"/>
            <a:ext cx="769810" cy="0"/>
          </a:xfrm>
          <a:prstGeom prst="straightConnector1">
            <a:avLst/>
          </a:prstGeom>
          <a:ln w="19050" cap="flat">
            <a:solidFill>
              <a:srgbClr val="FF8F8A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08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18CC65E-8444-41FA-9735-6009D0DF991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think-cell Slide" r:id="rId31" imgW="395" imgH="396" progId="TCLayout.ActiveDocument.1">
                  <p:embed/>
                </p:oleObj>
              </mc:Choice>
              <mc:Fallback>
                <p:oleObj name="think-cell Slide" r:id="rId31" imgW="395" imgH="39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18CC65E-8444-41FA-9735-6009D0DF99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251ACDA6-9893-4287-997C-95DEC558C79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3200" dirty="0" err="1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83" name="Rectangle 30">
            <a:extLst>
              <a:ext uri="{FF2B5EF4-FFF2-40B4-BE49-F238E27FC236}">
                <a16:creationId xmlns:a16="http://schemas.microsoft.com/office/drawing/2014/main" id="{678D97B9-6EB4-454B-9361-3413A014523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804144" y="1830473"/>
            <a:ext cx="1346519" cy="1320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82880" tIns="182880" rIns="182880" bIns="182880" anchor="ctr"/>
          <a:lstStyle/>
          <a:p>
            <a:pPr algn="ctr"/>
            <a:endParaRPr lang="en-US" sz="1400" dirty="0"/>
          </a:p>
        </p:txBody>
      </p:sp>
      <p:sp>
        <p:nvSpPr>
          <p:cNvPr id="52" name="KeyTakeawayOF 6">
            <a:extLst>
              <a:ext uri="{FF2B5EF4-FFF2-40B4-BE49-F238E27FC236}">
                <a16:creationId xmlns:a16="http://schemas.microsoft.com/office/drawing/2014/main" id="{31CDB53D-EDA0-433C-A709-F691DBCF9CC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318653" y="1304821"/>
            <a:ext cx="3584839" cy="366857"/>
          </a:xfrm>
          <a:prstGeom prst="rect">
            <a:avLst/>
          </a:prstGeom>
          <a:noFill/>
        </p:spPr>
        <p:txBody>
          <a:bodyPr vert="horz" wrap="square" lIns="182880" tIns="182880" rIns="182880" bIns="182880" rtlCol="0" anchor="ctr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2000" b="1" dirty="0"/>
              <a:t>Implications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968A6A-B57B-4071-83D8-8088A056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15" y="290846"/>
            <a:ext cx="11082528" cy="369332"/>
          </a:xfrm>
        </p:spPr>
        <p:txBody>
          <a:bodyPr/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uncertainties – pooled mechanisms for access – the “COVAX Facility”</a:t>
            </a:r>
          </a:p>
        </p:txBody>
      </p:sp>
      <p:sp>
        <p:nvSpPr>
          <p:cNvPr id="20" name="KeyTakeawayOF 6">
            <a:extLst>
              <a:ext uri="{FF2B5EF4-FFF2-40B4-BE49-F238E27FC236}">
                <a16:creationId xmlns:a16="http://schemas.microsoft.com/office/drawing/2014/main" id="{482239EE-7067-4B96-88BE-3FEEF876CA2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85315" y="3413107"/>
            <a:ext cx="3981797" cy="1300359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182880" tIns="182880" rIns="182880" bIns="18288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endParaRPr lang="en-GB" dirty="0"/>
          </a:p>
        </p:txBody>
      </p:sp>
      <p:sp>
        <p:nvSpPr>
          <p:cNvPr id="21" name="KeyTakeawayOF 6">
            <a:extLst>
              <a:ext uri="{FF2B5EF4-FFF2-40B4-BE49-F238E27FC236}">
                <a16:creationId xmlns:a16="http://schemas.microsoft.com/office/drawing/2014/main" id="{C57B3FE0-169A-4D56-AD38-E5D17C93D7A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85315" y="4998874"/>
            <a:ext cx="3981797" cy="1300359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182880" tIns="182880" rIns="182880" bIns="18288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endParaRPr lang="en-GB" dirty="0"/>
          </a:p>
        </p:txBody>
      </p:sp>
      <p:sp>
        <p:nvSpPr>
          <p:cNvPr id="19" name="KeyTakeawayOF 6">
            <a:extLst>
              <a:ext uri="{FF2B5EF4-FFF2-40B4-BE49-F238E27FC236}">
                <a16:creationId xmlns:a16="http://schemas.microsoft.com/office/drawing/2014/main" id="{C7CC5DFD-099D-4709-B68D-4C11013C60D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85315" y="1827341"/>
            <a:ext cx="3981797" cy="1300359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182880" tIns="182880" rIns="182880" bIns="18288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endParaRPr lang="en-GB" dirty="0"/>
          </a:p>
        </p:txBody>
      </p:sp>
      <p:sp>
        <p:nvSpPr>
          <p:cNvPr id="16" name="KeyTakeawayOF 6">
            <a:extLst>
              <a:ext uri="{FF2B5EF4-FFF2-40B4-BE49-F238E27FC236}">
                <a16:creationId xmlns:a16="http://schemas.microsoft.com/office/drawing/2014/main" id="{0E69292C-B080-4DC8-BAA9-0BE192E5016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82274" y="1827341"/>
            <a:ext cx="3584839" cy="1300359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182880" tIns="182880" rIns="182880" bIns="18288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1800" b="1" dirty="0"/>
              <a:t>National access mechanism</a:t>
            </a:r>
          </a:p>
          <a:p>
            <a:pPr>
              <a:spcBef>
                <a:spcPts val="0"/>
              </a:spcBef>
            </a:pPr>
            <a:r>
              <a:rPr lang="en-GB" sz="1400" dirty="0"/>
              <a:t>Countries negotiate deals with manufacturers individually (e.g., lock into supply agreements locally)</a:t>
            </a:r>
          </a:p>
        </p:txBody>
      </p:sp>
      <p:sp>
        <p:nvSpPr>
          <p:cNvPr id="17" name="KeyTakeawayOF 6">
            <a:extLst>
              <a:ext uri="{FF2B5EF4-FFF2-40B4-BE49-F238E27FC236}">
                <a16:creationId xmlns:a16="http://schemas.microsoft.com/office/drawing/2014/main" id="{BA6B0363-B1CC-4A20-86B7-B3EC4DD6CAE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82274" y="3474393"/>
            <a:ext cx="3584839" cy="1242506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182880" tIns="182880" rIns="182880" bIns="18288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1800" b="1" dirty="0"/>
              <a:t>Grouped access mechanism</a:t>
            </a:r>
          </a:p>
          <a:p>
            <a:pPr>
              <a:spcBef>
                <a:spcPts val="0"/>
              </a:spcBef>
            </a:pPr>
            <a:r>
              <a:rPr lang="en-GB" sz="1400" dirty="0"/>
              <a:t>Countries form regional groups or blocks to negotiate supply agreements </a:t>
            </a:r>
          </a:p>
        </p:txBody>
      </p:sp>
      <p:sp>
        <p:nvSpPr>
          <p:cNvPr id="18" name="KeyTakeawayOF 6">
            <a:extLst>
              <a:ext uri="{FF2B5EF4-FFF2-40B4-BE49-F238E27FC236}">
                <a16:creationId xmlns:a16="http://schemas.microsoft.com/office/drawing/2014/main" id="{7329F6E8-4412-4428-A515-1409B98343E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82274" y="4998875"/>
            <a:ext cx="3584839" cy="1300359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182880" tIns="182880" rIns="182880" bIns="18288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1800" b="1" dirty="0"/>
              <a:t>Global access mechanism</a:t>
            </a:r>
          </a:p>
          <a:p>
            <a:pPr>
              <a:spcBef>
                <a:spcPts val="0"/>
              </a:spcBef>
            </a:pPr>
            <a:r>
              <a:rPr lang="en-GB" sz="1400" dirty="0"/>
              <a:t>Countries participate in a global mechanism to procure and access products – the COVAX Facility, managed by GAVI</a:t>
            </a:r>
          </a:p>
        </p:txBody>
      </p:sp>
      <p:sp>
        <p:nvSpPr>
          <p:cNvPr id="12" name="TrackerAlpha 12">
            <a:extLst>
              <a:ext uri="{FF2B5EF4-FFF2-40B4-BE49-F238E27FC236}">
                <a16:creationId xmlns:a16="http://schemas.microsoft.com/office/drawing/2014/main" id="{FFB9F036-91CD-4279-AEFD-2B5B3CB1739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82852" y="1970485"/>
            <a:ext cx="396000" cy="396000"/>
          </a:xfrm>
          <a:prstGeom prst="ellipse">
            <a:avLst/>
          </a:prstGeom>
          <a:solidFill>
            <a:srgbClr val="17C7F1"/>
          </a:solidFill>
          <a:ln w="63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4" name="TrackerAlpha 12">
            <a:extLst>
              <a:ext uri="{FF2B5EF4-FFF2-40B4-BE49-F238E27FC236}">
                <a16:creationId xmlns:a16="http://schemas.microsoft.com/office/drawing/2014/main" id="{4822E912-2210-4D77-829C-5C77A919B63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82852" y="3556251"/>
            <a:ext cx="396000" cy="396000"/>
          </a:xfrm>
          <a:prstGeom prst="ellipse">
            <a:avLst/>
          </a:prstGeom>
          <a:solidFill>
            <a:srgbClr val="17C7F1"/>
          </a:solidFill>
          <a:ln w="63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5" name="TrackerAlpha 12">
            <a:extLst>
              <a:ext uri="{FF2B5EF4-FFF2-40B4-BE49-F238E27FC236}">
                <a16:creationId xmlns:a16="http://schemas.microsoft.com/office/drawing/2014/main" id="{362F5C3F-E91C-4778-82F5-7FDB8142CEC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82852" y="5126940"/>
            <a:ext cx="396000" cy="396000"/>
          </a:xfrm>
          <a:prstGeom prst="ellipse">
            <a:avLst/>
          </a:prstGeom>
          <a:solidFill>
            <a:srgbClr val="17C7F1"/>
          </a:solidFill>
          <a:ln w="63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3" name="Line 24">
            <a:extLst>
              <a:ext uri="{FF2B5EF4-FFF2-40B4-BE49-F238E27FC236}">
                <a16:creationId xmlns:a16="http://schemas.microsoft.com/office/drawing/2014/main" id="{14965DAF-6661-4A94-B89C-DC2B6EAFE376}"/>
              </a:ext>
            </a:extLst>
          </p:cNvPr>
          <p:cNvSpPr>
            <a:spLocks noChangeShapeType="1"/>
          </p:cNvSpPr>
          <p:nvPr/>
        </p:nvSpPr>
        <p:spPr bwMode="gray">
          <a:xfrm rot="5400000" flipH="1">
            <a:off x="3560682" y="3776994"/>
            <a:ext cx="4034417" cy="0"/>
          </a:xfrm>
          <a:prstGeom prst="line">
            <a:avLst/>
          </a:prstGeom>
          <a:ln w="6350" cap="rnd">
            <a:solidFill>
              <a:schemeClr val="tx1"/>
            </a:solidFill>
            <a:round/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t" anchorCtr="0"/>
          <a:lstStyle/>
          <a:p>
            <a:pPr algn="ctr"/>
            <a:endParaRPr lang="en-US" sz="2000" dirty="0"/>
          </a:p>
        </p:txBody>
      </p:sp>
      <p:sp>
        <p:nvSpPr>
          <p:cNvPr id="24" name="Rectangle 286">
            <a:extLst>
              <a:ext uri="{FF2B5EF4-FFF2-40B4-BE49-F238E27FC236}">
                <a16:creationId xmlns:a16="http://schemas.microsoft.com/office/drawing/2014/main" id="{44FC6AE6-F4CB-4C5B-91DE-BD7CE7DCD23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284081" y="3738800"/>
            <a:ext cx="40691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b="1" dirty="0"/>
              <a:t>Number of manufacturers accessed</a:t>
            </a:r>
          </a:p>
        </p:txBody>
      </p:sp>
      <p:sp>
        <p:nvSpPr>
          <p:cNvPr id="25" name="Rectangle 286">
            <a:extLst>
              <a:ext uri="{FF2B5EF4-FFF2-40B4-BE49-F238E27FC236}">
                <a16:creationId xmlns:a16="http://schemas.microsoft.com/office/drawing/2014/main" id="{BC56FBFB-6BDD-4D45-9BF1-E90D8D77B47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538467" y="5426791"/>
            <a:ext cx="565815" cy="21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400" dirty="0"/>
              <a:t>Low</a:t>
            </a:r>
          </a:p>
        </p:txBody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482241B1-1C46-4BE8-BF6C-1E40D083F226}"/>
              </a:ext>
            </a:extLst>
          </p:cNvPr>
          <p:cNvSpPr>
            <a:spLocks noChangeShapeType="1"/>
          </p:cNvSpPr>
          <p:nvPr/>
        </p:nvSpPr>
        <p:spPr bwMode="gray">
          <a:xfrm>
            <a:off x="6116247" y="6299234"/>
            <a:ext cx="4069153" cy="0"/>
          </a:xfrm>
          <a:prstGeom prst="line">
            <a:avLst/>
          </a:prstGeom>
          <a:ln w="6350" cap="rnd">
            <a:solidFill>
              <a:schemeClr val="tx1"/>
            </a:solidFill>
            <a:round/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t" anchorCtr="0"/>
          <a:lstStyle/>
          <a:p>
            <a:pPr algn="ctr"/>
            <a:endParaRPr lang="en-US" sz="2000" dirty="0"/>
          </a:p>
        </p:txBody>
      </p:sp>
      <p:sp>
        <p:nvSpPr>
          <p:cNvPr id="27" name="Rectangle 286">
            <a:extLst>
              <a:ext uri="{FF2B5EF4-FFF2-40B4-BE49-F238E27FC236}">
                <a16:creationId xmlns:a16="http://schemas.microsoft.com/office/drawing/2014/main" id="{FF18DB4D-B5B8-4F2A-B19D-A74C77411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247" y="5896483"/>
            <a:ext cx="1171095" cy="21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400" dirty="0"/>
              <a:t>Single country</a:t>
            </a:r>
          </a:p>
        </p:txBody>
      </p:sp>
      <p:sp>
        <p:nvSpPr>
          <p:cNvPr id="28" name="Rectangle 286">
            <a:extLst>
              <a:ext uri="{FF2B5EF4-FFF2-40B4-BE49-F238E27FC236}">
                <a16:creationId xmlns:a16="http://schemas.microsoft.com/office/drawing/2014/main" id="{3C8F19BB-DB91-421A-AACA-4F62DB50B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6639" y="5896483"/>
            <a:ext cx="644027" cy="21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400" dirty="0"/>
              <a:t>Global</a:t>
            </a:r>
          </a:p>
        </p:txBody>
      </p:sp>
      <p:sp>
        <p:nvSpPr>
          <p:cNvPr id="29" name="Rectangle 286">
            <a:extLst>
              <a:ext uri="{FF2B5EF4-FFF2-40B4-BE49-F238E27FC236}">
                <a16:creationId xmlns:a16="http://schemas.microsoft.com/office/drawing/2014/main" id="{F9CBE7FC-69C2-48D6-BDA0-AF6E8BFE9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247" y="6445453"/>
            <a:ext cx="4034420" cy="24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b="1" dirty="0"/>
              <a:t>Number of countries</a:t>
            </a:r>
          </a:p>
        </p:txBody>
      </p:sp>
      <p:sp>
        <p:nvSpPr>
          <p:cNvPr id="30" name="Rectangle 286">
            <a:extLst>
              <a:ext uri="{FF2B5EF4-FFF2-40B4-BE49-F238E27FC236}">
                <a16:creationId xmlns:a16="http://schemas.microsoft.com/office/drawing/2014/main" id="{67470232-D4F3-4091-9856-7ED29E33A92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528474" y="1947536"/>
            <a:ext cx="585800" cy="21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400" dirty="0"/>
              <a:t>High</a:t>
            </a:r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7E18E0C5-0B90-41DD-937F-86AD6E28056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16246" y="1827338"/>
            <a:ext cx="4034417" cy="396686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182880" tIns="182880" rIns="182880" bIns="182880" anchor="ctr"/>
          <a:lstStyle/>
          <a:p>
            <a:pPr algn="ctr"/>
            <a:endParaRPr lang="en-US" sz="1400" dirty="0"/>
          </a:p>
        </p:txBody>
      </p:sp>
      <p:sp>
        <p:nvSpPr>
          <p:cNvPr id="45" name="Rectangle 286">
            <a:extLst>
              <a:ext uri="{FF2B5EF4-FFF2-40B4-BE49-F238E27FC236}">
                <a16:creationId xmlns:a16="http://schemas.microsoft.com/office/drawing/2014/main" id="{E23EE0E0-76CE-472D-B95E-BE893C930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127" y="5896483"/>
            <a:ext cx="644027" cy="21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400" dirty="0"/>
              <a:t>Region</a:t>
            </a:r>
          </a:p>
        </p:txBody>
      </p:sp>
      <p:sp>
        <p:nvSpPr>
          <p:cNvPr id="47" name="TrackerAlpha 12">
            <a:extLst>
              <a:ext uri="{FF2B5EF4-FFF2-40B4-BE49-F238E27FC236}">
                <a16:creationId xmlns:a16="http://schemas.microsoft.com/office/drawing/2014/main" id="{D03C20E0-4742-4593-900D-42DC119D504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299198" y="2387851"/>
            <a:ext cx="382357" cy="382358"/>
          </a:xfrm>
          <a:prstGeom prst="ellipse">
            <a:avLst/>
          </a:prstGeom>
          <a:solidFill>
            <a:srgbClr val="17C7F1"/>
          </a:solidFill>
          <a:ln w="63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8" name="TrackerAlpha 12">
            <a:extLst>
              <a:ext uri="{FF2B5EF4-FFF2-40B4-BE49-F238E27FC236}">
                <a16:creationId xmlns:a16="http://schemas.microsoft.com/office/drawing/2014/main" id="{11187178-9B0D-4AE8-AE88-7BC4ED6C3D58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959644" y="3709892"/>
            <a:ext cx="382357" cy="382358"/>
          </a:xfrm>
          <a:prstGeom prst="ellipse">
            <a:avLst/>
          </a:prstGeom>
          <a:solidFill>
            <a:srgbClr val="17C7F1"/>
          </a:solidFill>
          <a:ln w="63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9" name="TrackerAlpha 12">
            <a:extLst>
              <a:ext uri="{FF2B5EF4-FFF2-40B4-BE49-F238E27FC236}">
                <a16:creationId xmlns:a16="http://schemas.microsoft.com/office/drawing/2014/main" id="{A0928F71-BA45-49C6-9B4E-868C57AE6780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627431" y="4981881"/>
            <a:ext cx="382357" cy="382358"/>
          </a:xfrm>
          <a:prstGeom prst="ellipse">
            <a:avLst/>
          </a:prstGeom>
          <a:solidFill>
            <a:srgbClr val="17C7F1"/>
          </a:solidFill>
          <a:ln w="63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4" name="KeyTakeawayOF 6">
            <a:extLst>
              <a:ext uri="{FF2B5EF4-FFF2-40B4-BE49-F238E27FC236}">
                <a16:creationId xmlns:a16="http://schemas.microsoft.com/office/drawing/2014/main" id="{2B033645-3D2B-4CAA-803A-5D379FAE34AD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315885" y="1368192"/>
            <a:ext cx="3584839" cy="366857"/>
          </a:xfrm>
          <a:prstGeom prst="rect">
            <a:avLst/>
          </a:prstGeom>
          <a:noFill/>
        </p:spPr>
        <p:txBody>
          <a:bodyPr vert="horz" wrap="square" lIns="182880" tIns="182880" rIns="182880" bIns="182880" rtlCol="0" anchor="ctr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2000" b="1" dirty="0"/>
              <a:t>Three options </a:t>
            </a:r>
          </a:p>
        </p:txBody>
      </p:sp>
      <p:cxnSp>
        <p:nvCxnSpPr>
          <p:cNvPr id="61" name="VerticalLine4 61">
            <a:extLst>
              <a:ext uri="{FF2B5EF4-FFF2-40B4-BE49-F238E27FC236}">
                <a16:creationId xmlns:a16="http://schemas.microsoft.com/office/drawing/2014/main" id="{3D6E2F18-9A45-4234-887D-A7F0A251C2E7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4883581" y="1598204"/>
            <a:ext cx="0" cy="4701030"/>
          </a:xfrm>
          <a:prstGeom prst="line">
            <a:avLst/>
          </a:prstGeom>
          <a:ln w="3175" cap="flat">
            <a:solidFill>
              <a:srgbClr val="BFBFB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VerticalLine4 61">
            <a:extLst>
              <a:ext uri="{FF2B5EF4-FFF2-40B4-BE49-F238E27FC236}">
                <a16:creationId xmlns:a16="http://schemas.microsoft.com/office/drawing/2014/main" id="{DA4E1A7D-4292-4909-8C6C-0DEC4C43171F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>
          <a:xfrm>
            <a:off x="7460195" y="1827338"/>
            <a:ext cx="0" cy="3966865"/>
          </a:xfrm>
          <a:prstGeom prst="line">
            <a:avLst/>
          </a:prstGeom>
          <a:ln w="3175" cap="flat">
            <a:solidFill>
              <a:srgbClr val="BFBFB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VerticalLine4 61">
            <a:extLst>
              <a:ext uri="{FF2B5EF4-FFF2-40B4-BE49-F238E27FC236}">
                <a16:creationId xmlns:a16="http://schemas.microsoft.com/office/drawing/2014/main" id="{D33752CB-7A71-4524-BA8B-AB9A1689EE27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>
          <a:xfrm>
            <a:off x="8804144" y="1827338"/>
            <a:ext cx="0" cy="3966865"/>
          </a:xfrm>
          <a:prstGeom prst="line">
            <a:avLst/>
          </a:prstGeom>
          <a:ln w="3175" cap="flat">
            <a:solidFill>
              <a:srgbClr val="BFBFB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VerticalLine4 61">
            <a:extLst>
              <a:ext uri="{FF2B5EF4-FFF2-40B4-BE49-F238E27FC236}">
                <a16:creationId xmlns:a16="http://schemas.microsoft.com/office/drawing/2014/main" id="{E54BA603-948B-4E47-BD50-A98DF95987A8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>
          <a:xfrm flipH="1">
            <a:off x="6116246" y="3153599"/>
            <a:ext cx="4034417" cy="0"/>
          </a:xfrm>
          <a:prstGeom prst="line">
            <a:avLst/>
          </a:prstGeom>
          <a:ln w="3175" cap="flat">
            <a:solidFill>
              <a:srgbClr val="BFBFB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VerticalLine4 61">
            <a:extLst>
              <a:ext uri="{FF2B5EF4-FFF2-40B4-BE49-F238E27FC236}">
                <a16:creationId xmlns:a16="http://schemas.microsoft.com/office/drawing/2014/main" id="{63A79A9C-3D9C-4A52-AAA3-3E406E31FA53}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>
          <a:xfrm flipH="1">
            <a:off x="6116246" y="4475400"/>
            <a:ext cx="4034417" cy="0"/>
          </a:xfrm>
          <a:prstGeom prst="line">
            <a:avLst/>
          </a:prstGeom>
          <a:ln w="3175" cap="flat">
            <a:solidFill>
              <a:srgbClr val="BFBFB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StrongCallout 4">
            <a:extLst>
              <a:ext uri="{FF2B5EF4-FFF2-40B4-BE49-F238E27FC236}">
                <a16:creationId xmlns:a16="http://schemas.microsoft.com/office/drawing/2014/main" id="{E2D44EDB-5690-450D-8567-A178F1414D31}"/>
              </a:ext>
            </a:extLst>
          </p:cNvPr>
          <p:cNvGrpSpPr/>
          <p:nvPr>
            <p:custDataLst>
              <p:tags r:id="rId23"/>
            </p:custDataLst>
          </p:nvPr>
        </p:nvGrpSpPr>
        <p:grpSpPr>
          <a:xfrm>
            <a:off x="9655484" y="1827338"/>
            <a:ext cx="2369395" cy="3966865"/>
            <a:chOff x="1292702" y="1015999"/>
            <a:chExt cx="2369395" cy="3966865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08860D8-7956-4CD6-90B0-022C37E23972}"/>
                </a:ext>
              </a:extLst>
            </p:cNvPr>
            <p:cNvSpPr txBox="1"/>
            <p:nvPr/>
          </p:nvSpPr>
          <p:spPr>
            <a:xfrm>
              <a:off x="2044634" y="1015999"/>
              <a:ext cx="1617463" cy="3966865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bg1"/>
              </a:solidFill>
            </a:ln>
          </p:spPr>
          <p:txBody>
            <a:bodyPr vert="horz" wrap="square" lIns="144780" tIns="144780" rIns="144780" bIns="14478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0"/>
                </a:spcBef>
                <a:spcAft>
                  <a:spcPts val="4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Global access offers:</a:t>
              </a:r>
            </a:p>
            <a:p>
              <a:pPr>
                <a:spcBef>
                  <a:spcPts val="0"/>
                </a:spcBef>
                <a:spcAft>
                  <a:spcPts val="600"/>
                </a:spcAft>
              </a:pPr>
              <a:r>
                <a:rPr lang="en-GB" sz="1400" dirty="0">
                  <a:solidFill>
                    <a:schemeClr val="bg1"/>
                  </a:solidFill>
                </a:rPr>
                <a:t>Opportunity to have fair access and allocation across countries</a:t>
              </a:r>
            </a:p>
            <a:p>
              <a:pPr>
                <a:spcBef>
                  <a:spcPts val="0"/>
                </a:spcBef>
                <a:spcAft>
                  <a:spcPts val="600"/>
                </a:spcAft>
              </a:pPr>
              <a:r>
                <a:rPr lang="en-GB" sz="1400" dirty="0">
                  <a:solidFill>
                    <a:schemeClr val="bg1"/>
                  </a:solidFill>
                </a:rPr>
                <a:t>Access to a large number of manufacturers, offering ‘risk-pooling’ (e.g., less risk of having no supply if certain vaccine candidates fail, or do not cover all populations)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BD62103-41FB-422A-BB72-69E763AFC9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2702" y="1819425"/>
              <a:ext cx="751932" cy="393113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VerticalLine4 61">
            <a:extLst>
              <a:ext uri="{FF2B5EF4-FFF2-40B4-BE49-F238E27FC236}">
                <a16:creationId xmlns:a16="http://schemas.microsoft.com/office/drawing/2014/main" id="{DE487038-58B6-4A3E-BE12-4090F6F23C05}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>
          <a:xfrm>
            <a:off x="10148092" y="1827338"/>
            <a:ext cx="0" cy="3966865"/>
          </a:xfrm>
          <a:prstGeom prst="line">
            <a:avLst/>
          </a:prstGeom>
          <a:ln w="3175" cap="flat">
            <a:solidFill>
              <a:srgbClr val="BFBFB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VerticalLine4 61">
            <a:extLst>
              <a:ext uri="{FF2B5EF4-FFF2-40B4-BE49-F238E27FC236}">
                <a16:creationId xmlns:a16="http://schemas.microsoft.com/office/drawing/2014/main" id="{7C083E42-40E9-424E-93F3-31F3CDEB5A72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>
          <a:xfrm>
            <a:off x="6116246" y="1827338"/>
            <a:ext cx="0" cy="3966865"/>
          </a:xfrm>
          <a:prstGeom prst="line">
            <a:avLst/>
          </a:prstGeom>
          <a:ln w="3175" cap="flat">
            <a:solidFill>
              <a:srgbClr val="BFBFB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VerticalLine4 61">
            <a:extLst>
              <a:ext uri="{FF2B5EF4-FFF2-40B4-BE49-F238E27FC236}">
                <a16:creationId xmlns:a16="http://schemas.microsoft.com/office/drawing/2014/main" id="{086EF16A-2F90-4FE3-8608-5D23F8A7D810}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>
          <a:xfrm flipH="1">
            <a:off x="6116246" y="1831798"/>
            <a:ext cx="4034417" cy="0"/>
          </a:xfrm>
          <a:prstGeom prst="line">
            <a:avLst/>
          </a:prstGeom>
          <a:ln w="3175" cap="flat">
            <a:solidFill>
              <a:srgbClr val="BFBFB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VerticalLine4 61">
            <a:extLst>
              <a:ext uri="{FF2B5EF4-FFF2-40B4-BE49-F238E27FC236}">
                <a16:creationId xmlns:a16="http://schemas.microsoft.com/office/drawing/2014/main" id="{1477F5CC-86C8-4CB7-A6E2-F7000D5D69E6}"/>
              </a:ext>
            </a:extLst>
          </p:cNvPr>
          <p:cNvCxnSpPr>
            <a:cxnSpLocks/>
          </p:cNvCxnSpPr>
          <p:nvPr>
            <p:custDataLst>
              <p:tags r:id="rId27"/>
            </p:custDataLst>
          </p:nvPr>
        </p:nvCxnSpPr>
        <p:spPr>
          <a:xfrm flipH="1">
            <a:off x="6116246" y="5797201"/>
            <a:ext cx="4034417" cy="0"/>
          </a:xfrm>
          <a:prstGeom prst="line">
            <a:avLst/>
          </a:prstGeom>
          <a:ln w="3175" cap="flat">
            <a:solidFill>
              <a:srgbClr val="BFBFB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ChevronWhite 11">
            <a:extLst>
              <a:ext uri="{FF2B5EF4-FFF2-40B4-BE49-F238E27FC236}">
                <a16:creationId xmlns:a16="http://schemas.microsoft.com/office/drawing/2014/main" id="{A63C82AD-C70E-4F43-BA4A-2711B5BAF96B}"/>
              </a:ext>
            </a:extLst>
          </p:cNvPr>
          <p:cNvGrpSpPr>
            <a:grpSpLocks noChangeAspect="1"/>
          </p:cNvGrpSpPr>
          <p:nvPr>
            <p:custDataLst>
              <p:tags r:id="rId28"/>
            </p:custDataLst>
          </p:nvPr>
        </p:nvGrpSpPr>
        <p:grpSpPr>
          <a:xfrm>
            <a:off x="4685467" y="1370719"/>
            <a:ext cx="396228" cy="396228"/>
            <a:chOff x="1016000" y="1016000"/>
            <a:chExt cx="396228" cy="396228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267727B-7D1F-4F4C-A530-1FCB1BE87E45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rgbClr val="4D4D4D"/>
            </a:solidFill>
            <a:ln w="6350" cap="sq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C4B090-6DCE-49C8-92F4-6B4E589A69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7567" y="1118521"/>
              <a:ext cx="103571" cy="195256"/>
            </a:xfrm>
            <a:custGeom>
              <a:avLst/>
              <a:gdLst/>
              <a:ahLst/>
              <a:cxnLst/>
              <a:rect l="0" t="0" r="0" b="0"/>
              <a:pathLst>
                <a:path w="103601" h="195312">
                  <a:moveTo>
                    <a:pt x="9358" y="193790"/>
                  </a:moveTo>
                  <a:lnTo>
                    <a:pt x="101575" y="101574"/>
                  </a:lnTo>
                  <a:lnTo>
                    <a:pt x="103600" y="99549"/>
                  </a:lnTo>
                  <a:lnTo>
                    <a:pt x="103600" y="96266"/>
                  </a:lnTo>
                  <a:lnTo>
                    <a:pt x="101575" y="94241"/>
                  </a:lnTo>
                  <a:lnTo>
                    <a:pt x="9358" y="2025"/>
                  </a:lnTo>
                  <a:lnTo>
                    <a:pt x="7332" y="0"/>
                  </a:lnTo>
                  <a:lnTo>
                    <a:pt x="4049" y="0"/>
                  </a:lnTo>
                  <a:lnTo>
                    <a:pt x="2026" y="2025"/>
                  </a:lnTo>
                  <a:lnTo>
                    <a:pt x="0" y="4048"/>
                  </a:lnTo>
                  <a:lnTo>
                    <a:pt x="0" y="7331"/>
                  </a:lnTo>
                  <a:lnTo>
                    <a:pt x="2026" y="9357"/>
                  </a:lnTo>
                  <a:lnTo>
                    <a:pt x="90576" y="97907"/>
                  </a:lnTo>
                  <a:lnTo>
                    <a:pt x="2026" y="186459"/>
                  </a:lnTo>
                  <a:lnTo>
                    <a:pt x="0" y="188483"/>
                  </a:lnTo>
                  <a:lnTo>
                    <a:pt x="0" y="191766"/>
                  </a:lnTo>
                  <a:lnTo>
                    <a:pt x="2026" y="193790"/>
                  </a:lnTo>
                  <a:lnTo>
                    <a:pt x="3040" y="194805"/>
                  </a:lnTo>
                  <a:lnTo>
                    <a:pt x="4366" y="195311"/>
                  </a:lnTo>
                  <a:lnTo>
                    <a:pt x="5692" y="195311"/>
                  </a:lnTo>
                  <a:lnTo>
                    <a:pt x="7017" y="195311"/>
                  </a:lnTo>
                  <a:lnTo>
                    <a:pt x="8348" y="194805"/>
                  </a:lnTo>
                  <a:close/>
                </a:path>
              </a:pathLst>
            </a:custGeom>
            <a:solidFill>
              <a:srgbClr val="FFFFFF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0746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1C68-4959-4820-9ED1-3BAC4CF6C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70" y="424027"/>
            <a:ext cx="11082528" cy="369332"/>
          </a:xfrm>
        </p:spPr>
        <p:txBody>
          <a:bodyPr/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646C2-41F4-43FC-93B1-B9270A7DF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170" y="1242702"/>
            <a:ext cx="11082528" cy="276999"/>
          </a:xfrm>
        </p:spPr>
        <p:txBody>
          <a:bodyPr/>
          <a:lstStyle/>
          <a:p>
            <a:pPr lvl="0"/>
            <a:r>
              <a:rPr lang="en-US" sz="2800" dirty="0"/>
              <a:t>WHO is tracking </a:t>
            </a:r>
            <a:r>
              <a:rPr lang="en-GB" sz="2800" dirty="0"/>
              <a:t>1700</a:t>
            </a:r>
            <a:r>
              <a:rPr lang="en-US" sz="2800" dirty="0"/>
              <a:t> clinical trials globally</a:t>
            </a:r>
          </a:p>
          <a:p>
            <a:pPr lvl="0"/>
            <a:r>
              <a:rPr lang="en-US" sz="2800" dirty="0"/>
              <a:t>WHO Solidarity Trial</a:t>
            </a:r>
          </a:p>
          <a:p>
            <a:pPr lvl="0"/>
            <a:r>
              <a:rPr lang="en-US" sz="2800" u="sng" dirty="0">
                <a:hlinkClick r:id="rId3"/>
              </a:rPr>
              <a:t>COVID-19 living map on ongoing research</a:t>
            </a:r>
            <a:r>
              <a:rPr lang="en-US" sz="2800" dirty="0"/>
              <a:t> – info on studies per country, showing study design, disease severity in study participants and type of treatment </a:t>
            </a:r>
          </a:p>
          <a:p>
            <a:pPr lvl="0"/>
            <a:r>
              <a:rPr lang="en-US" sz="2800" u="sng" dirty="0">
                <a:hlinkClick r:id="rId4"/>
              </a:rPr>
              <a:t>A living synthesis of study results</a:t>
            </a:r>
            <a:r>
              <a:rPr lang="en-US" sz="2800" dirty="0"/>
              <a:t> - list of treatment comparisons, summary of evidence for comparison and detailed description of primary studies, including a risk of bias </a:t>
            </a:r>
          </a:p>
          <a:p>
            <a:pPr lvl="0"/>
            <a:r>
              <a:rPr lang="en-US" sz="2800" dirty="0"/>
              <a:t>The full landscape of experimental treatments currently under investigations by national health authorities around the world is available </a:t>
            </a:r>
            <a:r>
              <a:rPr lang="en-US" sz="2800" u="sng" dirty="0">
                <a:hlinkClick r:id="rId5"/>
              </a:rPr>
              <a:t>here</a:t>
            </a:r>
            <a:endParaRPr lang="en-US" sz="2800" dirty="0"/>
          </a:p>
          <a:p>
            <a:pPr lvl="0"/>
            <a:r>
              <a:rPr lang="en-US" sz="2800" dirty="0"/>
              <a:t>See also </a:t>
            </a:r>
            <a:r>
              <a:rPr lang="en-US" sz="2800" u="sng" dirty="0">
                <a:hlinkClick r:id="rId6"/>
              </a:rPr>
              <a:t>PAHO ongoing living update on potential therapeutics</a:t>
            </a:r>
            <a:r>
              <a:rPr lang="en-US" sz="2800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67994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4onKChMWp.JAWSMhELK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7.frXWxuYiU9YeewwAeb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5bEPoSROKNjh6_OSg10M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6_yXpevzueW.fydKc9m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gKNQnDz_A8EUo8wyeXe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Cvjd5XmWkIqO7ezxzpz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i0mPUBTjGvcDr1gV4ER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Ucq0gtdiO9TZRoFvW3.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DIWR8QJalGRe7MVXhul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lOlHT6ezY5tGQiB0Mjx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7eYkkMsSWwgA9QfkDXV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qiUZZ7EUHEdKIkQXN6U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4N5On.MYdBzHB6nf3fC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ngpY0FF7JQbv5anM6yX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QDUChbklh3u_xxLViNa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N2zRJQAHDZI9ywOTagd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PChq1lpy"/>
  <p:tag name="EE4P_STYLE_NAME" val="Unitaid Grid 16:9"/>
  <p:tag name="EE4P_SMART_ELEMENT" val="PercentBar"/>
  <p:tag name="EE4P_SMART_ELEMENT_XML" val="&lt;smartelement id=&quot;PercentBar&quot;&gt;&lt;position width=&quot;120&quot; height=&quot;12&quot; alignment=&quot;2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foreground&quot;&gt;&lt;fill visible=&quot;0&quot; /&gt;&lt;line visible=&quot;0&quot; /&gt;&lt;reflection visible=&quot;0&quot; /&gt;&lt;shadow visible=&quot;0&quot; /&gt;&lt;/element&gt;&lt;element name=&quot;bar&quot;&gt;&lt;fill visible=&quot;1&quot; foreColor=&quot;&quot; /&gt;&lt;line visible=&quot;0&quot; /&gt;&lt;reflection visible=&quot;0&quot; /&gt;&lt;shadow visible=&quot;0&quot; /&gt;&lt;/element&gt;&lt;/elements&gt;&lt;colors&gt;&lt;color name=&quot;Red&quot; theme=&quot;15&quot; default=&quot;1&quot; /&gt;&lt;color name=&quot;Gray&quot; theme=&quot;9&quot; /&gt;&lt;color name=&quot;Green&quot; rgb=&quot;#06c245&quot; /&gt;&lt;color name=&quot;Yellow&quot; theme=&quot;11&quot; /&gt;&lt;/colors&gt;&lt;/smartelement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PChq1lpy"/>
  <p:tag name="EE4P_STYLE_NAME" val="Unitaid Grid 16:9"/>
  <p:tag name="EE4P_SMART_ELEMENT" val="PercentBar"/>
  <p:tag name="EE4P_SMART_ELEMENT_XML" val="&lt;smartelement id=&quot;PercentBar&quot;&gt;&lt;position width=&quot;120&quot; height=&quot;12&quot; alignment=&quot;2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foreground&quot;&gt;&lt;fill visible=&quot;0&quot; /&gt;&lt;line visible=&quot;0&quot; /&gt;&lt;reflection visible=&quot;0&quot; /&gt;&lt;shadow visible=&quot;0&quot; /&gt;&lt;/element&gt;&lt;element name=&quot;bar&quot;&gt;&lt;fill visible=&quot;1&quot; foreColor=&quot;&quot; /&gt;&lt;line visible=&quot;0&quot; /&gt;&lt;reflection visible=&quot;0&quot; /&gt;&lt;shadow visible=&quot;0&quot; /&gt;&lt;/element&gt;&lt;/elements&gt;&lt;colors&gt;&lt;color name=&quot;Red&quot; theme=&quot;15&quot; default=&quot;1&quot; /&gt;&lt;color name=&quot;Gray&quot; theme=&quot;9&quot; /&gt;&lt;color name=&quot;Green&quot; rgb=&quot;#06c245&quot; /&gt;&lt;color name=&quot;Yellow&quot; theme=&quot;11&quot; /&gt;&lt;/colors&gt;&lt;/smartelement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PChq1lpy"/>
  <p:tag name="EE4P_STYLE_NAME" val="Unitaid Grid 16:9"/>
  <p:tag name="EE4P_SMART_ELEMENT" val="PercentBar"/>
  <p:tag name="EE4P_SMART_ELEMENT_XML" val="&lt;smartelement id=&quot;PercentBar&quot;&gt;&lt;position width=&quot;120&quot; height=&quot;12&quot; alignment=&quot;2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foreground&quot;&gt;&lt;fill visible=&quot;0&quot; /&gt;&lt;line visible=&quot;0&quot; /&gt;&lt;reflection visible=&quot;0&quot; /&gt;&lt;shadow visible=&quot;0&quot; /&gt;&lt;/element&gt;&lt;element name=&quot;bar&quot;&gt;&lt;fill visible=&quot;1&quot; foreColor=&quot;&quot; /&gt;&lt;line visible=&quot;0&quot; /&gt;&lt;reflection visible=&quot;0&quot; /&gt;&lt;shadow visible=&quot;0&quot; /&gt;&lt;/element&gt;&lt;/elements&gt;&lt;colors&gt;&lt;color name=&quot;Red&quot; theme=&quot;15&quot; default=&quot;1&quot; /&gt;&lt;color name=&quot;Gray&quot; theme=&quot;9&quot; /&gt;&lt;color name=&quot;Green&quot; rgb=&quot;#06c245&quot; /&gt;&lt;color name=&quot;Yellow&quot; theme=&quot;11&quot; /&gt;&lt;/colors&gt;&lt;/smartelement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PChq1lpy"/>
  <p:tag name="EE4P_STYLE_NAME" val="Unitaid Grid 16:9"/>
  <p:tag name="EE4P_SMART_ELEMENT" val="PercentBar"/>
  <p:tag name="EE4P_SMART_ELEMENT_XML" val="&lt;smartelement id=&quot;PercentBar&quot;&gt;&lt;position width=&quot;120&quot; height=&quot;12&quot; alignment=&quot;2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foreground&quot;&gt;&lt;fill visible=&quot;0&quot; /&gt;&lt;line visible=&quot;0&quot; /&gt;&lt;reflection visible=&quot;0&quot; /&gt;&lt;shadow visible=&quot;0&quot; /&gt;&lt;/element&gt;&lt;element name=&quot;bar&quot;&gt;&lt;fill visible=&quot;1&quot; foreColor=&quot;&quot; /&gt;&lt;line visible=&quot;0&quot; /&gt;&lt;reflection visible=&quot;0&quot; /&gt;&lt;shadow visible=&quot;0&quot; /&gt;&lt;/element&gt;&lt;/elements&gt;&lt;colors&gt;&lt;color name=&quot;Red&quot; theme=&quot;15&quot; default=&quot;1&quot; /&gt;&lt;color name=&quot;Gray&quot; theme=&quot;9&quot; /&gt;&lt;color name=&quot;Green&quot; rgb=&quot;#06c245&quot; /&gt;&lt;color name=&quot;Yellow&quot; theme=&quot;11&quot; /&gt;&lt;/colors&gt;&lt;/smartelement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PChq1lpy"/>
  <p:tag name="EE4P_STYLE_NAME" val="Unitaid Grid 16:9"/>
  <p:tag name="EE4P_SMART_ELEMENT" val="PercentBar"/>
  <p:tag name="EE4P_SMART_ELEMENT_XML" val="&lt;smartelement id=&quot;PercentBar&quot;&gt;&lt;position width=&quot;120&quot; height=&quot;12&quot; alignment=&quot;2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foreground&quot;&gt;&lt;fill visible=&quot;0&quot; /&gt;&lt;line visible=&quot;0&quot; /&gt;&lt;reflection visible=&quot;0&quot; /&gt;&lt;shadow visible=&quot;0&quot; /&gt;&lt;/element&gt;&lt;element name=&quot;bar&quot;&gt;&lt;fill visible=&quot;1&quot; foreColor=&quot;&quot; /&gt;&lt;line visible=&quot;0&quot; /&gt;&lt;reflection visible=&quot;0&quot; /&gt;&lt;shadow visible=&quot;0&quot; /&gt;&lt;/element&gt;&lt;/elements&gt;&lt;colors&gt;&lt;color name=&quot;Red&quot; theme=&quot;15&quot; default=&quot;1&quot; /&gt;&lt;color name=&quot;Gray&quot; theme=&quot;9&quot; /&gt;&lt;color name=&quot;Green&quot; rgb=&quot;#06c245&quot; /&gt;&lt;color name=&quot;Yellow&quot; theme=&quot;11&quot; /&gt;&lt;/colors&gt;&lt;/smartelement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PChq1lpy"/>
  <p:tag name="EE4P_STYLE_NAME" val="Unitaid Grid 16:9"/>
  <p:tag name="EE4P_SMART_ELEMENT" val="PercentBar"/>
  <p:tag name="EE4P_SMART_ELEMENT_XML" val="&lt;smartelement id=&quot;PercentBar&quot;&gt;&lt;position width=&quot;120&quot; height=&quot;12&quot; alignment=&quot;2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foreground&quot;&gt;&lt;fill visible=&quot;0&quot; /&gt;&lt;line visible=&quot;0&quot; /&gt;&lt;reflection visible=&quot;0&quot; /&gt;&lt;shadow visible=&quot;0&quot; /&gt;&lt;/element&gt;&lt;element name=&quot;bar&quot;&gt;&lt;fill visible=&quot;1&quot; foreColor=&quot;&quot; /&gt;&lt;line visible=&quot;0&quot; /&gt;&lt;reflection visible=&quot;0&quot; /&gt;&lt;shadow visible=&quot;0&quot; /&gt;&lt;/element&gt;&lt;/elements&gt;&lt;colors&gt;&lt;color name=&quot;Red&quot; theme=&quot;15&quot; default=&quot;1&quot; /&gt;&lt;color name=&quot;Gray&quot; theme=&quot;9&quot; /&gt;&lt;color name=&quot;Green&quot; rgb=&quot;#06c245&quot; /&gt;&lt;color name=&quot;Yellow&quot; theme=&quot;11&quot; /&gt;&lt;/colors&gt;&lt;/smartelement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PChq1lpy"/>
  <p:tag name="EE4P_STYLE_NAME" val="Unitaid Grid 16:9"/>
  <p:tag name="EE4P_SMART_ELEMENT" val="PercentBar"/>
  <p:tag name="EE4P_SMART_ELEMENT_XML" val="&lt;smartelement id=&quot;PercentBar&quot;&gt;&lt;position width=&quot;120&quot; height=&quot;12&quot; alignment=&quot;2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foreground&quot;&gt;&lt;fill visible=&quot;0&quot; /&gt;&lt;line visible=&quot;0&quot; /&gt;&lt;reflection visible=&quot;0&quot; /&gt;&lt;shadow visible=&quot;0&quot; /&gt;&lt;/element&gt;&lt;element name=&quot;bar&quot;&gt;&lt;fill visible=&quot;1&quot; foreColor=&quot;&quot; /&gt;&lt;line visible=&quot;0&quot; /&gt;&lt;reflection visible=&quot;0&quot; /&gt;&lt;shadow visible=&quot;0&quot; /&gt;&lt;/element&gt;&lt;/elements&gt;&lt;colors&gt;&lt;color name=&quot;Red&quot; theme=&quot;15&quot; default=&quot;1&quot; /&gt;&lt;color name=&quot;Gray&quot; theme=&quot;9&quot; /&gt;&lt;color name=&quot;Green&quot; rgb=&quot;#06c245&quot; /&gt;&lt;color name=&quot;Yellow&quot; theme=&quot;11&quot; /&gt;&lt;/colors&gt;&lt;/smartelement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PChq1lpy"/>
  <p:tag name="EE4P_STYLE_NAME" val="Unitaid Grid 16:9"/>
  <p:tag name="EE4P_SMART_ELEMENT" val="PercentBar"/>
  <p:tag name="EE4P_SMART_ELEMENT_XML" val="&lt;smartelement id=&quot;PercentBar&quot;&gt;&lt;position width=&quot;120&quot; height=&quot;12&quot; alignment=&quot;2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foreground&quot;&gt;&lt;fill visible=&quot;0&quot; /&gt;&lt;line visible=&quot;0&quot; /&gt;&lt;reflection visible=&quot;0&quot; /&gt;&lt;shadow visible=&quot;0&quot; /&gt;&lt;/element&gt;&lt;element name=&quot;bar&quot;&gt;&lt;fill visible=&quot;1&quot; foreColor=&quot;&quot; /&gt;&lt;line visible=&quot;0&quot; /&gt;&lt;reflection visible=&quot;0&quot; /&gt;&lt;shadow visible=&quot;0&quot; /&gt;&lt;/element&gt;&lt;/elements&gt;&lt;colors&gt;&lt;color name=&quot;Red&quot; theme=&quot;15&quot; default=&quot;1&quot; /&gt;&lt;color name=&quot;Gray&quot; theme=&quot;9&quot; /&gt;&lt;color name=&quot;Green&quot; rgb=&quot;#06c245&quot; /&gt;&lt;color name=&quot;Yellow&quot; theme=&quot;11&quot; /&gt;&lt;/colors&gt;&lt;/smartelement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PChq1lpy"/>
  <p:tag name="EE4P_STYLE_NAME" val="Unitaid Grid 16:9"/>
  <p:tag name="EE4P_SMART_ELEMENT" val="PercentBar"/>
  <p:tag name="EE4P_SMART_ELEMENT_XML" val="&lt;smartelement id=&quot;PercentBar&quot;&gt;&lt;position width=&quot;120&quot; height=&quot;12&quot; alignment=&quot;2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foreground&quot;&gt;&lt;fill visible=&quot;0&quot; /&gt;&lt;line visible=&quot;0&quot; /&gt;&lt;reflection visible=&quot;0&quot; /&gt;&lt;shadow visible=&quot;0&quot; /&gt;&lt;/element&gt;&lt;element name=&quot;bar&quot;&gt;&lt;fill visible=&quot;1&quot; foreColor=&quot;&quot; /&gt;&lt;line visible=&quot;0&quot; /&gt;&lt;reflection visible=&quot;0&quot; /&gt;&lt;shadow visible=&quot;0&quot; /&gt;&lt;/element&gt;&lt;/elements&gt;&lt;colors&gt;&lt;color name=&quot;Red&quot; theme=&quot;15&quot; default=&quot;1&quot; /&gt;&lt;color name=&quot;Gray&quot; theme=&quot;9&quot; /&gt;&lt;color name=&quot;Green&quot; rgb=&quot;#06c245&quot; /&gt;&lt;color name=&quot;Yellow&quot; theme=&quot;11&quot; /&gt;&lt;/colors&gt;&lt;/smartelement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PChq1lpy"/>
  <p:tag name="EE4P_STYLE_NAME" val="Unitaid Grid 16:9"/>
  <p:tag name="EE4P_SMART_ELEMENT" val="PercentBar"/>
  <p:tag name="EE4P_SMART_ELEMENT_XML" val="&lt;smartelement id=&quot;PercentBar&quot;&gt;&lt;position width=&quot;120&quot; height=&quot;12&quot; alignment=&quot;2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foreground&quot;&gt;&lt;fill visible=&quot;0&quot; /&gt;&lt;line visible=&quot;0&quot; /&gt;&lt;reflection visible=&quot;0&quot; /&gt;&lt;shadow visible=&quot;0&quot; /&gt;&lt;/element&gt;&lt;element name=&quot;bar&quot;&gt;&lt;fill visible=&quot;1&quot; foreColor=&quot;&quot; /&gt;&lt;line visible=&quot;0&quot; /&gt;&lt;reflection visible=&quot;0&quot; /&gt;&lt;shadow visible=&quot;0&quot; /&gt;&lt;/element&gt;&lt;/elements&gt;&lt;colors&gt;&lt;color name=&quot;Red&quot; theme=&quot;15&quot; default=&quot;1&quot; /&gt;&lt;color name=&quot;Gray&quot; theme=&quot;9&quot; /&gt;&lt;color name=&quot;Green&quot; rgb=&quot;#06c245&quot; /&gt;&lt;color name=&quot;Yellow&quot; theme=&quot;11&quot; /&gt;&lt;/colors&gt;&lt;/smartelement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PChq1lpy"/>
  <p:tag name="EE4P_STYLE_NAME" val="Unitaid Grid 16:9"/>
  <p:tag name="EE4P_SMART_ELEMENT" val="PercentBar"/>
  <p:tag name="EE4P_SMART_ELEMENT_XML" val="&lt;smartelement id=&quot;PercentBar&quot;&gt;&lt;position width=&quot;120&quot; height=&quot;12&quot; alignment=&quot;2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foreground&quot;&gt;&lt;fill visible=&quot;0&quot; /&gt;&lt;line visible=&quot;0&quot; /&gt;&lt;reflection visible=&quot;0&quot; /&gt;&lt;shadow visible=&quot;0&quot; /&gt;&lt;/element&gt;&lt;element name=&quot;bar&quot;&gt;&lt;fill visible=&quot;1&quot; foreColor=&quot;&quot; /&gt;&lt;line visible=&quot;0&quot; /&gt;&lt;reflection visible=&quot;0&quot; /&gt;&lt;shadow visible=&quot;0&quot; /&gt;&lt;/element&gt;&lt;/elements&gt;&lt;colors&gt;&lt;color name=&quot;Red&quot; theme=&quot;15&quot; default=&quot;1&quot; /&gt;&lt;color name=&quot;Gray&quot; theme=&quot;9&quot; /&gt;&lt;color name=&quot;Green&quot; rgb=&quot;#06c245&quot; /&gt;&lt;color name=&quot;Yellow&quot; theme=&quot;11&quot; /&gt;&lt;/colors&gt;&lt;/smartelement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PChq1lpy"/>
  <p:tag name="EE4P_STYLE_NAME" val="Unitaid Grid 16:9"/>
  <p:tag name="EE4P_SMART_ELEMENT" val="PercentBar"/>
  <p:tag name="EE4P_SMART_ELEMENT_XML" val="&lt;smartelement id=&quot;PercentBar&quot;&gt;&lt;position width=&quot;120&quot; height=&quot;12&quot; alignment=&quot;2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foreground&quot;&gt;&lt;fill visible=&quot;0&quot; /&gt;&lt;line visible=&quot;0&quot; /&gt;&lt;reflection visible=&quot;0&quot; /&gt;&lt;shadow visible=&quot;0&quot; /&gt;&lt;/element&gt;&lt;element name=&quot;bar&quot;&gt;&lt;fill visible=&quot;1&quot; foreColor=&quot;&quot; /&gt;&lt;line visible=&quot;0&quot; /&gt;&lt;reflection visible=&quot;0&quot; /&gt;&lt;shadow visible=&quot;0&quot; /&gt;&lt;/element&gt;&lt;/elements&gt;&lt;colors&gt;&lt;color name=&quot;Red&quot; theme=&quot;15&quot; default=&quot;1&quot; /&gt;&lt;color name=&quot;Gray&quot; theme=&quot;9&quot; /&gt;&lt;color name=&quot;Green&quot; rgb=&quot;#06c245&quot; /&gt;&lt;color name=&quot;Yellow&quot; theme=&quot;11&quot; /&gt;&lt;/colors&gt;&lt;/smartelement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PChq1lpy"/>
  <p:tag name="EE4P_STYLE_NAME" val="Unitaid Grid 16:9"/>
  <p:tag name="EE4P_SMART_ELEMENT" val="PercentBar"/>
  <p:tag name="EE4P_SMART_ELEMENT_XML" val="&lt;smartelement id=&quot;PercentBar&quot;&gt;&lt;position width=&quot;120&quot; height=&quot;12&quot; alignment=&quot;2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foreground&quot;&gt;&lt;fill visible=&quot;0&quot; /&gt;&lt;line visible=&quot;0&quot; /&gt;&lt;reflection visible=&quot;0&quot; /&gt;&lt;shadow visible=&quot;0&quot; /&gt;&lt;/element&gt;&lt;element name=&quot;bar&quot;&gt;&lt;fill visible=&quot;1&quot; foreColor=&quot;&quot; /&gt;&lt;line visible=&quot;0&quot; /&gt;&lt;reflection visible=&quot;0&quot; /&gt;&lt;shadow visible=&quot;0&quot; /&gt;&lt;/element&gt;&lt;/elements&gt;&lt;colors&gt;&lt;color name=&quot;Red&quot; theme=&quot;15&quot; default=&quot;1&quot; /&gt;&lt;color name=&quot;Gray&quot; theme=&quot;9&quot; /&gt;&lt;color name=&quot;Green&quot; rgb=&quot;#06c245&quot; /&gt;&lt;color name=&quot;Yellow&quot; theme=&quot;11&quot; /&gt;&lt;/colors&gt;&lt;/smartelement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Title only"/>
  <p:tag name="EE4P_LAYOUT_ID" val="K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PpoX3SyYkOEkyWzBGRr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bSKs5lFD2BMCAIyIvLz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_MARVIN_VG_TB_SLIDE_IDENTIFIER" val="2421252b41a6ef5ce0365abd422b540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cninEz8opvjEGN1OYkx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po2nitlKnJWi8zujn.x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GsWynO9ZIPgtDJcMXLR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0"/>
  <p:tag name="2LEVEL" val="5"/>
  <p:tag name="3LEVEL" val="2.5"/>
  <p:tag name="4LEVEL" val="1.25"/>
  <p:tag name="5LEVEL" val="0.6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0"/>
  <p:tag name="2LEVEL" val="5"/>
  <p:tag name="3LEVEL" val="2.5"/>
  <p:tag name="4LEVEL" val="1.25"/>
  <p:tag name="5LEVEL" val="0.6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0"/>
  <p:tag name="2LEVEL" val="5"/>
  <p:tag name="3LEVEL" val="2.5"/>
  <p:tag name="4LEVEL" val="1.25"/>
  <p:tag name="5LEVEL" val="0.6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0"/>
  <p:tag name="2LEVEL" val="5"/>
  <p:tag name="3LEVEL" val="2.5"/>
  <p:tag name="4LEVEL" val="1.25"/>
  <p:tag name="5LEVEL" val="0.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0"/>
  <p:tag name="2LEVEL" val="5"/>
  <p:tag name="3LEVEL" val="2.5"/>
  <p:tag name="4LEVEL" val="1.25"/>
  <p:tag name="5LEVEL" val="0.6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0"/>
  <p:tag name="2LEVEL" val="5"/>
  <p:tag name="3LEVEL" val="2.5"/>
  <p:tag name="4LEVEL" val="1.25"/>
  <p:tag name="5LEVEL" val="0.6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2ctBvYgG9Wrls3zGjA8G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0mEk8cJrct6Yx_uMMNH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KeyTakeawayOF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KeyTakeawayOF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KeyTakeawayOF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KeyTakeawayOF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KeyTakeawayOF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KeyTakeawayOF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KeyTakeawayOF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KeyTakeawayOF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VerticalLine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VerticalLine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VerticalLine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VerticalLine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VerticalLine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trongCallou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VerticalLine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VerticalLine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VerticalLine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VerticalLine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Chevron"/>
  <p:tag name="CIRCLESTATUS" val="White"/>
  <p:tag name="NAME" val="ChevronWhi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Title only"/>
  <p:tag name="EE4P_LAYOUT_ID" val="K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_MNVluPRSxs8yBI1FwXu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ZlJEqkduN_jnU.hBaa_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mpiD5MewxL0pf1yaXdJ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vvX7LYxXTq1YeZGmDob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RivdEsKTUVA.F_Yenkb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_UYWBEYb_T5.xhxBJsHN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fkh1p6jPaI3NJfjnob8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gmxbbG7aAG7eUjmhYhu2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RkjN_98h6TOJm8K_PiH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pudeG0OF1v_yXqwx9PI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LZWMUvuIexsyFLWcs_3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JsPAn4QnRqsMJQhwySkt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xNKNOi9uR9HsFkqHHrr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7FRak6pAia4QP_.0R2h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lqO9TuiUsHp4GlV0ysk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AqJuG2RGU_7d1Fj.5aB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TgyF0T1ba5pFBsJwfCy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7QDp67hbg7YBFJmswRq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8D7NYNPKwSIGK485i0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_QysnuU0fHB8pp7rShL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9Ns3szpDCjiQA2BuGfbp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9A4CBFFD897042A67CBB6D8D76EC9B" ma:contentTypeVersion="10" ma:contentTypeDescription="Create a new document." ma:contentTypeScope="" ma:versionID="57f571615ba97184efe27baf951d4519">
  <xsd:schema xmlns:xsd="http://www.w3.org/2001/XMLSchema" xmlns:xs="http://www.w3.org/2001/XMLSchema" xmlns:p="http://schemas.microsoft.com/office/2006/metadata/properties" xmlns:ns3="0d599776-0c06-4ace-8ff1-ab166086962e" targetNamespace="http://schemas.microsoft.com/office/2006/metadata/properties" ma:root="true" ma:fieldsID="81eceeea48517f91b8ddf12d9bdc19ab" ns3:_="">
    <xsd:import namespace="0d599776-0c06-4ace-8ff1-ab16608696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99776-0c06-4ace-8ff1-ab16608696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1EE9CD-1B4A-47DA-92C2-5B527641E4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99776-0c06-4ace-8ff1-ab16608696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E3CCBE-B895-4446-BEDC-F2D325418D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4D5D69-87AB-42A0-8BDC-2F7D4E6C555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d599776-0c06-4ace-8ff1-ab166086962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2262</Words>
  <Application>Microsoft Macintosh PowerPoint</Application>
  <PresentationFormat>Widescreen</PresentationFormat>
  <Paragraphs>404</Paragraphs>
  <Slides>20</Slides>
  <Notes>20</Notes>
  <HiddenSlides>0</HiddenSlides>
  <MMClips>0</MMClips>
  <ScaleCrop>false</ScaleCrop>
  <HeadingPairs>
    <vt:vector size="8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Carnero Book</vt:lpstr>
      <vt:lpstr>Carnero Light</vt:lpstr>
      <vt:lpstr>Carnero Semibold</vt:lpstr>
      <vt:lpstr>Ebrima</vt:lpstr>
      <vt:lpstr>Franklin Gothic Medium</vt:lpstr>
      <vt:lpstr>Segoe UI</vt:lpstr>
      <vt:lpstr>Symbol</vt:lpstr>
      <vt:lpstr>Times New Roman</vt:lpstr>
      <vt:lpstr>Trebuchet MS</vt:lpstr>
      <vt:lpstr>Wingdings</vt:lpstr>
      <vt:lpstr>Office Theme</vt:lpstr>
      <vt:lpstr>think-cell Slide</vt:lpstr>
      <vt:lpstr>Prism 8</vt:lpstr>
      <vt:lpstr>Apresentação do PowerPoint</vt:lpstr>
      <vt:lpstr>Apresentação do PowerPoint</vt:lpstr>
      <vt:lpstr>The Access to COVID Technologies (ACT-A) goal: reduce COVID19 mortality &amp; severe disease through accelerated development, equitable allocation &amp; scaled up delivery of… </vt:lpstr>
      <vt:lpstr>Apresentação do PowerPoint</vt:lpstr>
      <vt:lpstr>A collaborative platform for vaccines – “COVAX”</vt:lpstr>
      <vt:lpstr>Different vaccine technologies are under development</vt:lpstr>
      <vt:lpstr>The Allocation Framework and Allocation Mechanism</vt:lpstr>
      <vt:lpstr>Addressing uncertainties – pooled mechanisms for access – the “COVAX Facility”</vt:lpstr>
      <vt:lpstr>Therapeutics</vt:lpstr>
      <vt:lpstr>ACT-A Therapeutics Partnership Workstream Structure </vt:lpstr>
      <vt:lpstr>Based on preliminary matrix placement, identified priorities by asset for each workstream</vt:lpstr>
      <vt:lpstr>Apresentação do PowerPoint</vt:lpstr>
      <vt:lpstr>ACT-A Dx Partnership– structure</vt:lpstr>
      <vt:lpstr>Why do we need diagnostics?</vt:lpstr>
      <vt:lpstr>Barriers mean we cannot reach everyone who needs a test today</vt:lpstr>
      <vt:lpstr>What do we want to deliver in next 12 months?</vt:lpstr>
      <vt:lpstr>WHO EUAL/EUL background </vt:lpstr>
      <vt:lpstr>EUL in context of the COVID pandemic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SIMÃO, Mariângela</dc:creator>
  <cp:lastModifiedBy>Usuário do Microsoft Office</cp:lastModifiedBy>
  <cp:revision>1</cp:revision>
  <dcterms:created xsi:type="dcterms:W3CDTF">2020-07-13T07:57:29Z</dcterms:created>
  <dcterms:modified xsi:type="dcterms:W3CDTF">2020-07-29T10:16:54Z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0x0101006E9A4CBFFD897042A67CBB6D8D76EC9B</vt:lpwstr>
  </property>
</Properties>
</file>