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9" r:id="rId1"/>
  </p:sldMasterIdLst>
  <p:notesMasterIdLst>
    <p:notesMasterId r:id="rId39"/>
  </p:notesMasterIdLst>
  <p:sldIdLst>
    <p:sldId id="390" r:id="rId2"/>
    <p:sldId id="340" r:id="rId3"/>
    <p:sldId id="403" r:id="rId4"/>
    <p:sldId id="404" r:id="rId5"/>
    <p:sldId id="405" r:id="rId6"/>
    <p:sldId id="357" r:id="rId7"/>
    <p:sldId id="364" r:id="rId8"/>
    <p:sldId id="363" r:id="rId9"/>
    <p:sldId id="409" r:id="rId10"/>
    <p:sldId id="408" r:id="rId11"/>
    <p:sldId id="367" r:id="rId12"/>
    <p:sldId id="375" r:id="rId13"/>
    <p:sldId id="407" r:id="rId14"/>
    <p:sldId id="365" r:id="rId15"/>
    <p:sldId id="360" r:id="rId16"/>
    <p:sldId id="410" r:id="rId17"/>
    <p:sldId id="343" r:id="rId18"/>
    <p:sldId id="406" r:id="rId19"/>
    <p:sldId id="354" r:id="rId20"/>
    <p:sldId id="353" r:id="rId21"/>
    <p:sldId id="377" r:id="rId22"/>
    <p:sldId id="413" r:id="rId23"/>
    <p:sldId id="389" r:id="rId24"/>
    <p:sldId id="350" r:id="rId25"/>
    <p:sldId id="355" r:id="rId26"/>
    <p:sldId id="358" r:id="rId27"/>
    <p:sldId id="380" r:id="rId28"/>
    <p:sldId id="411" r:id="rId29"/>
    <p:sldId id="412" r:id="rId30"/>
    <p:sldId id="383" r:id="rId31"/>
    <p:sldId id="385" r:id="rId32"/>
    <p:sldId id="384" r:id="rId33"/>
    <p:sldId id="386" r:id="rId34"/>
    <p:sldId id="387" r:id="rId35"/>
    <p:sldId id="391" r:id="rId36"/>
    <p:sldId id="414" r:id="rId37"/>
    <p:sldId id="369" r:id="rId38"/>
  </p:sldIdLst>
  <p:sldSz cx="12192000" cy="6858000"/>
  <p:notesSz cx="7315200" cy="9601200"/>
  <p:custDataLst>
    <p:tags r:id="rId40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8" roundtripDataSignature="AMtx7mj7VpaMMstWCflKLi8aB4Kx5AmV6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3AD"/>
    <a:srgbClr val="4E7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37E2516-F0C4-4005-9E32-BF029315D2C6}">
  <a:tblStyle styleId="{737E2516-F0C4-4005-9E32-BF029315D2C6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BB2492F4-D265-451F-AF0D-6D3AA75E1D3C}" styleName="Table_1">
    <a:wholeTbl>
      <a:tcTxStyle b="off" i="off">
        <a:font>
          <a:latin typeface="Imago"/>
          <a:ea typeface="Imago"/>
          <a:cs typeface="Imag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EE9"/>
          </a:solidFill>
        </a:fill>
      </a:tcStyle>
    </a:wholeTbl>
    <a:band1H>
      <a:tcTxStyle b="off" i="off"/>
      <a:tcStyle>
        <a:tcBdr/>
        <a:fill>
          <a:solidFill>
            <a:srgbClr val="CADBD0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DBD0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Imago"/>
          <a:ea typeface="Imago"/>
          <a:cs typeface="Imago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Imago"/>
          <a:ea typeface="Imago"/>
          <a:cs typeface="Imago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Imago"/>
          <a:ea typeface="Imago"/>
          <a:cs typeface="Imag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Imago"/>
          <a:ea typeface="Imago"/>
          <a:cs typeface="Imag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0" autoAdjust="0"/>
    <p:restoredTop sz="92169" autoAdjust="0"/>
  </p:normalViewPr>
  <p:slideViewPr>
    <p:cSldViewPr snapToGrid="0">
      <p:cViewPr varScale="1">
        <p:scale>
          <a:sx n="65" d="100"/>
          <a:sy n="65" d="100"/>
        </p:scale>
        <p:origin x="60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024"/>
        <p:guide pos="230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78" Type="http://customschemas.google.com/relationships/presentationmetadata" Target="metadata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/>
              <a:t>RT-PCR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cap="all" spc="15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Informações!$F$3</c:f>
              <c:strCache>
                <c:ptCount val="1"/>
                <c:pt idx="0">
                  <c:v>Especificidade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cat>
            <c:strRef>
              <c:f>Informações!$E$4:$E$5</c:f>
              <c:strCache>
                <c:ptCount val="2"/>
                <c:pt idx="0">
                  <c:v>Comercial</c:v>
                </c:pt>
                <c:pt idx="1">
                  <c:v>In-House 
(Primer Gene E)</c:v>
                </c:pt>
              </c:strCache>
            </c:strRef>
          </c:cat>
          <c:val>
            <c:numRef>
              <c:f>Informações!$F$4:$F$5</c:f>
              <c:numCache>
                <c:formatCode>0%</c:formatCode>
                <c:ptCount val="2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F49-4DEF-84D3-7978157703C6}"/>
            </c:ext>
          </c:extLst>
        </c:ser>
        <c:ser>
          <c:idx val="1"/>
          <c:order val="1"/>
          <c:tx>
            <c:strRef>
              <c:f>Informações!$G$3</c:f>
              <c:strCache>
                <c:ptCount val="1"/>
                <c:pt idx="0">
                  <c:v>Sensibilidade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cat>
            <c:strRef>
              <c:f>Informações!$E$4:$E$5</c:f>
              <c:strCache>
                <c:ptCount val="2"/>
                <c:pt idx="0">
                  <c:v>Comercial</c:v>
                </c:pt>
                <c:pt idx="1">
                  <c:v>In-House 
(Primer Gene E)</c:v>
                </c:pt>
              </c:strCache>
            </c:strRef>
          </c:cat>
          <c:val>
            <c:numRef>
              <c:f>Informações!$G$4:$G$5</c:f>
              <c:numCache>
                <c:formatCode>0%</c:formatCode>
                <c:ptCount val="2"/>
                <c:pt idx="0">
                  <c:v>0.97225000000000006</c:v>
                </c:pt>
                <c:pt idx="1">
                  <c:v>0.95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F49-4DEF-84D3-797815770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2"/>
        <c:axId val="368382624"/>
        <c:axId val="368384976"/>
      </c:barChart>
      <c:catAx>
        <c:axId val="368382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8384976"/>
        <c:crosses val="autoZero"/>
        <c:auto val="1"/>
        <c:lblAlgn val="ctr"/>
        <c:lblOffset val="100"/>
        <c:noMultiLvlLbl val="0"/>
      </c:catAx>
      <c:valAx>
        <c:axId val="368384976"/>
        <c:scaling>
          <c:orientation val="minMax"/>
          <c:max val="1"/>
          <c:min val="0"/>
        </c:scaling>
        <c:delete val="0"/>
        <c:axPos val="l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368382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835025"/>
            <a:ext cx="5991225" cy="33702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60" y="4558192"/>
            <a:ext cx="5364480" cy="4435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50497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019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2642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98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260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978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844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5658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0832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1812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345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23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12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7515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1480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7233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9118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4595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3309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1011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402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02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58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5087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46555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451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5122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290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60146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229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3900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9768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4965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67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8801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418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124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800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10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579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31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201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84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7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470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187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>
                <a:solidFill>
                  <a:srgbClr val="595959"/>
                </a:solidFill>
              </a:rPr>
              <a:pPr/>
              <a:t>‹nº›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683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rxiv.org/abs/2006.08471" TargetMode="Externa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5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hyperlink" Target="about:blank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hyperlink" Target="https://doi.org/10.1101/2020.03.30.20047365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9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2.w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emf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g"/><Relationship Id="rId3" Type="http://schemas.openxmlformats.org/officeDocument/2006/relationships/image" Target="../media/image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Relationship Id="rId6" Type="http://schemas.openxmlformats.org/officeDocument/2006/relationships/chart" Target="../charts/chart1.xm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oi.org/dz8r" TargetMode="Externa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oi.org/dzk9" TargetMode="External"/><Relationship Id="rId5" Type="http://schemas.openxmlformats.org/officeDocument/2006/relationships/hyperlink" Target="http://doi.org/dznw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5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Shape 54"/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981900" y="1022555"/>
            <a:ext cx="7545557" cy="261261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0" y="4260267"/>
            <a:ext cx="12192000" cy="2597600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1867"/>
          </a:p>
        </p:txBody>
      </p:sp>
      <p:sp>
        <p:nvSpPr>
          <p:cNvPr id="56" name="Shape 56"/>
          <p:cNvSpPr txBox="1"/>
          <p:nvPr/>
        </p:nvSpPr>
        <p:spPr>
          <a:xfrm>
            <a:off x="0" y="4260267"/>
            <a:ext cx="12192000" cy="2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ctr"/>
            <a:r>
              <a:rPr lang="en-US" sz="4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role of diagnostics in the fight </a:t>
            </a:r>
            <a:endParaRPr lang="en-US" sz="4400" b="1" dirty="0" smtClean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lvl="0" algn="ctr"/>
            <a:r>
              <a:rPr lang="en-US" sz="4400" b="1" dirty="0" smtClean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against </a:t>
            </a:r>
            <a:r>
              <a:rPr lang="en-US" sz="4400" b="1" dirty="0">
                <a:solidFill>
                  <a:srgbClr val="FFFFFF"/>
                </a:solidFill>
                <a:latin typeface="Comfortaa"/>
                <a:ea typeface="Comfortaa"/>
                <a:cs typeface="Comfortaa"/>
                <a:sym typeface="Comfortaa"/>
              </a:rPr>
              <a:t>the pandemic COVID-19</a:t>
            </a:r>
            <a:endParaRPr sz="4400" b="1" dirty="0">
              <a:solidFill>
                <a:srgbClr val="FFFFFF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34484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0" name="CaixaDeTexto 19"/>
          <p:cNvSpPr txBox="1"/>
          <p:nvPr/>
        </p:nvSpPr>
        <p:spPr>
          <a:xfrm>
            <a:off x="1105822" y="3249870"/>
            <a:ext cx="146706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800" dirty="0" err="1" smtClean="0">
                <a:solidFill>
                  <a:schemeClr val="tx1"/>
                </a:solidFill>
              </a:rPr>
              <a:t>Contactants</a:t>
            </a:r>
            <a:endParaRPr lang="pt-BR" sz="1800" dirty="0">
              <a:solidFill>
                <a:schemeClr val="tx1"/>
              </a:solidFill>
            </a:endParaRPr>
          </a:p>
          <a:p>
            <a:r>
              <a:rPr lang="pt-BR" sz="1800" dirty="0" err="1">
                <a:solidFill>
                  <a:schemeClr val="tx1"/>
                </a:solidFill>
              </a:rPr>
              <a:t>with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patients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3534696" y="2583118"/>
            <a:ext cx="204895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50% </a:t>
            </a:r>
            <a:r>
              <a:rPr lang="pt-BR" sz="1800" dirty="0" err="1">
                <a:solidFill>
                  <a:schemeClr val="tx1"/>
                </a:solidFill>
              </a:rPr>
              <a:t>don't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get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sick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3496596" y="4154743"/>
            <a:ext cx="1492716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50% </a:t>
            </a:r>
            <a:r>
              <a:rPr lang="pt-BR" sz="1800" dirty="0" err="1">
                <a:solidFill>
                  <a:schemeClr val="tx1"/>
                </a:solidFill>
              </a:rPr>
              <a:t>get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sick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249321" y="3621343"/>
            <a:ext cx="34676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30% </a:t>
            </a:r>
            <a:r>
              <a:rPr lang="pt-BR" sz="1800" dirty="0" err="1">
                <a:solidFill>
                  <a:schemeClr val="tx1"/>
                </a:solidFill>
              </a:rPr>
              <a:t>with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respiratory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symptoms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6268372" y="4640518"/>
            <a:ext cx="371127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800" dirty="0">
                <a:solidFill>
                  <a:schemeClr val="tx1"/>
                </a:solidFill>
              </a:rPr>
              <a:t>70% </a:t>
            </a:r>
            <a:r>
              <a:rPr lang="pt-BR" sz="1800" dirty="0" err="1">
                <a:solidFill>
                  <a:schemeClr val="tx1"/>
                </a:solidFill>
              </a:rPr>
              <a:t>without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respiratory</a:t>
            </a:r>
            <a:r>
              <a:rPr lang="pt-BR" sz="1800" dirty="0">
                <a:solidFill>
                  <a:schemeClr val="tx1"/>
                </a:solidFill>
              </a:rPr>
              <a:t> </a:t>
            </a:r>
            <a:r>
              <a:rPr lang="pt-BR" sz="1800" dirty="0" err="1">
                <a:solidFill>
                  <a:schemeClr val="tx1"/>
                </a:solidFill>
              </a:rPr>
              <a:t>symptoms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3172747" y="5345368"/>
            <a:ext cx="248016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75% over 60 years old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940849" y="6014787"/>
            <a:ext cx="45913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>
                <a:solidFill>
                  <a:schemeClr val="tx1"/>
                </a:solidFill>
              </a:rPr>
              <a:t>P. Poletti </a:t>
            </a:r>
            <a:r>
              <a:rPr lang="it-IT" sz="1200" i="1" dirty="0">
                <a:solidFill>
                  <a:schemeClr val="tx1"/>
                </a:solidFill>
              </a:rPr>
              <a:t>et al</a:t>
            </a:r>
            <a:r>
              <a:rPr lang="it-IT" sz="1200" dirty="0">
                <a:solidFill>
                  <a:schemeClr val="tx1"/>
                </a:solidFill>
              </a:rPr>
              <a:t>. Preprint at </a:t>
            </a:r>
            <a:r>
              <a:rPr lang="it-IT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https://arxiv.org/abs/2006.08471</a:t>
            </a:r>
            <a:r>
              <a:rPr lang="it-IT" sz="1200" dirty="0">
                <a:solidFill>
                  <a:schemeClr val="tx1"/>
                </a:solidFill>
              </a:rPr>
              <a:t>; 2020</a:t>
            </a:r>
            <a:endParaRPr lang="pt-BR" sz="1200" dirty="0">
              <a:solidFill>
                <a:schemeClr val="tx1"/>
              </a:solidFill>
            </a:endParaRPr>
          </a:p>
        </p:txBody>
      </p:sp>
      <p:cxnSp>
        <p:nvCxnSpPr>
          <p:cNvPr id="31" name="Conector de seta reta 30"/>
          <p:cNvCxnSpPr>
            <a:stCxn id="20" idx="3"/>
            <a:endCxn id="23" idx="1"/>
          </p:cNvCxnSpPr>
          <p:nvPr/>
        </p:nvCxnSpPr>
        <p:spPr>
          <a:xfrm flipV="1">
            <a:off x="2572890" y="2767784"/>
            <a:ext cx="961806" cy="805252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>
            <a:stCxn id="20" idx="3"/>
            <a:endCxn id="24" idx="1"/>
          </p:cNvCxnSpPr>
          <p:nvPr/>
        </p:nvCxnSpPr>
        <p:spPr>
          <a:xfrm>
            <a:off x="2572890" y="3573036"/>
            <a:ext cx="923706" cy="766373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de seta reta 32"/>
          <p:cNvCxnSpPr>
            <a:stCxn id="24" idx="3"/>
            <a:endCxn id="27" idx="1"/>
          </p:cNvCxnSpPr>
          <p:nvPr/>
        </p:nvCxnSpPr>
        <p:spPr>
          <a:xfrm flipV="1">
            <a:off x="4989312" y="3806009"/>
            <a:ext cx="1260009" cy="53340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/>
          <p:cNvCxnSpPr>
            <a:stCxn id="24" idx="3"/>
            <a:endCxn id="28" idx="1"/>
          </p:cNvCxnSpPr>
          <p:nvPr/>
        </p:nvCxnSpPr>
        <p:spPr>
          <a:xfrm>
            <a:off x="4989312" y="4339409"/>
            <a:ext cx="1279060" cy="485775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de seta reta 34"/>
          <p:cNvCxnSpPr>
            <a:stCxn id="24" idx="2"/>
            <a:endCxn id="29" idx="0"/>
          </p:cNvCxnSpPr>
          <p:nvPr/>
        </p:nvCxnSpPr>
        <p:spPr>
          <a:xfrm>
            <a:off x="4242954" y="4524075"/>
            <a:ext cx="169876" cy="821293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ítulo 1"/>
          <p:cNvSpPr txBox="1">
            <a:spLocks/>
          </p:cNvSpPr>
          <p:nvPr/>
        </p:nvSpPr>
        <p:spPr>
          <a:xfrm>
            <a:off x="1162851" y="504877"/>
            <a:ext cx="9977097" cy="76360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b="1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Most</a:t>
            </a:r>
            <a:r>
              <a:rPr lang="pt-BR" sz="30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 </a:t>
            </a:r>
            <a:r>
              <a:rPr lang="pt-BR" sz="3000" b="1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patients</a:t>
            </a:r>
            <a:r>
              <a:rPr lang="pt-BR" sz="30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 are </a:t>
            </a:r>
            <a:r>
              <a:rPr lang="pt-BR" sz="3000" b="1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asymptomatic</a:t>
            </a:r>
            <a:r>
              <a:rPr lang="pt-BR" sz="30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 ...</a:t>
            </a:r>
          </a:p>
        </p:txBody>
      </p:sp>
    </p:spTree>
    <p:extLst>
      <p:ext uri="{BB962C8B-B14F-4D97-AF65-F5344CB8AC3E}">
        <p14:creationId xmlns:p14="http://schemas.microsoft.com/office/powerpoint/2010/main" val="3591813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7" grpId="0" animBg="1"/>
      <p:bldP spid="28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4" name="Retângulo 23"/>
          <p:cNvSpPr/>
          <p:nvPr/>
        </p:nvSpPr>
        <p:spPr>
          <a:xfrm>
            <a:off x="831969" y="2519699"/>
            <a:ext cx="1012797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Asymptomatic patients have a great potential to </a:t>
            </a:r>
            <a:r>
              <a:rPr lang="en-US" sz="1800" dirty="0" smtClean="0"/>
              <a:t>transmit </a:t>
            </a:r>
            <a:r>
              <a:rPr lang="pt-BR" sz="1800" dirty="0" smtClean="0"/>
              <a:t>SARS-CoV-2</a:t>
            </a:r>
            <a:r>
              <a:rPr lang="pt-BR" sz="1800" baseline="30000" dirty="0" smtClean="0"/>
              <a:t>1</a:t>
            </a:r>
            <a:endParaRPr lang="pt-BR" sz="18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983974" y="1914243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err="1"/>
              <a:t>Asymptomatic</a:t>
            </a:r>
            <a:r>
              <a:rPr lang="pt-BR" sz="1800" dirty="0"/>
              <a:t> </a:t>
            </a:r>
            <a:r>
              <a:rPr lang="pt-BR" sz="1800" dirty="0" err="1"/>
              <a:t>patients</a:t>
            </a:r>
            <a:endParaRPr lang="pt-BR" sz="1800" kern="0" dirty="0"/>
          </a:p>
        </p:txBody>
      </p:sp>
      <p:sp>
        <p:nvSpPr>
          <p:cNvPr id="19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1987953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872535" y="3234470"/>
            <a:ext cx="10127974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Asymptomatic patients can transmit the virus for periods longer than 14 </a:t>
            </a:r>
            <a:r>
              <a:rPr lang="en-US" sz="1800" dirty="0" smtClean="0"/>
              <a:t>days</a:t>
            </a:r>
            <a:r>
              <a:rPr lang="pt-BR" sz="1800" baseline="30000" dirty="0" smtClean="0"/>
              <a:t>1</a:t>
            </a:r>
            <a:endParaRPr lang="pt-BR" sz="1800" dirty="0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6552" y="6289253"/>
            <a:ext cx="10086108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Oran, D. P. &amp;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Topol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E. J. Prevalence of Asymptomatic SARS-CoV-2 Infection. Ann. Intern. Med. (2020) </a:t>
            </a: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doi:10.7326/M20-3012</a:t>
            </a:r>
          </a:p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>
                <a:solidFill>
                  <a:srgbClr val="2B3648"/>
                </a:solidFill>
                <a:latin typeface="Arial"/>
              </a:rPr>
              <a:t>Zhao J, Yuan Q, Wang H, et al. Antibody responses to SARS-CoV-2 in patients of novel coronavirus disease 2019 [published online ahead of print, 2020 Mar 28].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</a:rPr>
              <a:t>Clin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</a:rPr>
              <a:t> Infect Dis. 2020</a:t>
            </a: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</a:p>
        </p:txBody>
      </p:sp>
      <p:sp>
        <p:nvSpPr>
          <p:cNvPr id="25" name="Retângulo 24"/>
          <p:cNvSpPr/>
          <p:nvPr/>
        </p:nvSpPr>
        <p:spPr>
          <a:xfrm>
            <a:off x="579298" y="4444963"/>
            <a:ext cx="10497332" cy="816663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SzPts val="1700"/>
            </a:pPr>
            <a:r>
              <a:rPr lang="en-US" sz="1700" dirty="0">
                <a:solidFill>
                  <a:srgbClr val="FFFFFF"/>
                </a:solidFill>
              </a:rPr>
              <a:t>Patients with mild to moderate symptoms and asymptomatic patients may be </a:t>
            </a:r>
            <a:r>
              <a:rPr lang="en-US" sz="1700" dirty="0" smtClean="0">
                <a:solidFill>
                  <a:srgbClr val="FFFFFF"/>
                </a:solidFill>
              </a:rPr>
              <a:t>diagnosed</a:t>
            </a:r>
          </a:p>
          <a:p>
            <a:pPr algn="ctr">
              <a:buClrTx/>
              <a:buSzPts val="1700"/>
            </a:pPr>
            <a:r>
              <a:rPr lang="en-US" sz="1700" dirty="0" smtClean="0">
                <a:solidFill>
                  <a:srgbClr val="FFFFFF"/>
                </a:solidFill>
              </a:rPr>
              <a:t> </a:t>
            </a:r>
            <a:r>
              <a:rPr lang="en-US" sz="1700" dirty="0">
                <a:solidFill>
                  <a:srgbClr val="FFFFFF"/>
                </a:solidFill>
              </a:rPr>
              <a:t>with </a:t>
            </a:r>
            <a:r>
              <a:rPr lang="en-US" sz="1700" b="1" dirty="0">
                <a:solidFill>
                  <a:srgbClr val="FFFFFF"/>
                </a:solidFill>
              </a:rPr>
              <a:t>false negative results </a:t>
            </a:r>
            <a:r>
              <a:rPr lang="en-US" sz="1700" dirty="0">
                <a:solidFill>
                  <a:srgbClr val="FFFFFF"/>
                </a:solidFill>
              </a:rPr>
              <a:t>depending on the date of the test.</a:t>
            </a:r>
            <a:endParaRPr lang="pt-BR" sz="17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4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546552" y="6289253"/>
            <a:ext cx="10086108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Woloshin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S., Patel, N. &amp;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Kesselheim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A. S. False Negative Tests for SARS-CoV-2 Infection — Challenges and Implications. N. Engl. J. Med. (2020) doi:10.1056/NEJMp2015897.</a:t>
            </a:r>
            <a:endParaRPr lang="en-US" sz="1067" b="0" i="1" kern="1200" dirty="0" smtClean="0">
              <a:solidFill>
                <a:srgbClr val="2B3648"/>
              </a:solidFill>
              <a:latin typeface="Arial"/>
              <a:ea typeface="+mn-ea"/>
            </a:endParaRPr>
          </a:p>
        </p:txBody>
      </p:sp>
      <p:pic>
        <p:nvPicPr>
          <p:cNvPr id="21" name="Picture 5">
            <a:extLst>
              <a:ext uri="{FF2B5EF4-FFF2-40B4-BE49-F238E27FC236}">
                <a16:creationId xmlns="" xmlns:a16="http://schemas.microsoft.com/office/drawing/2014/main" id="{8587CA2D-E23B-44D7-9291-B2D261DDBE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235" y="1728996"/>
            <a:ext cx="5779291" cy="451103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1295" y="2053400"/>
            <a:ext cx="4781550" cy="1143000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5228" y="3357309"/>
            <a:ext cx="4480135" cy="1353838"/>
          </a:xfrm>
          <a:prstGeom prst="rect">
            <a:avLst/>
          </a:prstGeom>
        </p:spPr>
      </p:pic>
      <p:sp>
        <p:nvSpPr>
          <p:cNvPr id="46" name="Rectangle 141">
            <a:extLst>
              <a:ext uri="{FF2B5EF4-FFF2-40B4-BE49-F238E27FC236}">
                <a16:creationId xmlns="" xmlns:a16="http://schemas.microsoft.com/office/drawing/2014/main" id="{B8236176-73AF-4E36-AEA2-1CA2627490B7}"/>
              </a:ext>
            </a:extLst>
          </p:cNvPr>
          <p:cNvSpPr/>
          <p:nvPr/>
        </p:nvSpPr>
        <p:spPr>
          <a:xfrm>
            <a:off x="1686355" y="2671286"/>
            <a:ext cx="4046255" cy="645519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lvl="0" algn="just" defTabSz="457200">
              <a:spcAft>
                <a:spcPts val="600"/>
              </a:spcAft>
              <a:buClrTx/>
              <a:defRPr/>
            </a:pPr>
            <a:r>
              <a:rPr lang="en-US" sz="1800" b="1" kern="1200" dirty="0">
                <a:solidFill>
                  <a:srgbClr val="2B3648"/>
                </a:solidFill>
                <a:ea typeface="+mn-ea"/>
                <a:cs typeface="+mn-cs"/>
              </a:rPr>
              <a:t>Patients with false negative or asymptomatic results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2B3648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Rectangle 141">
            <a:extLst>
              <a:ext uri="{FF2B5EF4-FFF2-40B4-BE49-F238E27FC236}">
                <a16:creationId xmlns="" xmlns:a16="http://schemas.microsoft.com/office/drawing/2014/main" id="{B8236176-73AF-4E36-AEA2-1CA2627490B7}"/>
              </a:ext>
            </a:extLst>
          </p:cNvPr>
          <p:cNvSpPr/>
          <p:nvPr/>
        </p:nvSpPr>
        <p:spPr>
          <a:xfrm>
            <a:off x="1728608" y="4052133"/>
            <a:ext cx="4046255" cy="645519"/>
          </a:xfrm>
          <a:prstGeom prst="rect">
            <a:avLst/>
          </a:prstGeom>
          <a:noFill/>
          <a:ln w="25400" cap="flat" cmpd="sng" algn="ctr">
            <a:noFill/>
            <a:prstDash val="solid"/>
            <a:miter lim="800000"/>
          </a:ln>
          <a:effectLst/>
        </p:spPr>
        <p:txBody>
          <a:bodyPr lIns="0" tIns="0" rIns="0" bIns="0" rtlCol="0" anchor="ctr">
            <a:noAutofit/>
          </a:bodyPr>
          <a:lstStyle/>
          <a:p>
            <a:pPr lvl="0" algn="just" defTabSz="457200">
              <a:spcAft>
                <a:spcPts val="600"/>
              </a:spcAft>
              <a:buClrTx/>
              <a:defRPr/>
            </a:pP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Virus</a:t>
            </a: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 </a:t>
            </a: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transmission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2B364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8" name="Group 68">
            <a:extLst>
              <a:ext uri="{FF2B5EF4-FFF2-40B4-BE49-F238E27FC236}">
                <a16:creationId xmlns="" xmlns:a16="http://schemas.microsoft.com/office/drawing/2014/main" id="{EFB6EF9C-165F-4182-BC25-9E0C2D0EB69C}"/>
              </a:ext>
            </a:extLst>
          </p:cNvPr>
          <p:cNvGrpSpPr/>
          <p:nvPr/>
        </p:nvGrpSpPr>
        <p:grpSpPr>
          <a:xfrm>
            <a:off x="558277" y="4242928"/>
            <a:ext cx="448201" cy="426700"/>
            <a:chOff x="454936" y="896140"/>
            <a:chExt cx="1602487" cy="160442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9" name="Group 69">
              <a:extLst>
                <a:ext uri="{FF2B5EF4-FFF2-40B4-BE49-F238E27FC236}">
                  <a16:creationId xmlns="" xmlns:a16="http://schemas.microsoft.com/office/drawing/2014/main" id="{CF1337BE-4FB6-4128-A12B-090547E4761A}"/>
                </a:ext>
              </a:extLst>
            </p:cNvPr>
            <p:cNvGrpSpPr/>
            <p:nvPr/>
          </p:nvGrpSpPr>
          <p:grpSpPr>
            <a:xfrm>
              <a:off x="454936" y="896140"/>
              <a:ext cx="1601777" cy="1601777"/>
              <a:chOff x="449943" y="171039"/>
              <a:chExt cx="1601777" cy="1601777"/>
            </a:xfrm>
          </p:grpSpPr>
          <p:sp>
            <p:nvSpPr>
              <p:cNvPr id="51" name="Oval 71">
                <a:extLst>
                  <a:ext uri="{FF2B5EF4-FFF2-40B4-BE49-F238E27FC236}">
                    <a16:creationId xmlns="" xmlns:a16="http://schemas.microsoft.com/office/drawing/2014/main" id="{625901FD-DE3F-4164-BE3B-BBCB3BBEC91A}"/>
                  </a:ext>
                </a:extLst>
              </p:cNvPr>
              <p:cNvSpPr/>
              <p:nvPr/>
            </p:nvSpPr>
            <p:spPr>
              <a:xfrm>
                <a:off x="449943" y="171039"/>
                <a:ext cx="1601777" cy="1601777"/>
              </a:xfrm>
              <a:prstGeom prst="ellipse">
                <a:avLst/>
              </a:prstGeom>
              <a:gradFill>
                <a:gsLst>
                  <a:gs pos="37000">
                    <a:srgbClr val="4BACC6"/>
                  </a:gs>
                  <a:gs pos="99167">
                    <a:srgbClr val="4BACC6"/>
                  </a:gs>
                  <a:gs pos="90000">
                    <a:srgbClr val="4BACC6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pt-BR" sz="18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2" name="Oval 73">
                <a:extLst>
                  <a:ext uri="{FF2B5EF4-FFF2-40B4-BE49-F238E27FC236}">
                    <a16:creationId xmlns="" xmlns:a16="http://schemas.microsoft.com/office/drawing/2014/main" id="{C436A040-5582-4A77-B994-4BCCF51D7CBE}"/>
                  </a:ext>
                </a:extLst>
              </p:cNvPr>
              <p:cNvSpPr/>
              <p:nvPr/>
            </p:nvSpPr>
            <p:spPr>
              <a:xfrm>
                <a:off x="844961" y="566058"/>
                <a:ext cx="811742" cy="811740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buFontTx/>
                  <a:buNone/>
                </a:pPr>
                <a:endParaRPr lang="pt-BR" sz="18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Oval 70">
              <a:extLst>
                <a:ext uri="{FF2B5EF4-FFF2-40B4-BE49-F238E27FC236}">
                  <a16:creationId xmlns="" xmlns:a16="http://schemas.microsoft.com/office/drawing/2014/main" id="{D3385E93-6B23-4394-9F88-14AF65A5C3A1}"/>
                </a:ext>
              </a:extLst>
            </p:cNvPr>
            <p:cNvSpPr/>
            <p:nvPr/>
          </p:nvSpPr>
          <p:spPr>
            <a:xfrm>
              <a:off x="455646" y="898785"/>
              <a:ext cx="1601777" cy="1601777"/>
            </a:xfrm>
            <a:prstGeom prst="ellipse">
              <a:avLst/>
            </a:prstGeom>
            <a:gradFill flip="none" rotWithShape="1">
              <a:gsLst>
                <a:gs pos="54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  <a:gs pos="43000">
                  <a:sysClr val="window" lastClr="FFFFFF">
                    <a:alpha val="39000"/>
                  </a:sysClr>
                </a:gs>
                <a:gs pos="99583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pt-BR" sz="18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3" name="Group 74">
            <a:extLst>
              <a:ext uri="{FF2B5EF4-FFF2-40B4-BE49-F238E27FC236}">
                <a16:creationId xmlns="" xmlns:a16="http://schemas.microsoft.com/office/drawing/2014/main" id="{C36CE6AC-A559-4CC9-89A0-D4A9D33DFD5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51082" y="4082061"/>
            <a:ext cx="471273" cy="289152"/>
            <a:chOff x="2339042" y="550621"/>
            <a:chExt cx="1602487" cy="983213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4" name="Group 75">
              <a:extLst>
                <a:ext uri="{FF2B5EF4-FFF2-40B4-BE49-F238E27FC236}">
                  <a16:creationId xmlns="" xmlns:a16="http://schemas.microsoft.com/office/drawing/2014/main" id="{D3325BEE-305B-4835-85D5-6B702F0DE816}"/>
                </a:ext>
              </a:extLst>
            </p:cNvPr>
            <p:cNvGrpSpPr/>
            <p:nvPr/>
          </p:nvGrpSpPr>
          <p:grpSpPr>
            <a:xfrm>
              <a:off x="2339042" y="550621"/>
              <a:ext cx="1601777" cy="980568"/>
              <a:chOff x="449943" y="171039"/>
              <a:chExt cx="1601777" cy="1601777"/>
            </a:xfrm>
          </p:grpSpPr>
          <p:sp>
            <p:nvSpPr>
              <p:cNvPr id="56" name="Oval 80">
                <a:extLst>
                  <a:ext uri="{FF2B5EF4-FFF2-40B4-BE49-F238E27FC236}">
                    <a16:creationId xmlns="" xmlns:a16="http://schemas.microsoft.com/office/drawing/2014/main" id="{34A54B6C-3FE8-4C60-AAC9-35BC39532AC1}"/>
                  </a:ext>
                </a:extLst>
              </p:cNvPr>
              <p:cNvSpPr/>
              <p:nvPr/>
            </p:nvSpPr>
            <p:spPr>
              <a:xfrm>
                <a:off x="449943" y="171039"/>
                <a:ext cx="1601777" cy="1601777"/>
              </a:xfrm>
              <a:prstGeom prst="ellipse">
                <a:avLst/>
              </a:prstGeom>
              <a:gradFill>
                <a:gsLst>
                  <a:gs pos="37000">
                    <a:srgbClr val="4BACC6"/>
                  </a:gs>
                  <a:gs pos="99167">
                    <a:srgbClr val="4BACC6"/>
                  </a:gs>
                  <a:gs pos="90000">
                    <a:srgbClr val="4BACC6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buClrTx/>
                  <a:buFontTx/>
                  <a:buNone/>
                  <a:defRPr/>
                </a:pPr>
                <a:endParaRPr lang="pt-BR" sz="18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7" name="Oval 82">
                <a:extLst>
                  <a:ext uri="{FF2B5EF4-FFF2-40B4-BE49-F238E27FC236}">
                    <a16:creationId xmlns="" xmlns:a16="http://schemas.microsoft.com/office/drawing/2014/main" id="{1BDB3690-A851-4ACF-B871-608E2EB6ED68}"/>
                  </a:ext>
                </a:extLst>
              </p:cNvPr>
              <p:cNvSpPr/>
              <p:nvPr/>
            </p:nvSpPr>
            <p:spPr>
              <a:xfrm>
                <a:off x="844961" y="566058"/>
                <a:ext cx="811742" cy="811740"/>
              </a:xfrm>
              <a:prstGeom prst="ellipse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buFontTx/>
                  <a:buNone/>
                </a:pPr>
                <a:endParaRPr lang="pt-BR" sz="18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5" name="Oval 77">
              <a:extLst>
                <a:ext uri="{FF2B5EF4-FFF2-40B4-BE49-F238E27FC236}">
                  <a16:creationId xmlns="" xmlns:a16="http://schemas.microsoft.com/office/drawing/2014/main" id="{15FEBA5C-BDAA-4166-81A5-6FB106AAF307}"/>
                </a:ext>
              </a:extLst>
            </p:cNvPr>
            <p:cNvSpPr/>
            <p:nvPr/>
          </p:nvSpPr>
          <p:spPr>
            <a:xfrm>
              <a:off x="2339752" y="553266"/>
              <a:ext cx="1601777" cy="980568"/>
            </a:xfrm>
            <a:prstGeom prst="ellipse">
              <a:avLst/>
            </a:prstGeom>
            <a:gradFill flip="none" rotWithShape="1">
              <a:gsLst>
                <a:gs pos="54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  <a:gs pos="43000">
                  <a:sysClr val="window" lastClr="FFFFFF">
                    <a:alpha val="39000"/>
                  </a:sysClr>
                </a:gs>
                <a:gs pos="99583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81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buClrTx/>
                <a:buFontTx/>
                <a:buNone/>
                <a:defRPr/>
              </a:pPr>
              <a:endParaRPr lang="pt-BR" sz="18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8" name="Group 91">
            <a:extLst>
              <a:ext uri="{FF2B5EF4-FFF2-40B4-BE49-F238E27FC236}">
                <a16:creationId xmlns="" xmlns:a16="http://schemas.microsoft.com/office/drawing/2014/main" id="{49782C5C-11A6-4451-9C0F-407C4CE3CB1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937462" y="4296209"/>
            <a:ext cx="442002" cy="430777"/>
            <a:chOff x="2563136" y="1764203"/>
            <a:chExt cx="1502950" cy="1464784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9" name="Group 92">
              <a:extLst>
                <a:ext uri="{FF2B5EF4-FFF2-40B4-BE49-F238E27FC236}">
                  <a16:creationId xmlns="" xmlns:a16="http://schemas.microsoft.com/office/drawing/2014/main" id="{55308F78-0B47-4F46-A3CA-AF0C24F799B4}"/>
                </a:ext>
              </a:extLst>
            </p:cNvPr>
            <p:cNvGrpSpPr/>
            <p:nvPr/>
          </p:nvGrpSpPr>
          <p:grpSpPr>
            <a:xfrm rot="5400000">
              <a:off x="2583187" y="1744152"/>
              <a:ext cx="1462138" cy="1502240"/>
              <a:chOff x="1911351" y="720725"/>
              <a:chExt cx="5267324" cy="5411788"/>
            </a:xfrm>
          </p:grpSpPr>
          <p:sp>
            <p:nvSpPr>
              <p:cNvPr id="62" name="Freeform 6">
                <a:extLst>
                  <a:ext uri="{FF2B5EF4-FFF2-40B4-BE49-F238E27FC236}">
                    <a16:creationId xmlns="" xmlns:a16="http://schemas.microsoft.com/office/drawing/2014/main" id="{E5A80B4C-C2E2-44F6-B8CF-483C4A2AAC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1351" y="720725"/>
                <a:ext cx="5267324" cy="5411788"/>
              </a:xfrm>
              <a:custGeom>
                <a:avLst/>
                <a:gdLst>
                  <a:gd name="T0" fmla="*/ 846 w 1405"/>
                  <a:gd name="T1" fmla="*/ 72 h 1443"/>
                  <a:gd name="T2" fmla="*/ 625 w 1405"/>
                  <a:gd name="T3" fmla="*/ 61 h 1443"/>
                  <a:gd name="T4" fmla="*/ 720 w 1405"/>
                  <a:gd name="T5" fmla="*/ 1428 h 1443"/>
                  <a:gd name="T6" fmla="*/ 846 w 1405"/>
                  <a:gd name="T7" fmla="*/ 72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05" h="1443">
                    <a:moveTo>
                      <a:pt x="846" y="72"/>
                    </a:moveTo>
                    <a:cubicBezTo>
                      <a:pt x="789" y="5"/>
                      <a:pt x="688" y="0"/>
                      <a:pt x="625" y="61"/>
                    </a:cubicBezTo>
                    <a:cubicBezTo>
                      <a:pt x="133" y="547"/>
                      <a:pt x="0" y="1443"/>
                      <a:pt x="720" y="1428"/>
                    </a:cubicBezTo>
                    <a:cubicBezTo>
                      <a:pt x="1405" y="1414"/>
                      <a:pt x="1275" y="572"/>
                      <a:pt x="846" y="72"/>
                    </a:cubicBezTo>
                    <a:close/>
                  </a:path>
                </a:pathLst>
              </a:custGeom>
              <a:gradFill>
                <a:gsLst>
                  <a:gs pos="37000">
                    <a:srgbClr val="4BACC6"/>
                  </a:gs>
                  <a:gs pos="99167">
                    <a:srgbClr val="4BACC6"/>
                  </a:gs>
                  <a:gs pos="90000">
                    <a:srgbClr val="4BACC6">
                      <a:lumMod val="60000"/>
                      <a:lumOff val="40000"/>
                    </a:srgbClr>
                  </a:gs>
                </a:gsLst>
                <a:path path="shape">
                  <a:fillToRect l="50000" t="50000" r="50000" b="50000"/>
                </a:path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endParaRPr lang="pt-BR" sz="18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3" name="Freeform 7">
                <a:extLst>
                  <a:ext uri="{FF2B5EF4-FFF2-40B4-BE49-F238E27FC236}">
                    <a16:creationId xmlns="" xmlns:a16="http://schemas.microsoft.com/office/drawing/2014/main" id="{E05E568E-91D2-411F-9E96-A6C9C9420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52743" y="1791519"/>
                <a:ext cx="3403600" cy="3494087"/>
              </a:xfrm>
              <a:custGeom>
                <a:avLst/>
                <a:gdLst>
                  <a:gd name="T0" fmla="*/ 547 w 908"/>
                  <a:gd name="T1" fmla="*/ 46 h 932"/>
                  <a:gd name="T2" fmla="*/ 404 w 908"/>
                  <a:gd name="T3" fmla="*/ 40 h 932"/>
                  <a:gd name="T4" fmla="*/ 465 w 908"/>
                  <a:gd name="T5" fmla="*/ 923 h 932"/>
                  <a:gd name="T6" fmla="*/ 547 w 908"/>
                  <a:gd name="T7" fmla="*/ 46 h 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08" h="932">
                    <a:moveTo>
                      <a:pt x="547" y="46"/>
                    </a:moveTo>
                    <a:cubicBezTo>
                      <a:pt x="510" y="3"/>
                      <a:pt x="444" y="0"/>
                      <a:pt x="404" y="40"/>
                    </a:cubicBezTo>
                    <a:cubicBezTo>
                      <a:pt x="86" y="353"/>
                      <a:pt x="0" y="932"/>
                      <a:pt x="465" y="923"/>
                    </a:cubicBezTo>
                    <a:cubicBezTo>
                      <a:pt x="908" y="913"/>
                      <a:pt x="824" y="369"/>
                      <a:pt x="547" y="46"/>
                    </a:cubicBezTo>
                    <a:close/>
                  </a:path>
                </a:pathLst>
              </a:cu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457200">
                  <a:buClrTx/>
                  <a:buFontTx/>
                  <a:buNone/>
                </a:pPr>
                <a:endParaRPr lang="pt-BR" sz="1800">
                  <a:solidFill>
                    <a:prstClr val="white"/>
                  </a:solidFill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1" name="Freeform 6">
              <a:extLst>
                <a:ext uri="{FF2B5EF4-FFF2-40B4-BE49-F238E27FC236}">
                  <a16:creationId xmlns="" xmlns:a16="http://schemas.microsoft.com/office/drawing/2014/main" id="{37308D56-6E59-4B44-80DA-EBD89D9FCCE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583897" y="1746798"/>
              <a:ext cx="1462138" cy="1502240"/>
            </a:xfrm>
            <a:custGeom>
              <a:avLst/>
              <a:gdLst>
                <a:gd name="T0" fmla="*/ 846 w 1405"/>
                <a:gd name="T1" fmla="*/ 72 h 1443"/>
                <a:gd name="T2" fmla="*/ 625 w 1405"/>
                <a:gd name="T3" fmla="*/ 61 h 1443"/>
                <a:gd name="T4" fmla="*/ 720 w 1405"/>
                <a:gd name="T5" fmla="*/ 1428 h 1443"/>
                <a:gd name="T6" fmla="*/ 846 w 1405"/>
                <a:gd name="T7" fmla="*/ 72 h 1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5" h="1443">
                  <a:moveTo>
                    <a:pt x="846" y="72"/>
                  </a:moveTo>
                  <a:cubicBezTo>
                    <a:pt x="789" y="5"/>
                    <a:pt x="688" y="0"/>
                    <a:pt x="625" y="61"/>
                  </a:cubicBezTo>
                  <a:cubicBezTo>
                    <a:pt x="133" y="547"/>
                    <a:pt x="0" y="1443"/>
                    <a:pt x="720" y="1428"/>
                  </a:cubicBezTo>
                  <a:cubicBezTo>
                    <a:pt x="1405" y="1414"/>
                    <a:pt x="1275" y="572"/>
                    <a:pt x="846" y="72"/>
                  </a:cubicBezTo>
                  <a:close/>
                </a:path>
              </a:pathLst>
            </a:custGeom>
            <a:gradFill flip="none" rotWithShape="1">
              <a:gsLst>
                <a:gs pos="54000">
                  <a:srgbClr val="FFFFFF">
                    <a:alpha val="0"/>
                  </a:srgbClr>
                </a:gs>
                <a:gs pos="25000">
                  <a:srgbClr val="FFFFFF">
                    <a:alpha val="0"/>
                  </a:srgbClr>
                </a:gs>
                <a:gs pos="43000">
                  <a:sysClr val="window" lastClr="FFFFFF">
                    <a:alpha val="39000"/>
                  </a:sysClr>
                </a:gs>
                <a:gs pos="99583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buClrTx/>
                <a:buFontTx/>
                <a:buNone/>
                <a:defRPr/>
              </a:pPr>
              <a:endParaRPr lang="pt-BR" sz="1800">
                <a:solidFill>
                  <a:prstClr val="white"/>
                </a:solidFill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5" name="Freeform 23">
            <a:extLst>
              <a:ext uri="{FF2B5EF4-FFF2-40B4-BE49-F238E27FC236}">
                <a16:creationId xmlns="" xmlns:a16="http://schemas.microsoft.com/office/drawing/2014/main" id="{294CE6B0-4666-4052-A8AA-F6B6E6ED35FF}"/>
              </a:ext>
            </a:extLst>
          </p:cNvPr>
          <p:cNvSpPr>
            <a:spLocks noEditPoints="1"/>
          </p:cNvSpPr>
          <p:nvPr/>
        </p:nvSpPr>
        <p:spPr bwMode="auto">
          <a:xfrm>
            <a:off x="479637" y="2674820"/>
            <a:ext cx="842718" cy="604360"/>
          </a:xfrm>
          <a:custGeom>
            <a:avLst/>
            <a:gdLst>
              <a:gd name="T0" fmla="*/ 677 w 1166"/>
              <a:gd name="T1" fmla="*/ 496 h 1010"/>
              <a:gd name="T2" fmla="*/ 677 w 1166"/>
              <a:gd name="T3" fmla="*/ 496 h 1010"/>
              <a:gd name="T4" fmla="*/ 621 w 1166"/>
              <a:gd name="T5" fmla="*/ 656 h 1010"/>
              <a:gd name="T6" fmla="*/ 620 w 1166"/>
              <a:gd name="T7" fmla="*/ 656 h 1010"/>
              <a:gd name="T8" fmla="*/ 583 w 1166"/>
              <a:gd name="T9" fmla="*/ 683 h 1010"/>
              <a:gd name="T10" fmla="*/ 545 w 1166"/>
              <a:gd name="T11" fmla="*/ 656 h 1010"/>
              <a:gd name="T12" fmla="*/ 545 w 1166"/>
              <a:gd name="T13" fmla="*/ 656 h 1010"/>
              <a:gd name="T14" fmla="*/ 489 w 1166"/>
              <a:gd name="T15" fmla="*/ 496 h 1010"/>
              <a:gd name="T16" fmla="*/ 489 w 1166"/>
              <a:gd name="T17" fmla="*/ 496 h 1010"/>
              <a:gd name="T18" fmla="*/ 483 w 1166"/>
              <a:gd name="T19" fmla="*/ 463 h 1010"/>
              <a:gd name="T20" fmla="*/ 583 w 1166"/>
              <a:gd name="T21" fmla="*/ 363 h 1010"/>
              <a:gd name="T22" fmla="*/ 683 w 1166"/>
              <a:gd name="T23" fmla="*/ 463 h 1010"/>
              <a:gd name="T24" fmla="*/ 677 w 1166"/>
              <a:gd name="T25" fmla="*/ 496 h 1010"/>
              <a:gd name="T26" fmla="*/ 677 w 1166"/>
              <a:gd name="T27" fmla="*/ 496 h 1010"/>
              <a:gd name="T28" fmla="*/ 583 w 1166"/>
              <a:gd name="T29" fmla="*/ 850 h 1010"/>
              <a:gd name="T30" fmla="*/ 583 w 1166"/>
              <a:gd name="T31" fmla="*/ 850 h 1010"/>
              <a:gd name="T32" fmla="*/ 523 w 1166"/>
              <a:gd name="T33" fmla="*/ 790 h 1010"/>
              <a:gd name="T34" fmla="*/ 583 w 1166"/>
              <a:gd name="T35" fmla="*/ 730 h 1010"/>
              <a:gd name="T36" fmla="*/ 643 w 1166"/>
              <a:gd name="T37" fmla="*/ 790 h 1010"/>
              <a:gd name="T38" fmla="*/ 583 w 1166"/>
              <a:gd name="T39" fmla="*/ 850 h 1010"/>
              <a:gd name="T40" fmla="*/ 1131 w 1166"/>
              <a:gd name="T41" fmla="*/ 872 h 1010"/>
              <a:gd name="T42" fmla="*/ 1131 w 1166"/>
              <a:gd name="T43" fmla="*/ 872 h 1010"/>
              <a:gd name="T44" fmla="*/ 663 w 1166"/>
              <a:gd name="T45" fmla="*/ 61 h 1010"/>
              <a:gd name="T46" fmla="*/ 503 w 1166"/>
              <a:gd name="T47" fmla="*/ 61 h 1010"/>
              <a:gd name="T48" fmla="*/ 35 w 1166"/>
              <a:gd name="T49" fmla="*/ 872 h 1010"/>
              <a:gd name="T50" fmla="*/ 115 w 1166"/>
              <a:gd name="T51" fmla="*/ 1010 h 1010"/>
              <a:gd name="T52" fmla="*/ 1051 w 1166"/>
              <a:gd name="T53" fmla="*/ 1010 h 1010"/>
              <a:gd name="T54" fmla="*/ 1131 w 1166"/>
              <a:gd name="T55" fmla="*/ 872 h 1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166" h="1010">
                <a:moveTo>
                  <a:pt x="677" y="496"/>
                </a:moveTo>
                <a:lnTo>
                  <a:pt x="677" y="496"/>
                </a:lnTo>
                <a:cubicBezTo>
                  <a:pt x="637" y="611"/>
                  <a:pt x="637" y="611"/>
                  <a:pt x="621" y="656"/>
                </a:cubicBezTo>
                <a:lnTo>
                  <a:pt x="620" y="656"/>
                </a:lnTo>
                <a:cubicBezTo>
                  <a:pt x="615" y="672"/>
                  <a:pt x="600" y="683"/>
                  <a:pt x="583" y="683"/>
                </a:cubicBezTo>
                <a:cubicBezTo>
                  <a:pt x="565" y="683"/>
                  <a:pt x="551" y="672"/>
                  <a:pt x="545" y="656"/>
                </a:cubicBezTo>
                <a:lnTo>
                  <a:pt x="545" y="656"/>
                </a:lnTo>
                <a:cubicBezTo>
                  <a:pt x="529" y="611"/>
                  <a:pt x="529" y="611"/>
                  <a:pt x="489" y="496"/>
                </a:cubicBezTo>
                <a:lnTo>
                  <a:pt x="489" y="496"/>
                </a:lnTo>
                <a:cubicBezTo>
                  <a:pt x="485" y="486"/>
                  <a:pt x="483" y="475"/>
                  <a:pt x="483" y="463"/>
                </a:cubicBezTo>
                <a:cubicBezTo>
                  <a:pt x="483" y="408"/>
                  <a:pt x="528" y="363"/>
                  <a:pt x="583" y="363"/>
                </a:cubicBezTo>
                <a:cubicBezTo>
                  <a:pt x="638" y="363"/>
                  <a:pt x="683" y="408"/>
                  <a:pt x="683" y="463"/>
                </a:cubicBezTo>
                <a:cubicBezTo>
                  <a:pt x="683" y="475"/>
                  <a:pt x="681" y="486"/>
                  <a:pt x="677" y="496"/>
                </a:cubicBezTo>
                <a:lnTo>
                  <a:pt x="677" y="496"/>
                </a:lnTo>
                <a:close/>
                <a:moveTo>
                  <a:pt x="583" y="850"/>
                </a:moveTo>
                <a:lnTo>
                  <a:pt x="583" y="850"/>
                </a:lnTo>
                <a:cubicBezTo>
                  <a:pt x="550" y="850"/>
                  <a:pt x="523" y="823"/>
                  <a:pt x="523" y="790"/>
                </a:cubicBezTo>
                <a:cubicBezTo>
                  <a:pt x="523" y="757"/>
                  <a:pt x="550" y="730"/>
                  <a:pt x="583" y="730"/>
                </a:cubicBezTo>
                <a:cubicBezTo>
                  <a:pt x="616" y="730"/>
                  <a:pt x="643" y="757"/>
                  <a:pt x="643" y="790"/>
                </a:cubicBezTo>
                <a:cubicBezTo>
                  <a:pt x="643" y="823"/>
                  <a:pt x="616" y="850"/>
                  <a:pt x="583" y="850"/>
                </a:cubicBezTo>
                <a:close/>
                <a:moveTo>
                  <a:pt x="1131" y="872"/>
                </a:moveTo>
                <a:lnTo>
                  <a:pt x="1131" y="872"/>
                </a:lnTo>
                <a:lnTo>
                  <a:pt x="663" y="61"/>
                </a:lnTo>
                <a:cubicBezTo>
                  <a:pt x="627" y="0"/>
                  <a:pt x="539" y="0"/>
                  <a:pt x="503" y="61"/>
                </a:cubicBezTo>
                <a:lnTo>
                  <a:pt x="35" y="872"/>
                </a:lnTo>
                <a:cubicBezTo>
                  <a:pt x="0" y="934"/>
                  <a:pt x="44" y="1010"/>
                  <a:pt x="115" y="1010"/>
                </a:cubicBezTo>
                <a:lnTo>
                  <a:pt x="1051" y="1010"/>
                </a:lnTo>
                <a:cubicBezTo>
                  <a:pt x="1122" y="1010"/>
                  <a:pt x="1166" y="934"/>
                  <a:pt x="1131" y="872"/>
                </a:cubicBezTo>
                <a:close/>
              </a:path>
            </a:pathLst>
          </a:custGeom>
          <a:solidFill>
            <a:srgbClr val="F45B47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srgbClr val="2B3648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4095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9 -0.00023 L -1.875E-6 7.40741E-7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718 -0.00023 L -3.95833E-6 -2.59259E-6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61 -0.00532 L -2.5E-6 -3.7037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1" y="25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597 -0.01343 L -2.08333E-6 -3.7037E-7 " pathEditMode="relative" rAng="0" ptsTypes="AA">
                                      <p:cBhvr>
                                        <p:cTn id="29" dur="7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05" y="671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9 0.03704 L -2.70833E-6 1.48148E-6 " pathEditMode="relative" rAng="0" ptsTypes="AA">
                                      <p:cBhvr>
                                        <p:cTn id="31" dur="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5" y="-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6" grpId="1"/>
      <p:bldP spid="47" grpId="0"/>
      <p:bldP spid="47" grpId="1"/>
      <p:bldP spid="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983974" y="2232293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err="1"/>
              <a:t>Symptomatic</a:t>
            </a:r>
            <a:r>
              <a:rPr lang="pt-BR" sz="1800" dirty="0"/>
              <a:t> </a:t>
            </a:r>
            <a:r>
              <a:rPr lang="pt-BR" sz="1800" dirty="0" err="1"/>
              <a:t>patients</a:t>
            </a:r>
            <a:endParaRPr lang="pt-BR" sz="1800" kern="0" dirty="0"/>
          </a:p>
        </p:txBody>
      </p:sp>
      <p:sp>
        <p:nvSpPr>
          <p:cNvPr id="22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2306003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903560" y="2877817"/>
            <a:ext cx="10492027" cy="166199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Similarity to common cold </a:t>
            </a:r>
            <a:r>
              <a:rPr lang="en-US" sz="1800" dirty="0" smtClean="0"/>
              <a:t>symptoms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800" b="1" dirty="0" err="1">
                <a:solidFill>
                  <a:srgbClr val="00A3AD"/>
                </a:solidFill>
              </a:rPr>
              <a:t>Dyspnea</a:t>
            </a:r>
            <a:r>
              <a:rPr lang="pt-BR" sz="1800" b="1" dirty="0">
                <a:solidFill>
                  <a:srgbClr val="00A3AD"/>
                </a:solidFill>
              </a:rPr>
              <a:t> </a:t>
            </a:r>
            <a:r>
              <a:rPr lang="pt-BR" sz="1800" b="1" dirty="0" err="1">
                <a:solidFill>
                  <a:srgbClr val="00A3AD"/>
                </a:solidFill>
              </a:rPr>
              <a:t>and</a:t>
            </a:r>
            <a:r>
              <a:rPr lang="pt-BR" sz="1800" b="1" dirty="0">
                <a:solidFill>
                  <a:srgbClr val="00A3AD"/>
                </a:solidFill>
              </a:rPr>
              <a:t> high </a:t>
            </a:r>
            <a:r>
              <a:rPr lang="pt-BR" sz="1800" b="1" dirty="0" err="1">
                <a:solidFill>
                  <a:srgbClr val="00A3AD"/>
                </a:solidFill>
              </a:rPr>
              <a:t>fever</a:t>
            </a:r>
            <a:r>
              <a:rPr lang="pt-BR" sz="1800" b="1" dirty="0">
                <a:solidFill>
                  <a:srgbClr val="00A3AD"/>
                </a:solidFill>
              </a:rPr>
              <a:t> </a:t>
            </a:r>
            <a:r>
              <a:rPr lang="en-US" sz="1800" dirty="0"/>
              <a:t>are symptoms that define the main clinical difference between COVID-19</a:t>
            </a:r>
            <a:endParaRPr lang="pt-BR" sz="18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sz="1800" kern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800" dirty="0"/>
              <a:t>Similarity to other viral respiratory infections.</a:t>
            </a:r>
            <a:endParaRPr lang="pt-BR" sz="1800" kern="0" dirty="0"/>
          </a:p>
        </p:txBody>
      </p:sp>
      <p:sp>
        <p:nvSpPr>
          <p:cNvPr id="26" name="Rectangle 15"/>
          <p:cNvSpPr>
            <a:spLocks noChangeArrowheads="1"/>
          </p:cNvSpPr>
          <p:nvPr/>
        </p:nvSpPr>
        <p:spPr bwMode="auto">
          <a:xfrm>
            <a:off x="295565" y="6264694"/>
            <a:ext cx="10086108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Xavier, A. R. et al. COVID-19: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clinical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and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laboratory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manifestations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in novel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coronavirus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infection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J. Bras. Patol. e Med. Lab. 1–9 (2020) doi:10.5935/1676-2444.20200049.</a:t>
            </a:r>
          </a:p>
        </p:txBody>
      </p:sp>
    </p:spTree>
    <p:extLst>
      <p:ext uri="{BB962C8B-B14F-4D97-AF65-F5344CB8AC3E}">
        <p14:creationId xmlns:p14="http://schemas.microsoft.com/office/powerpoint/2010/main" val="361724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983974" y="1785034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err="1"/>
              <a:t>Clinical</a:t>
            </a:r>
            <a:r>
              <a:rPr lang="pt-BR" sz="1800" dirty="0"/>
              <a:t> </a:t>
            </a:r>
            <a:r>
              <a:rPr lang="pt-BR" sz="1800" dirty="0" err="1"/>
              <a:t>manifestation</a:t>
            </a:r>
            <a:endParaRPr lang="pt-BR" sz="1800" kern="0" dirty="0"/>
          </a:p>
        </p:txBody>
      </p:sp>
      <p:sp>
        <p:nvSpPr>
          <p:cNvPr id="22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1858744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0143667"/>
              </p:ext>
            </p:extLst>
          </p:nvPr>
        </p:nvGraphicFramePr>
        <p:xfrm>
          <a:off x="597874" y="2215492"/>
          <a:ext cx="10596165" cy="3974135"/>
        </p:xfrm>
        <a:graphic>
          <a:graphicData uri="http://schemas.openxmlformats.org/drawingml/2006/table">
            <a:tbl>
              <a:tblPr/>
              <a:tblGrid>
                <a:gridCol w="3774809">
                  <a:extLst>
                    <a:ext uri="{9D8B030D-6E8A-4147-A177-3AD203B41FA5}">
                      <a16:colId xmlns="" xmlns:a16="http://schemas.microsoft.com/office/drawing/2014/main" val="656435544"/>
                    </a:ext>
                  </a:extLst>
                </a:gridCol>
                <a:gridCol w="3883805">
                  <a:extLst>
                    <a:ext uri="{9D8B030D-6E8A-4147-A177-3AD203B41FA5}">
                      <a16:colId xmlns="" xmlns:a16="http://schemas.microsoft.com/office/drawing/2014/main" val="210016832"/>
                    </a:ext>
                  </a:extLst>
                </a:gridCol>
                <a:gridCol w="2937551">
                  <a:extLst>
                    <a:ext uri="{9D8B030D-6E8A-4147-A177-3AD203B41FA5}">
                      <a16:colId xmlns="" xmlns:a16="http://schemas.microsoft.com/office/drawing/2014/main" val="516251782"/>
                    </a:ext>
                  </a:extLst>
                </a:gridCol>
              </a:tblGrid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Serious</a:t>
                      </a:r>
                      <a:r>
                        <a:rPr lang="pt-B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and</a:t>
                      </a:r>
                      <a:r>
                        <a:rPr lang="pt-B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critical</a:t>
                      </a:r>
                      <a:r>
                        <a:rPr lang="pt-BR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patient</a:t>
                      </a:r>
                      <a:endParaRPr lang="pt-BR" sz="1400" b="1" i="0" u="none" strike="noStrike" dirty="0">
                        <a:solidFill>
                          <a:srgbClr val="C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Mild</a:t>
                      </a:r>
                      <a:r>
                        <a:rPr lang="pt-BR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to</a:t>
                      </a:r>
                      <a:r>
                        <a:rPr lang="pt-BR" sz="1400" b="1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pt-BR" sz="1400" b="1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moderate</a:t>
                      </a:r>
                      <a:endParaRPr lang="pt-BR" sz="1400" b="1" i="0" u="none" strike="noStrike" dirty="0">
                        <a:solidFill>
                          <a:srgbClr val="00206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91738911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Fever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95%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72%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7447173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Cough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68%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44814058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Expectoration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01176053"/>
                  </a:ext>
                </a:extLst>
              </a:tr>
              <a:tr h="3634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Tachypnea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09690767"/>
                  </a:ext>
                </a:extLst>
              </a:tr>
              <a:tr h="2644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Dyspnea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42%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29993279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Asthenia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41221471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Loss</a:t>
                      </a:r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appetite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58929716"/>
                  </a:ext>
                </a:extLst>
              </a:tr>
              <a:tr h="3634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Nausea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11%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0168206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Vomiting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6586975"/>
                  </a:ext>
                </a:extLst>
              </a:tr>
              <a:tr h="36341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Rhinorrhea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53470371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Nasal </a:t>
                      </a:r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obstruction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1181515"/>
                  </a:ext>
                </a:extLst>
              </a:tr>
              <a:tr h="363418"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/>
                      </a:r>
                      <a:b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it-IT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Pharyngeal dryness and pharyngalgia</a:t>
                      </a:r>
                      <a:endParaRPr lang="it-IT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16%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18438233"/>
                  </a:ext>
                </a:extLst>
              </a:tr>
              <a:tr h="18437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Myalgia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2060"/>
                          </a:solidFill>
                          <a:effectLst/>
                          <a:latin typeface="+mj-lt"/>
                        </a:rPr>
                        <a:t>28%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96123956"/>
                  </a:ext>
                </a:extLst>
              </a:tr>
            </a:tbl>
          </a:graphicData>
        </a:graphic>
      </p:graphicFrame>
      <p:sp>
        <p:nvSpPr>
          <p:cNvPr id="4" name="Retângulo 3"/>
          <p:cNvSpPr/>
          <p:nvPr/>
        </p:nvSpPr>
        <p:spPr>
          <a:xfrm>
            <a:off x="597874" y="3508732"/>
            <a:ext cx="10540524" cy="29795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653515" y="2451497"/>
            <a:ext cx="10540524" cy="204140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295565" y="6264694"/>
            <a:ext cx="10086108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Jin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A. et al. Clinical characteristics of patients diagnosed with COVID-19 in Beijing.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Biosaf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Heal. 2, 104–111 (2020).</a:t>
            </a:r>
            <a:r>
              <a:rPr lang="pt-BR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  <a:endParaRPr lang="pt-BR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95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6">
            <a:extLst>
              <a:ext uri="{FF2B5EF4-FFF2-40B4-BE49-F238E27FC236}">
                <a16:creationId xmlns="" xmlns:a16="http://schemas.microsoft.com/office/drawing/2014/main" id="{200893C3-D342-4C9C-B001-491DC3EC2922}"/>
              </a:ext>
            </a:extLst>
          </p:cNvPr>
          <p:cNvSpPr txBox="1"/>
          <p:nvPr/>
        </p:nvSpPr>
        <p:spPr>
          <a:xfrm>
            <a:off x="1371539" y="2979474"/>
            <a:ext cx="9010133" cy="92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pt-BR" sz="5867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Laboratory</a:t>
            </a:r>
            <a:r>
              <a:rPr lang="pt-BR" sz="5867" dirty="0">
                <a:solidFill>
                  <a:srgbClr val="4E7EC0"/>
                </a:solidFill>
                <a:latin typeface="Century Gothic" panose="020B0502020202020204" pitchFamily="34" charset="0"/>
              </a:rPr>
              <a:t> </a:t>
            </a:r>
            <a:r>
              <a:rPr lang="pt-BR" sz="5867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tests</a:t>
            </a:r>
            <a:endParaRPr sz="5600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7" name="Arco 6">
            <a:extLst>
              <a:ext uri="{FF2B5EF4-FFF2-40B4-BE49-F238E27FC236}">
                <a16:creationId xmlns="" xmlns:a16="http://schemas.microsoft.com/office/drawing/2014/main" id="{E52A618B-27F2-4615-A92A-7FEAF4387ABD}"/>
              </a:ext>
            </a:extLst>
          </p:cNvPr>
          <p:cNvSpPr/>
          <p:nvPr/>
        </p:nvSpPr>
        <p:spPr>
          <a:xfrm rot="9417825">
            <a:off x="11023600" y="-278032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="" xmlns:a16="http://schemas.microsoft.com/office/drawing/2014/main" id="{36B6153D-6D62-4EAE-A0BC-8820DCCE2511}"/>
              </a:ext>
            </a:extLst>
          </p:cNvPr>
          <p:cNvSpPr/>
          <p:nvPr/>
        </p:nvSpPr>
        <p:spPr>
          <a:xfrm rot="1459884">
            <a:off x="-4541633" y="4679765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Shape 54">
            <a:extLst>
              <a:ext uri="{FF2B5EF4-FFF2-40B4-BE49-F238E27FC236}">
                <a16:creationId xmlns="" xmlns:a16="http://schemas.microsoft.com/office/drawing/2014/main" id="{685FAE76-4343-4542-BB53-07293BCB11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12733FC-47DF-4696-ACBD-7EA6AE6A87C1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18267E8-CDB6-4D64-B372-F238D0EE4893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570D591-0B69-4C7C-8BD7-590488B9366C}"/>
              </a:ext>
            </a:extLst>
          </p:cNvPr>
          <p:cNvSpPr/>
          <p:nvPr/>
        </p:nvSpPr>
        <p:spPr>
          <a:xfrm rot="16200000">
            <a:off x="2319595" y="674235"/>
            <a:ext cx="147781" cy="7405029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F89698A7-33DC-4228-8792-F574768C41B4}"/>
              </a:ext>
            </a:extLst>
          </p:cNvPr>
          <p:cNvSpPr/>
          <p:nvPr/>
        </p:nvSpPr>
        <p:spPr>
          <a:xfrm rot="16200000">
            <a:off x="9360558" y="-1191432"/>
            <a:ext cx="147781" cy="7405029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="" xmlns:a16="http://schemas.microsoft.com/office/drawing/2014/main" id="{0E54D781-844B-4F57-BA02-2EF4D332FF29}"/>
              </a:ext>
            </a:extLst>
          </p:cNvPr>
          <p:cNvSpPr/>
          <p:nvPr/>
        </p:nvSpPr>
        <p:spPr>
          <a:xfrm rot="19720625">
            <a:off x="551059" y="632357"/>
            <a:ext cx="401099" cy="247019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riângulo isósceles 15">
            <a:extLst>
              <a:ext uri="{FF2B5EF4-FFF2-40B4-BE49-F238E27FC236}">
                <a16:creationId xmlns="" xmlns:a16="http://schemas.microsoft.com/office/drawing/2014/main" id="{9F63BE21-6F66-4534-B60A-5DF7CF1610D3}"/>
              </a:ext>
            </a:extLst>
          </p:cNvPr>
          <p:cNvSpPr/>
          <p:nvPr/>
        </p:nvSpPr>
        <p:spPr>
          <a:xfrm rot="10999135">
            <a:off x="738263" y="364161"/>
            <a:ext cx="243781" cy="182952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riângulo isósceles 16">
            <a:extLst>
              <a:ext uri="{FF2B5EF4-FFF2-40B4-BE49-F238E27FC236}">
                <a16:creationId xmlns="" xmlns:a16="http://schemas.microsoft.com/office/drawing/2014/main" id="{1D532AE8-A977-4F86-92BE-7F64DBD45D09}"/>
              </a:ext>
            </a:extLst>
          </p:cNvPr>
          <p:cNvSpPr/>
          <p:nvPr/>
        </p:nvSpPr>
        <p:spPr>
          <a:xfrm rot="6666792">
            <a:off x="231733" y="182624"/>
            <a:ext cx="454784" cy="479787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Imagem 17" descr="Imagem em preto e branco&#10;&#10;Descrição gerada automaticamente">
            <a:extLst>
              <a:ext uri="{FF2B5EF4-FFF2-40B4-BE49-F238E27FC236}">
                <a16:creationId xmlns="" xmlns:a16="http://schemas.microsoft.com/office/drawing/2014/main" id="{0662DA6C-16F6-481B-AF33-ED06FF8095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315462" y="1351462"/>
            <a:ext cx="4087551" cy="41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Laboratory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tests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available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2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2306003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6612" y="2687510"/>
            <a:ext cx="2591991" cy="1350169"/>
          </a:xfrm>
          <a:prstGeom prst="rect">
            <a:avLst/>
          </a:prstGeom>
        </p:spPr>
      </p:pic>
      <p:pic>
        <p:nvPicPr>
          <p:cNvPr id="23" name="Picture 4" descr="Why We Need Antigen and Antibody Tests for COVID-19 - The Native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581" y="2647951"/>
            <a:ext cx="2113412" cy="1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8312" y="2588343"/>
            <a:ext cx="2491979" cy="1400175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8699082" y="4422424"/>
            <a:ext cx="933269" cy="4154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2100" dirty="0" smtClean="0">
                <a:solidFill>
                  <a:schemeClr val="tx1"/>
                </a:solidFill>
              </a:rPr>
              <a:t>POCT</a:t>
            </a:r>
            <a:endParaRPr lang="pt-BR" sz="2100" dirty="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152905" y="4352925"/>
            <a:ext cx="1513556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100" dirty="0" err="1">
                <a:solidFill>
                  <a:schemeClr val="tx1"/>
                </a:solidFill>
              </a:rPr>
              <a:t>Serology</a:t>
            </a:r>
            <a:endParaRPr lang="pt-BR" sz="2100" dirty="0">
              <a:solidFill>
                <a:schemeClr val="tx1"/>
              </a:solidFill>
            </a:endParaRPr>
          </a:p>
          <a:p>
            <a:pPr algn="ctr"/>
            <a:r>
              <a:rPr lang="pt-BR" sz="2100" dirty="0" err="1">
                <a:solidFill>
                  <a:schemeClr val="tx1"/>
                </a:solidFill>
              </a:rPr>
              <a:t>Antibodies</a:t>
            </a:r>
            <a:r>
              <a:rPr lang="pt-BR" sz="2100" dirty="0">
                <a:solidFill>
                  <a:schemeClr val="tx1"/>
                </a:solidFill>
              </a:rPr>
              <a:t>.</a:t>
            </a:r>
            <a:endParaRPr lang="pt-BR" sz="2100" dirty="0">
              <a:solidFill>
                <a:schemeClr val="tx1"/>
              </a:solidFill>
            </a:endParaRPr>
          </a:p>
        </p:txBody>
      </p:sp>
      <p:sp>
        <p:nvSpPr>
          <p:cNvPr id="29" name="CaixaDeTexto 28"/>
          <p:cNvSpPr txBox="1"/>
          <p:nvPr/>
        </p:nvSpPr>
        <p:spPr>
          <a:xfrm>
            <a:off x="1918274" y="4236167"/>
            <a:ext cx="199285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pt-BR" sz="2100" dirty="0">
                <a:solidFill>
                  <a:schemeClr val="tx1"/>
                </a:solidFill>
              </a:rPr>
              <a:t>Molecular </a:t>
            </a:r>
            <a:r>
              <a:rPr lang="pt-BR" sz="2100" dirty="0" err="1" smtClean="0">
                <a:solidFill>
                  <a:schemeClr val="tx1"/>
                </a:solidFill>
              </a:rPr>
              <a:t>tests</a:t>
            </a:r>
            <a:endParaRPr lang="pt-BR" sz="2100" dirty="0" smtClean="0">
              <a:solidFill>
                <a:schemeClr val="tx1"/>
              </a:solidFill>
            </a:endParaRPr>
          </a:p>
          <a:p>
            <a:pPr algn="ctr"/>
            <a:r>
              <a:rPr lang="pt-BR" sz="2100" dirty="0" smtClean="0">
                <a:solidFill>
                  <a:schemeClr val="tx1"/>
                </a:solidFill>
              </a:rPr>
              <a:t>RT-PCR</a:t>
            </a:r>
            <a:endParaRPr lang="pt-BR" sz="2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1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“</a:t>
            </a: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Gold standard</a:t>
            </a: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”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pic>
        <p:nvPicPr>
          <p:cNvPr id="19" name="Imagem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625" y="2830277"/>
            <a:ext cx="4712152" cy="2370988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6"/>
          <a:srcRect b="15434"/>
          <a:stretch/>
        </p:blipFill>
        <p:spPr>
          <a:xfrm>
            <a:off x="482551" y="2049409"/>
            <a:ext cx="3588004" cy="4286454"/>
          </a:xfrm>
          <a:prstGeom prst="rect">
            <a:avLst/>
          </a:prstGeom>
        </p:spPr>
      </p:pic>
      <p:sp>
        <p:nvSpPr>
          <p:cNvPr id="21" name="Título 36"/>
          <p:cNvSpPr txBox="1">
            <a:spLocks/>
          </p:cNvSpPr>
          <p:nvPr/>
        </p:nvSpPr>
        <p:spPr bwMode="auto">
          <a:xfrm>
            <a:off x="5661452" y="1810485"/>
            <a:ext cx="59150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altLang="pt-BR" sz="3300" dirty="0">
                <a:solidFill>
                  <a:srgbClr val="FF0000"/>
                </a:solidFill>
              </a:rPr>
              <a:t>Molecular </a:t>
            </a:r>
            <a:r>
              <a:rPr lang="pt-BR" altLang="pt-BR" sz="3300" dirty="0" err="1">
                <a:solidFill>
                  <a:srgbClr val="FF0000"/>
                </a:solidFill>
              </a:rPr>
              <a:t>biology</a:t>
            </a:r>
            <a:r>
              <a:rPr lang="pt-BR" altLang="pt-BR" sz="3300" dirty="0">
                <a:solidFill>
                  <a:srgbClr val="FF0000"/>
                </a:solidFill>
              </a:rPr>
              <a:t> </a:t>
            </a:r>
            <a:r>
              <a:rPr lang="pt-BR" altLang="pt-BR" sz="3300" dirty="0" err="1">
                <a:solidFill>
                  <a:srgbClr val="FF0000"/>
                </a:solidFill>
              </a:rPr>
              <a:t>test</a:t>
            </a:r>
            <a:endParaRPr lang="pt-BR" altLang="pt-BR" sz="3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0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768509" y="6233509"/>
            <a:ext cx="10086108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 err="1" smtClean="0">
                <a:solidFill>
                  <a:srgbClr val="2B3648"/>
                </a:solidFill>
                <a:latin typeface="Arial"/>
                <a:ea typeface="+mn-ea"/>
              </a:rPr>
              <a:t>Sethuraman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N., Jeremiah, S. S. &amp; Ryo, A. Interpreting Diagnostic Tests for SARS-CoV-2. JAMA (2020) doi:10.1001/jama.2020.8259</a:t>
            </a: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Maria, L., Vieira, F.,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Ii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E. E. &amp;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Iii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A. A. COVID-19 :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laboratory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diagnosis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for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clinicians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updating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article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138, 259–266 (2020).</a:t>
            </a:r>
          </a:p>
        </p:txBody>
      </p:sp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“Gold standard”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53" name="CaixaDeTexto 52"/>
          <p:cNvSpPr txBox="1"/>
          <p:nvPr/>
        </p:nvSpPr>
        <p:spPr>
          <a:xfrm>
            <a:off x="4383978" y="2155180"/>
            <a:ext cx="6896935" cy="323165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 is the most commonly used test and is performed with swab </a:t>
            </a:r>
            <a:r>
              <a:rPr lang="en-US" sz="1800" dirty="0" smtClean="0"/>
              <a:t>on</a:t>
            </a:r>
            <a:r>
              <a:rPr lang="en-US" sz="1800" baseline="30000" dirty="0" smtClean="0"/>
              <a:t>1</a:t>
            </a:r>
            <a:r>
              <a:rPr lang="en-US" sz="1800" dirty="0" smtClean="0"/>
              <a:t>: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- Nasopharynx</a:t>
            </a: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 smtClean="0"/>
              <a:t>- Other </a:t>
            </a:r>
            <a:r>
              <a:rPr lang="en-US" sz="1800" dirty="0"/>
              <a:t>upper respiratory tract samples</a:t>
            </a:r>
          </a:p>
          <a:p>
            <a:pPr>
              <a:lnSpc>
                <a:spcPct val="150000"/>
              </a:lnSpc>
            </a:pPr>
            <a:endParaRPr lang="en-US" sz="1800" dirty="0"/>
          </a:p>
          <a:p>
            <a:pPr>
              <a:lnSpc>
                <a:spcPct val="150000"/>
              </a:lnSpc>
            </a:pPr>
            <a:r>
              <a:rPr lang="en-US" sz="1800" dirty="0"/>
              <a:t>The </a:t>
            </a: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 test is considered </a:t>
            </a:r>
            <a:r>
              <a:rPr lang="en-US" sz="1800" b="1" dirty="0">
                <a:solidFill>
                  <a:srgbClr val="00A3AD"/>
                </a:solidFill>
              </a:rPr>
              <a:t>highly specific </a:t>
            </a:r>
            <a:r>
              <a:rPr lang="en-US" sz="1800" dirty="0"/>
              <a:t>and its positive result confirms the presence of the virus (“gold standard”) </a:t>
            </a:r>
            <a:r>
              <a:rPr lang="pt-BR" sz="1800" b="1" baseline="30000" dirty="0" smtClean="0">
                <a:solidFill>
                  <a:srgbClr val="00A3AD"/>
                </a:solidFill>
              </a:rPr>
              <a:t>2</a:t>
            </a:r>
            <a:endParaRPr lang="pt-BR" sz="1800" b="1" dirty="0">
              <a:solidFill>
                <a:srgbClr val="00A3AD"/>
              </a:solidFill>
            </a:endParaRPr>
          </a:p>
          <a:p>
            <a:pPr>
              <a:lnSpc>
                <a:spcPct val="150000"/>
              </a:lnSpc>
            </a:pPr>
            <a:endParaRPr lang="pt-BR" kern="0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74" y="2949515"/>
            <a:ext cx="3399032" cy="172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534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401473" y="5816233"/>
            <a:ext cx="9950760" cy="1041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0" lvl="0" indent="0" algn="just" defTabSz="609555" eaLnBrk="1" hangingPunct="1">
              <a:buClrTx/>
              <a:buSzPts val="960"/>
            </a:pPr>
            <a:endParaRPr lang="en-US" sz="1067" b="0" i="1" kern="1200" dirty="0" smtClean="0">
              <a:solidFill>
                <a:srgbClr val="2B3648"/>
              </a:solidFill>
              <a:latin typeface="Arial"/>
              <a:ea typeface="+mn-ea"/>
            </a:endParaRP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Zhao J, Yuan Q, Wang H, et al. Antibody responses to SARS-CoV-2 in patients of novel coronavirus disease 2019 [published online ahead of print, 2020 Mar 28].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Infect Dis. 2020.</a:t>
            </a:r>
            <a:endParaRPr lang="pt-BR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2133" b="1" dirty="0">
                <a:solidFill>
                  <a:srgbClr val="FFFFFF">
                    <a:lumMod val="65000"/>
                  </a:srgbClr>
                </a:solidFill>
              </a:rPr>
              <a:t>Limitations of the PCR-RT test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53" name="CaixaDeTexto 52"/>
          <p:cNvSpPr txBox="1"/>
          <p:nvPr/>
        </p:nvSpPr>
        <p:spPr>
          <a:xfrm>
            <a:off x="786868" y="1965218"/>
            <a:ext cx="931725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Despite the high specificity of </a:t>
            </a: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, its </a:t>
            </a:r>
            <a:r>
              <a:rPr lang="en-US" sz="1800" b="1" dirty="0">
                <a:solidFill>
                  <a:srgbClr val="00A3AD"/>
                </a:solidFill>
              </a:rPr>
              <a:t>sensitivity may vary</a:t>
            </a:r>
            <a:r>
              <a:rPr lang="en-US" sz="1800" b="1" baseline="30000" dirty="0">
                <a:solidFill>
                  <a:srgbClr val="00A3AD"/>
                </a:solidFill>
              </a:rPr>
              <a:t>1</a:t>
            </a:r>
            <a:endParaRPr lang="pt-BR" sz="1800" b="1" baseline="30000" dirty="0">
              <a:solidFill>
                <a:srgbClr val="00A3AD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768509" y="2543969"/>
            <a:ext cx="931725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Depending on the day of material collection in relation to the onset of </a:t>
            </a:r>
            <a:r>
              <a:rPr lang="en-US" sz="1800" dirty="0" smtClean="0">
                <a:solidFill>
                  <a:schemeClr val="tx1"/>
                </a:solidFill>
              </a:rPr>
              <a:t>symptoms</a:t>
            </a:r>
            <a:r>
              <a:rPr lang="pt-BR" sz="1800" baseline="30000" dirty="0" smtClean="0">
                <a:solidFill>
                  <a:schemeClr val="tx1"/>
                </a:solidFill>
              </a:rPr>
              <a:t>1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610135" y="3079914"/>
            <a:ext cx="9583903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800" b="1" dirty="0">
                <a:solidFill>
                  <a:srgbClr val="00A3AD"/>
                </a:solidFill>
              </a:rPr>
              <a:t>Maximum sensitivity occurs between 8 to 14 days </a:t>
            </a:r>
            <a:r>
              <a:rPr lang="en-US" sz="1800" dirty="0">
                <a:solidFill>
                  <a:schemeClr val="tx1"/>
                </a:solidFill>
              </a:rPr>
              <a:t>of symptom </a:t>
            </a:r>
            <a:r>
              <a:rPr lang="en-US" sz="1800" dirty="0" smtClean="0">
                <a:solidFill>
                  <a:schemeClr val="tx1"/>
                </a:solidFill>
              </a:rPr>
              <a:t>onset</a:t>
            </a:r>
            <a:r>
              <a:rPr lang="pt-BR" sz="1800" baseline="30000" dirty="0" smtClean="0">
                <a:solidFill>
                  <a:schemeClr val="tx1"/>
                </a:solidFill>
              </a:rPr>
              <a:t>1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903557" y="4196384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b="1" dirty="0" err="1"/>
              <a:t>Sensitivity</a:t>
            </a:r>
            <a:r>
              <a:rPr lang="pt-BR" sz="1800" b="1" dirty="0"/>
              <a:t> of </a:t>
            </a:r>
            <a:r>
              <a:rPr lang="pt-BR" sz="1800" b="1" dirty="0" smtClean="0"/>
              <a:t> PCR-RT</a:t>
            </a:r>
            <a:r>
              <a:rPr lang="pt-BR" sz="1800" b="1" baseline="30000" dirty="0" smtClean="0"/>
              <a:t>1</a:t>
            </a:r>
            <a:endParaRPr lang="pt-BR" sz="1800" b="1" kern="0" baseline="30000" dirty="0"/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119478"/>
              </p:ext>
            </p:extLst>
          </p:nvPr>
        </p:nvGraphicFramePr>
        <p:xfrm>
          <a:off x="856441" y="4675038"/>
          <a:ext cx="10337595" cy="836279"/>
        </p:xfrm>
        <a:graphic>
          <a:graphicData uri="http://schemas.openxmlformats.org/drawingml/2006/table">
            <a:tbl>
              <a:tblPr firstRow="1" firstCol="1" bandRow="1"/>
              <a:tblGrid>
                <a:gridCol w="3445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445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445865">
                  <a:extLst>
                    <a:ext uri="{9D8B030D-6E8A-4147-A177-3AD203B41FA5}">
                      <a16:colId xmlns="" xmlns:a16="http://schemas.microsoft.com/office/drawing/2014/main" val="794301378"/>
                    </a:ext>
                  </a:extLst>
                </a:gridCol>
              </a:tblGrid>
              <a:tr h="26251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endParaRPr lang="pt-BR" sz="1600" b="1" i="0" u="none" strike="noStrike" kern="1200" cap="none" dirty="0">
                        <a:solidFill>
                          <a:srgbClr val="00A3AD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063" marR="4063" marT="40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64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rgbClr val="00A3AD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8-14 </a:t>
                      </a:r>
                      <a:r>
                        <a:rPr lang="pt-BR" sz="1600" b="1" i="0" u="none" strike="noStrike" kern="1200" cap="none" dirty="0" err="1" smtClean="0">
                          <a:solidFill>
                            <a:srgbClr val="00A3AD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days</a:t>
                      </a:r>
                      <a:endParaRPr lang="pt-BR" sz="1600" b="1" i="0" u="none" strike="noStrike" kern="1200" cap="none" dirty="0">
                        <a:solidFill>
                          <a:srgbClr val="00A3AD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063" marR="4063" marT="406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381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64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kern="1200" cap="none" dirty="0">
                          <a:solidFill>
                            <a:srgbClr val="00A3AD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15-39 </a:t>
                      </a:r>
                      <a:r>
                        <a:rPr lang="pt-BR" sz="1600" b="1" i="0" u="none" strike="noStrike" kern="1200" cap="none" dirty="0" err="1" smtClean="0">
                          <a:solidFill>
                            <a:srgbClr val="00A3AD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days</a:t>
                      </a:r>
                      <a:endParaRPr lang="pt-BR" sz="1600" b="1" i="0" u="none" strike="noStrike" kern="1200" cap="none" dirty="0">
                        <a:solidFill>
                          <a:srgbClr val="00A3AD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063" marR="4063" marT="40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B364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1800"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pt-BR" sz="1600" b="1" i="0" u="none" strike="noStrike" cap="none" dirty="0" smtClean="0">
                          <a:solidFill>
                            <a:schemeClr val="lt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PCR-RT</a:t>
                      </a:r>
                      <a:endParaRPr lang="pt-BR" sz="1600" b="1" i="0" u="none" strike="noStrike" cap="none" dirty="0">
                        <a:solidFill>
                          <a:schemeClr val="lt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063" marR="4063" marT="40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CCC8"/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 "/>
                      </a:pPr>
                      <a:r>
                        <a:rPr lang="pt-BR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54.0%</a:t>
                      </a:r>
                      <a:endParaRPr lang="pt-BR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063" marR="4063" marT="4063" marB="0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rgbClr val="FFFFFF"/>
                      </a:solidFill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CCC8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0" algn="ctr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Char char=" "/>
                      </a:pPr>
                      <a:r>
                        <a:rPr lang="pt-BR" sz="1600" b="0" i="0" u="none" strike="noStrike" cap="none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  <a:sym typeface="Arial"/>
                        </a:rPr>
                        <a:t>45.5%</a:t>
                      </a:r>
                      <a:endParaRPr lang="pt-BR" sz="1600" b="0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4063" marR="4063" marT="4063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8CCC8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666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SARS-CoV-2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infection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388837" y="6324462"/>
            <a:ext cx="9439547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0" indent="0" algn="just" defTabSz="609555" eaLnBrk="1" hangingPunct="1">
              <a:buClrTx/>
            </a:pPr>
            <a:r>
              <a:rPr lang="da-DK" alt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1) Chen N et al. (2020). Lancet. 2020;395:507-13; (2) Holshue ML et al. (2020). N Engl J Med. 382:929-36; (3) Huang C et al. (2020). Lancet 395:497-506</a:t>
            </a:r>
          </a:p>
          <a:p>
            <a:pPr marL="0" indent="0" algn="just" defTabSz="609555" eaLnBrk="1" hangingPunct="1">
              <a:buClrTx/>
            </a:pPr>
            <a:r>
              <a:rPr lang="da-DK" alt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(4) Wang D et al. (2020).. JAMA 323:1061-1069; (5) CDC. https://www.cdc.gov/coronavirus/2019-nCoV/hcp/clinical-criteria.html</a:t>
            </a:r>
          </a:p>
          <a:p>
            <a:pPr marL="0" indent="0" algn="just" defTabSz="609555" eaLnBrk="1" hangingPunct="1">
              <a:buClrTx/>
            </a:pPr>
            <a:r>
              <a:rPr lang="da-DK" alt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(6) Wu JT et al (2020). Lancet 395:689-97; </a:t>
            </a:r>
          </a:p>
        </p:txBody>
      </p:sp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746727" y="1042873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COVID-19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grpSp>
        <p:nvGrpSpPr>
          <p:cNvPr id="24" name="Google Shape;303;p7"/>
          <p:cNvGrpSpPr/>
          <p:nvPr/>
        </p:nvGrpSpPr>
        <p:grpSpPr>
          <a:xfrm>
            <a:off x="607216" y="2481698"/>
            <a:ext cx="2889405" cy="2582092"/>
            <a:chOff x="537158" y="1665490"/>
            <a:chExt cx="3491702" cy="3491702"/>
          </a:xfrm>
        </p:grpSpPr>
        <p:pic>
          <p:nvPicPr>
            <p:cNvPr id="25" name="Google Shape;304;p7"/>
            <p:cNvPicPr preferRelativeResize="0"/>
            <p:nvPr/>
          </p:nvPicPr>
          <p:blipFill rotWithShape="1">
            <a:blip r:embed="rId5">
              <a:alphaModFix/>
            </a:blip>
            <a:srcRect l="9823" t="17948" r="52292" b="460"/>
            <a:stretch/>
          </p:blipFill>
          <p:spPr>
            <a:xfrm>
              <a:off x="537158" y="1665490"/>
              <a:ext cx="3491702" cy="3491702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29" name="Google Shape;305;p7"/>
            <p:cNvSpPr/>
            <p:nvPr/>
          </p:nvSpPr>
          <p:spPr>
            <a:xfrm>
              <a:off x="898493" y="3078419"/>
              <a:ext cx="2655406" cy="6658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60933" rIns="121900" bIns="60933" anchor="ctr" anchorCtr="0">
              <a:spAutoFit/>
            </a:bodyPr>
            <a:lstStyle/>
            <a:p>
              <a:pPr algn="ctr" defTabSz="1219170">
                <a:buSzPts val="2400"/>
              </a:pPr>
              <a:r>
                <a:rPr lang="en-US" sz="2400" b="1" dirty="0">
                  <a:solidFill>
                    <a:srgbClr val="FFFFFF"/>
                  </a:solidFill>
                </a:rPr>
                <a:t>SARS-CoV-2</a:t>
              </a:r>
              <a:endParaRPr sz="1867" dirty="0"/>
            </a:p>
          </p:txBody>
        </p:sp>
      </p:grpSp>
      <p:pic>
        <p:nvPicPr>
          <p:cNvPr id="22" name="Google Shape;30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18128" y="162880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307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39597" y="162880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308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740042" y="162880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Google Shape;309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291938" y="3927311"/>
            <a:ext cx="936000" cy="936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oogle Shape;310;p7"/>
          <p:cNvGrpSpPr/>
          <p:nvPr/>
        </p:nvGrpSpPr>
        <p:grpSpPr>
          <a:xfrm>
            <a:off x="8526489" y="3867677"/>
            <a:ext cx="936000" cy="936000"/>
            <a:chOff x="6747385" y="3693839"/>
            <a:chExt cx="936000" cy="936000"/>
          </a:xfrm>
        </p:grpSpPr>
        <p:pic>
          <p:nvPicPr>
            <p:cNvPr id="30" name="Google Shape;311;p7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747385" y="3693839"/>
              <a:ext cx="936000" cy="936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Google Shape;312;p7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6984985" y="4169039"/>
              <a:ext cx="460800" cy="4608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2" name="Google Shape;313;p7"/>
          <p:cNvSpPr/>
          <p:nvPr/>
        </p:nvSpPr>
        <p:spPr>
          <a:xfrm>
            <a:off x="5430078" y="4870721"/>
            <a:ext cx="23640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en-US" sz="1800" b="1" dirty="0">
                <a:solidFill>
                  <a:srgbClr val="00A3AD"/>
                </a:solidFill>
              </a:rPr>
              <a:t>Clinical </a:t>
            </a:r>
            <a:r>
              <a:rPr lang="en-US" sz="1800" b="1" dirty="0" smtClean="0">
                <a:solidFill>
                  <a:srgbClr val="00A3AD"/>
                </a:solidFill>
              </a:rPr>
              <a:t>presentation</a:t>
            </a:r>
          </a:p>
          <a:p>
            <a:pPr lvl="0">
              <a:buSzPts val="1800"/>
            </a:pPr>
            <a:r>
              <a:rPr lang="en-US" sz="1200" dirty="0">
                <a:solidFill>
                  <a:schemeClr val="dk1"/>
                </a:solidFill>
              </a:rPr>
              <a:t>Asymptomatic infection or symptomatic disease ranging from mild to critical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14;p7"/>
          <p:cNvSpPr/>
          <p:nvPr/>
        </p:nvSpPr>
        <p:spPr>
          <a:xfrm>
            <a:off x="8598097" y="4811087"/>
            <a:ext cx="222060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en-US" sz="1800" b="1" dirty="0">
                <a:solidFill>
                  <a:srgbClr val="00A3AD"/>
                </a:solidFill>
              </a:rPr>
              <a:t>Clinical </a:t>
            </a:r>
            <a:r>
              <a:rPr lang="en-US" sz="1800" b="1" dirty="0" smtClean="0">
                <a:solidFill>
                  <a:srgbClr val="00A3AD"/>
                </a:solidFill>
              </a:rPr>
              <a:t>progression</a:t>
            </a:r>
          </a:p>
          <a:p>
            <a:pPr lvl="0">
              <a:buSzPts val="1800"/>
            </a:pPr>
            <a:r>
              <a:rPr lang="en-US" sz="1200" dirty="0">
                <a:solidFill>
                  <a:schemeClr val="dk1"/>
                </a:solidFill>
              </a:rPr>
              <a:t>May cause severe respiratory disease, especially in patients over 65 and with comorbidities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15;p7"/>
          <p:cNvSpPr/>
          <p:nvPr/>
        </p:nvSpPr>
        <p:spPr>
          <a:xfrm>
            <a:off x="3991896" y="2656747"/>
            <a:ext cx="219259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en-US" sz="1800" b="1" dirty="0" smtClean="0">
                <a:solidFill>
                  <a:srgbClr val="00A3AD"/>
                </a:solidFill>
              </a:rPr>
              <a:t>Transmission</a:t>
            </a:r>
          </a:p>
          <a:p>
            <a:pPr lvl="0">
              <a:buSzPts val="1800"/>
            </a:pPr>
            <a:r>
              <a:rPr lang="en-US" sz="1200" dirty="0">
                <a:solidFill>
                  <a:schemeClr val="dk1"/>
                </a:solidFill>
              </a:rPr>
              <a:t>Person to person by respiratory secretions; indirectly through contaminated surfaces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16;p7"/>
          <p:cNvSpPr/>
          <p:nvPr/>
        </p:nvSpPr>
        <p:spPr>
          <a:xfrm>
            <a:off x="6818993" y="2617418"/>
            <a:ext cx="23640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en-US" sz="1800" b="1" dirty="0" smtClean="0">
                <a:solidFill>
                  <a:srgbClr val="00A3AD"/>
                </a:solidFill>
              </a:rPr>
              <a:t>Incubation</a:t>
            </a:r>
          </a:p>
          <a:p>
            <a:pPr lvl="0">
              <a:buSzPts val="1800"/>
            </a:pPr>
            <a:r>
              <a:rPr lang="en-US" sz="1200" dirty="0">
                <a:solidFill>
                  <a:schemeClr val="dk1"/>
                </a:solidFill>
              </a:rPr>
              <a:t>Range from 2 to 14 </a:t>
            </a:r>
            <a:r>
              <a:rPr lang="en-US" sz="1200" dirty="0" smtClean="0">
                <a:solidFill>
                  <a:schemeClr val="dk1"/>
                </a:solidFill>
              </a:rPr>
              <a:t>days</a:t>
            </a:r>
          </a:p>
          <a:p>
            <a:pPr lvl="0">
              <a:buSzPts val="1800"/>
            </a:pPr>
            <a:r>
              <a:rPr lang="en-US" sz="1200" dirty="0" smtClean="0">
                <a:solidFill>
                  <a:schemeClr val="dk1"/>
                </a:solidFill>
              </a:rPr>
              <a:t>(</a:t>
            </a:r>
            <a:r>
              <a:rPr lang="en-US" sz="1200" dirty="0">
                <a:solidFill>
                  <a:schemeClr val="dk1"/>
                </a:solidFill>
              </a:rPr>
              <a:t>median - 5 days)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17;p7"/>
          <p:cNvSpPr/>
          <p:nvPr/>
        </p:nvSpPr>
        <p:spPr>
          <a:xfrm>
            <a:off x="9370786" y="2617418"/>
            <a:ext cx="2364014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>
              <a:buSzPts val="1800"/>
            </a:pPr>
            <a:r>
              <a:rPr lang="en-US" sz="1800" b="1" dirty="0">
                <a:solidFill>
                  <a:srgbClr val="00A3AD"/>
                </a:solidFill>
              </a:rPr>
              <a:t>Main </a:t>
            </a:r>
            <a:r>
              <a:rPr lang="en-US" sz="1800" b="1" dirty="0" smtClean="0">
                <a:solidFill>
                  <a:srgbClr val="00A3AD"/>
                </a:solidFill>
              </a:rPr>
              <a:t>symptoms</a:t>
            </a:r>
          </a:p>
          <a:p>
            <a:pPr lvl="0">
              <a:buSzPts val="1800"/>
            </a:pPr>
            <a:r>
              <a:rPr lang="en-US" sz="1200" dirty="0">
                <a:solidFill>
                  <a:schemeClr val="dk1"/>
                </a:solidFill>
              </a:rPr>
              <a:t>Fever, respiratory symptoms (cough), abdominal pain, diarrhea, vomiting, headache, myalgia</a:t>
            </a: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720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5" name="Rectangle 15"/>
          <p:cNvSpPr>
            <a:spLocks noChangeArrowheads="1"/>
          </p:cNvSpPr>
          <p:nvPr/>
        </p:nvSpPr>
        <p:spPr bwMode="auto">
          <a:xfrm>
            <a:off x="430913" y="5649119"/>
            <a:ext cx="9950760" cy="120888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>
                <a:solidFill>
                  <a:srgbClr val="2B3648"/>
                </a:solidFill>
                <a:latin typeface="Arial"/>
              </a:rPr>
              <a:t>Zhao J, Yuan Q, Wang H, et al. Antibody responses to SARS-CoV-2 in patients of novel coronavirus disease 2019 [published online ahead of print, 2020 Mar 28].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</a:rPr>
              <a:t>Clin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</a:rPr>
              <a:t> Infect Dis. 2020</a:t>
            </a: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Phan, T.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Genetic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diversity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and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evolution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of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SARS-CoV-2.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Genet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Evol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 J. Mol.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Epidemiol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Evol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Genet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81, 104260 (2020).</a:t>
            </a:r>
          </a:p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Shen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Z. et al.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Genomic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diversity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of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SARS-CoV-2 in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Coronavirus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Disease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2019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patients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Off.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Publ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Dis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 Soc. Am. (2020) doi:10.1093/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cid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/ciaa203</a:t>
            </a:r>
            <a:r>
              <a:rPr lang="pt-BR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</a:p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Shen, Z. et al. Genomic diversity of SARS-CoV-2 in Coronavirus Disease 2019 patients.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Infect. Dis.  an Off. Publ. Infect. Dis.  Soc. Am. (2020) doi:10.1093/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cid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/ciaa203.</a:t>
            </a:r>
            <a:endParaRPr lang="pt-BR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2133" b="1" dirty="0">
                <a:solidFill>
                  <a:srgbClr val="FFFFFF">
                    <a:lumMod val="65000"/>
                  </a:srgbClr>
                </a:solidFill>
              </a:rPr>
              <a:t>Limitations of the PCR-RT test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53" name="CaixaDeTexto 52"/>
          <p:cNvSpPr txBox="1"/>
          <p:nvPr/>
        </p:nvSpPr>
        <p:spPr>
          <a:xfrm>
            <a:off x="777036" y="1768573"/>
            <a:ext cx="931725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Despite the high specificity of </a:t>
            </a: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, its </a:t>
            </a:r>
            <a:r>
              <a:rPr lang="en-US" sz="1800" b="1" dirty="0">
                <a:solidFill>
                  <a:srgbClr val="00A3AD"/>
                </a:solidFill>
              </a:rPr>
              <a:t>sensitivity may vary</a:t>
            </a:r>
            <a:r>
              <a:rPr lang="en-US" sz="1800" b="1" baseline="30000" dirty="0">
                <a:solidFill>
                  <a:srgbClr val="00A3AD"/>
                </a:solidFill>
              </a:rPr>
              <a:t>1</a:t>
            </a:r>
            <a:endParaRPr lang="pt-BR" sz="1800" b="1" baseline="30000" dirty="0">
              <a:solidFill>
                <a:srgbClr val="00A3AD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80019" y="2091686"/>
            <a:ext cx="9317252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Depending on the day of material collection in relation to the onset of symptoms</a:t>
            </a:r>
            <a:r>
              <a:rPr lang="pt-BR" sz="1800" baseline="30000" dirty="0">
                <a:solidFill>
                  <a:schemeClr val="tx1"/>
                </a:solidFill>
              </a:rPr>
              <a:t>1</a:t>
            </a:r>
            <a:endParaRPr lang="pt-BR" sz="1800" dirty="0">
              <a:solidFill>
                <a:schemeClr val="tx1"/>
              </a:solidFill>
            </a:endParaRPr>
          </a:p>
          <a:p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0" name="CaixaDeTexto 29"/>
          <p:cNvSpPr txBox="1"/>
          <p:nvPr/>
        </p:nvSpPr>
        <p:spPr>
          <a:xfrm>
            <a:off x="1610135" y="2460482"/>
            <a:ext cx="9583903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800" b="1" dirty="0">
                <a:solidFill>
                  <a:srgbClr val="00A3AD"/>
                </a:solidFill>
              </a:rPr>
              <a:t>Maximum sensitivity occurs between 8 to 14 days </a:t>
            </a:r>
            <a:r>
              <a:rPr lang="en-US" sz="1800" dirty="0">
                <a:solidFill>
                  <a:schemeClr val="tx1"/>
                </a:solidFill>
              </a:rPr>
              <a:t>of symptom onset</a:t>
            </a:r>
            <a:r>
              <a:rPr lang="pt-BR" sz="1800" baseline="30000" dirty="0">
                <a:solidFill>
                  <a:schemeClr val="tx1"/>
                </a:solidFill>
              </a:rPr>
              <a:t>1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1" name="CaixaDeTexto 30"/>
          <p:cNvSpPr txBox="1"/>
          <p:nvPr/>
        </p:nvSpPr>
        <p:spPr>
          <a:xfrm>
            <a:off x="678713" y="2897077"/>
            <a:ext cx="931725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Variation of RNA viral </a:t>
            </a:r>
            <a:r>
              <a:rPr lang="en-US" sz="1800" dirty="0" smtClean="0">
                <a:solidFill>
                  <a:schemeClr val="tx1"/>
                </a:solidFill>
              </a:rPr>
              <a:t>sequences</a:t>
            </a:r>
            <a:r>
              <a:rPr lang="pt-BR" sz="1800" baseline="30000" dirty="0" smtClean="0">
                <a:solidFill>
                  <a:schemeClr val="tx1"/>
                </a:solidFill>
              </a:rPr>
              <a:t>2,3</a:t>
            </a:r>
            <a:r>
              <a:rPr lang="pt-BR" sz="1800" dirty="0" smtClean="0">
                <a:solidFill>
                  <a:schemeClr val="tx1"/>
                </a:solidFill>
              </a:rPr>
              <a:t> 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1570806" y="3339747"/>
            <a:ext cx="9583903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800" b="1" dirty="0">
                <a:solidFill>
                  <a:srgbClr val="00A3AD"/>
                </a:solidFill>
              </a:rPr>
              <a:t>Genetic diversity and rapid evolution </a:t>
            </a:r>
            <a:r>
              <a:rPr lang="en-US" sz="1800" dirty="0">
                <a:solidFill>
                  <a:schemeClr val="tx1"/>
                </a:solidFill>
              </a:rPr>
              <a:t>of this new coronavirus have been observed in different studies </a:t>
            </a:r>
            <a:r>
              <a:rPr lang="pt-BR" sz="1800" baseline="30000" dirty="0" smtClean="0">
                <a:solidFill>
                  <a:schemeClr val="tx1"/>
                </a:solidFill>
              </a:rPr>
              <a:t>2,3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35" name="Google Shape;642;p20"/>
          <p:cNvSpPr/>
          <p:nvPr/>
        </p:nvSpPr>
        <p:spPr>
          <a:xfrm>
            <a:off x="768509" y="5107724"/>
            <a:ext cx="10425528" cy="491700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Tx/>
              <a:buSzPts val="1700"/>
              <a:defRPr/>
            </a:pPr>
            <a:r>
              <a:rPr lang="en-US" sz="1700" b="1" dirty="0">
                <a:solidFill>
                  <a:srgbClr val="FFFFFF"/>
                </a:solidFill>
              </a:rPr>
              <a:t>These variations can lead to false-negative results with the PCR-RT </a:t>
            </a:r>
            <a:r>
              <a:rPr kumimoji="0" lang="en-US" sz="17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1,4</a:t>
            </a:r>
            <a:endParaRPr kumimoji="0" sz="1700" b="1" i="0" u="none" strike="noStrike" kern="0" cap="none" spc="0" normalizeH="0" baseline="3000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5604" y="3994227"/>
            <a:ext cx="931725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smtClean="0">
                <a:solidFill>
                  <a:schemeClr val="tx1"/>
                </a:solidFill>
              </a:rPr>
              <a:t>- </a:t>
            </a:r>
            <a:r>
              <a:rPr lang="en-US" sz="1800" dirty="0">
                <a:solidFill>
                  <a:schemeClr val="tx1"/>
                </a:solidFill>
              </a:rPr>
              <a:t>Depending on the pre-analytical aspects</a:t>
            </a:r>
            <a:endParaRPr lang="pt-BR" sz="1800" dirty="0">
              <a:solidFill>
                <a:schemeClr val="tx1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1467567" y="4402352"/>
            <a:ext cx="9583903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pt-BR" sz="1800" b="1" dirty="0" err="1">
                <a:solidFill>
                  <a:srgbClr val="00A3AD"/>
                </a:solidFill>
              </a:rPr>
              <a:t>Proper</a:t>
            </a:r>
            <a:r>
              <a:rPr lang="pt-BR" sz="1800" b="1" dirty="0">
                <a:solidFill>
                  <a:srgbClr val="00A3AD"/>
                </a:solidFill>
              </a:rPr>
              <a:t> </a:t>
            </a:r>
            <a:r>
              <a:rPr lang="pt-BR" sz="1800" b="1" dirty="0" err="1">
                <a:solidFill>
                  <a:srgbClr val="00A3AD"/>
                </a:solidFill>
              </a:rPr>
              <a:t>sampling</a:t>
            </a:r>
            <a:r>
              <a:rPr lang="pt-BR" sz="1800" b="1" dirty="0">
                <a:solidFill>
                  <a:srgbClr val="00A3AD"/>
                </a:solidFill>
              </a:rPr>
              <a:t> </a:t>
            </a:r>
            <a:r>
              <a:rPr lang="pt-BR" sz="1800" b="1" dirty="0" err="1">
                <a:solidFill>
                  <a:srgbClr val="00A3AD"/>
                </a:solidFill>
              </a:rPr>
              <a:t>and</a:t>
            </a:r>
            <a:r>
              <a:rPr lang="pt-BR" sz="1800" b="1" dirty="0">
                <a:solidFill>
                  <a:srgbClr val="00A3AD"/>
                </a:solidFill>
              </a:rPr>
              <a:t> </a:t>
            </a:r>
            <a:r>
              <a:rPr lang="pt-BR" sz="1800" b="1" dirty="0" err="1">
                <a:solidFill>
                  <a:srgbClr val="00A3AD"/>
                </a:solidFill>
              </a:rPr>
              <a:t>transport</a:t>
            </a:r>
            <a:r>
              <a:rPr lang="pt-BR" sz="1800" b="1" dirty="0">
                <a:solidFill>
                  <a:srgbClr val="00A3AD"/>
                </a:solidFill>
              </a:rPr>
              <a:t> </a:t>
            </a:r>
            <a:r>
              <a:rPr lang="pt-BR" sz="1800" b="1" dirty="0" err="1">
                <a:solidFill>
                  <a:srgbClr val="00A3AD"/>
                </a:solidFill>
              </a:rPr>
              <a:t>technique</a:t>
            </a:r>
            <a:endParaRPr lang="pt-B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31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692260" y="1795665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Situations in which the </a:t>
            </a: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 test is limited to detecting patients with COVID-19:</a:t>
            </a:r>
            <a:endParaRPr lang="pt-BR" sz="1800" kern="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765736" y="2348174"/>
            <a:ext cx="7340702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 smtClean="0"/>
              <a:t>1) </a:t>
            </a:r>
            <a:r>
              <a:rPr lang="en-US" sz="1800" dirty="0"/>
              <a:t>Symptomatic patients for Flu Syndrome or Severe Acute Respiratory Syndrome more than 14 days after symptom onset</a:t>
            </a:r>
            <a:endParaRPr lang="pt-BR" sz="1800" kern="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74" y="2349663"/>
            <a:ext cx="2824721" cy="3077338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811191" y="4399200"/>
            <a:ext cx="7328912" cy="7797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A3AD"/>
                </a:solidFill>
              </a:rPr>
              <a:t>Possibility of </a:t>
            </a:r>
            <a:r>
              <a:rPr lang="en-US" sz="1800" b="1" dirty="0">
                <a:solidFill>
                  <a:srgbClr val="00A3AD"/>
                </a:solidFill>
              </a:rPr>
              <a:t>false-negative results </a:t>
            </a:r>
            <a:r>
              <a:rPr lang="en-US" sz="1800" dirty="0">
                <a:solidFill>
                  <a:srgbClr val="00A3AD"/>
                </a:solidFill>
              </a:rPr>
              <a:t>with RT-PCR due to its sensitivity considerably decreasing 14 days after the onset of symptoms </a:t>
            </a:r>
            <a:r>
              <a:rPr lang="pt-BR" sz="1800" baseline="30000" dirty="0" smtClean="0">
                <a:solidFill>
                  <a:srgbClr val="00A3AD"/>
                </a:solidFill>
              </a:rPr>
              <a:t>1</a:t>
            </a:r>
            <a:endParaRPr lang="pt-BR" sz="1800" dirty="0">
              <a:solidFill>
                <a:srgbClr val="00A3AD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922114" y="5980999"/>
            <a:ext cx="9186499" cy="809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Zhao 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J, Yuan Q, Wang H, et al. Antibody responses to SARS-CoV-2 in patients of novel coronavirus disease 2019 [published online ahead of print, 2020 Mar 28].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Infect Dis. 2020</a:t>
            </a: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  <a:endParaRPr lang="en-US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811191" y="3490920"/>
            <a:ext cx="7382848" cy="4154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/>
              <a:t>2</a:t>
            </a:r>
            <a:r>
              <a:rPr lang="pt-BR" sz="1800" dirty="0" smtClean="0"/>
              <a:t>) </a:t>
            </a:r>
            <a:r>
              <a:rPr lang="en-US" sz="1800" dirty="0"/>
              <a:t>Patients with previous contact with an infected patient for COVID-19</a:t>
            </a:r>
            <a:r>
              <a:rPr lang="pt-BR" sz="1800" dirty="0" smtClean="0"/>
              <a:t>.</a:t>
            </a:r>
            <a:endParaRPr lang="pt-BR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31533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1" name="CaixaDeTexto 20"/>
          <p:cNvSpPr txBox="1"/>
          <p:nvPr/>
        </p:nvSpPr>
        <p:spPr>
          <a:xfrm>
            <a:off x="692260" y="1795665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Situations in which the </a:t>
            </a: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 test is limited to detecting patients with COVID-19:</a:t>
            </a:r>
            <a:endParaRPr lang="pt-BR" sz="1800" kern="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3765736" y="2348174"/>
            <a:ext cx="7340702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 smtClean="0"/>
              <a:t>1) </a:t>
            </a:r>
            <a:r>
              <a:rPr lang="en-US" sz="1800" dirty="0"/>
              <a:t>Symptomatic patients for Flu Syndrome or Severe Acute Respiratory Syndrome more than 14 days after symptom onset</a:t>
            </a:r>
            <a:endParaRPr lang="pt-BR" sz="1800" kern="0" dirty="0" smtClean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874" y="2349663"/>
            <a:ext cx="2824721" cy="3077338"/>
          </a:xfrm>
          <a:prstGeom prst="rect">
            <a:avLst/>
          </a:prstGeom>
        </p:spPr>
      </p:pic>
      <p:sp>
        <p:nvSpPr>
          <p:cNvPr id="23" name="CaixaDeTexto 22"/>
          <p:cNvSpPr txBox="1"/>
          <p:nvPr/>
        </p:nvSpPr>
        <p:spPr>
          <a:xfrm>
            <a:off x="3811191" y="4399200"/>
            <a:ext cx="73289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solidFill>
                  <a:srgbClr val="00A3AD"/>
                </a:solidFill>
              </a:rPr>
              <a:t>Possibility of </a:t>
            </a:r>
            <a:r>
              <a:rPr lang="en-US" sz="1800" b="1" dirty="0">
                <a:solidFill>
                  <a:srgbClr val="00A3AD"/>
                </a:solidFill>
              </a:rPr>
              <a:t>false-negative </a:t>
            </a:r>
            <a:r>
              <a:rPr lang="en-US" sz="1800" b="1" dirty="0" smtClean="0">
                <a:solidFill>
                  <a:srgbClr val="00A3AD"/>
                </a:solidFill>
              </a:rPr>
              <a:t>results</a:t>
            </a:r>
            <a:r>
              <a:rPr lang="en-US" sz="1800" b="1" baseline="30000" dirty="0" smtClean="0">
                <a:solidFill>
                  <a:srgbClr val="00A3AD"/>
                </a:solidFill>
              </a:rPr>
              <a:t>1 </a:t>
            </a:r>
            <a:r>
              <a:rPr lang="en-US" sz="1800" dirty="0">
                <a:solidFill>
                  <a:srgbClr val="00A3AD"/>
                </a:solidFill>
              </a:rPr>
              <a:t>which would allow these individuals to not be isolated and to transmit the virus to other </a:t>
            </a:r>
            <a:r>
              <a:rPr lang="en-US" sz="1800" dirty="0" smtClean="0">
                <a:solidFill>
                  <a:srgbClr val="00A3AD"/>
                </a:solidFill>
              </a:rPr>
              <a:t>people</a:t>
            </a:r>
            <a:r>
              <a:rPr lang="en-US" sz="1800" baseline="30000" dirty="0" smtClean="0">
                <a:solidFill>
                  <a:srgbClr val="00A3AD"/>
                </a:solidFill>
              </a:rPr>
              <a:t> 2</a:t>
            </a:r>
            <a:endParaRPr lang="pt-BR" sz="1800" baseline="30000" dirty="0">
              <a:solidFill>
                <a:srgbClr val="00A3AD"/>
              </a:solidFill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922114" y="5980999"/>
            <a:ext cx="9186499" cy="80966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Zhao 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J, Yuan Q, Wang H, et al. Antibody responses to SARS-CoV-2 in patients of novel coronavirus disease 2019 [published online ahead of print, 2020 Mar 28].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Infect Dis. 2020</a:t>
            </a:r>
            <a:r>
              <a:rPr lang="en-US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  <a:endParaRPr lang="en-US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  <p:sp>
        <p:nvSpPr>
          <p:cNvPr id="26" name="CaixaDeTexto 25"/>
          <p:cNvSpPr txBox="1"/>
          <p:nvPr/>
        </p:nvSpPr>
        <p:spPr>
          <a:xfrm>
            <a:off x="3811191" y="3490920"/>
            <a:ext cx="7382848" cy="4154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800" dirty="0"/>
              <a:t>2</a:t>
            </a:r>
            <a:r>
              <a:rPr lang="pt-BR" sz="1800" dirty="0" smtClean="0"/>
              <a:t>) </a:t>
            </a:r>
            <a:r>
              <a:rPr lang="en-US" sz="1800" dirty="0"/>
              <a:t>Patients with previous contact with an infected patient for COVID-19</a:t>
            </a:r>
            <a:r>
              <a:rPr lang="pt-BR" sz="1800" dirty="0" smtClean="0"/>
              <a:t>.</a:t>
            </a:r>
            <a:endParaRPr lang="pt-BR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97585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en-US" sz="2133" b="1" dirty="0">
                <a:solidFill>
                  <a:srgbClr val="FFFFFF">
                    <a:lumMod val="65000"/>
                  </a:srgbClr>
                </a:solidFill>
              </a:rPr>
              <a:t>Limitations of the PCR-RT test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53" name="CaixaDeTexto 52"/>
          <p:cNvSpPr txBox="1"/>
          <p:nvPr/>
        </p:nvSpPr>
        <p:spPr>
          <a:xfrm>
            <a:off x="777036" y="1768573"/>
            <a:ext cx="9317252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US" sz="1800" dirty="0"/>
              <a:t>Despite the high specificity of </a:t>
            </a:r>
            <a:r>
              <a:rPr lang="en-US" sz="1800" b="1" dirty="0">
                <a:solidFill>
                  <a:srgbClr val="C00000"/>
                </a:solidFill>
              </a:rPr>
              <a:t>PCR-RT</a:t>
            </a:r>
            <a:r>
              <a:rPr lang="en-US" sz="1800" dirty="0"/>
              <a:t>, </a:t>
            </a:r>
            <a:r>
              <a:rPr lang="en-US" sz="1800" b="1" dirty="0">
                <a:solidFill>
                  <a:srgbClr val="00A3AD"/>
                </a:solidFill>
              </a:rPr>
              <a:t>access is still limited</a:t>
            </a:r>
            <a:endParaRPr lang="pt-BR" sz="1800" b="1" dirty="0">
              <a:solidFill>
                <a:srgbClr val="00A3AD"/>
              </a:solidFill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1403772" y="2265208"/>
            <a:ext cx="9583903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n-US" sz="1800" b="1" dirty="0">
                <a:solidFill>
                  <a:srgbClr val="00A3AD"/>
                </a:solidFill>
              </a:rPr>
              <a:t>Shortage in Brazil of reagents and laboratories using molecular biology techniques</a:t>
            </a:r>
            <a:endParaRPr lang="pt-BR" sz="1800" dirty="0">
              <a:solidFill>
                <a:schemeClr val="tx1"/>
              </a:solidFill>
            </a:endParaRPr>
          </a:p>
        </p:txBody>
      </p:sp>
      <p:pic>
        <p:nvPicPr>
          <p:cNvPr id="26" name="Imagem 25"/>
          <p:cNvPicPr/>
          <p:nvPr/>
        </p:nvPicPr>
        <p:blipFill rotWithShape="1">
          <a:blip r:embed="rId5"/>
          <a:srcRect l="6702" t="8471" r="5456" b="18741"/>
          <a:stretch/>
        </p:blipFill>
        <p:spPr bwMode="auto">
          <a:xfrm>
            <a:off x="2302945" y="2841661"/>
            <a:ext cx="6351957" cy="31657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488558" y="6198782"/>
            <a:ext cx="71945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u="sng" dirty="0">
                <a:hlinkClick r:id="rId6"/>
              </a:rPr>
              <a:t>https://</a:t>
            </a:r>
            <a:r>
              <a:rPr lang="pt-BR" u="sng" dirty="0" smtClean="0">
                <a:hlinkClick r:id="rId6"/>
              </a:rPr>
              <a:t>saude.estadao.com.br/noticias/geral,ministerio-entrega-kit-incompleto-e-brasil-so-</a:t>
            </a:r>
          </a:p>
          <a:p>
            <a:r>
              <a:rPr lang="pt-BR" u="sng" dirty="0" smtClean="0">
                <a:hlinkClick r:id="rId6"/>
              </a:rPr>
              <a:t>atinge-20-da-capacidade-de-testes,70003361971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98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Antibodies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to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IgM </a:t>
            </a:r>
            <a:r>
              <a:rPr lang="pt-BR" sz="2133" b="1" dirty="0" err="1" smtClean="0">
                <a:solidFill>
                  <a:srgbClr val="FFFFFF">
                    <a:lumMod val="65000"/>
                  </a:srgbClr>
                </a:solidFill>
              </a:rPr>
              <a:t>and</a:t>
            </a: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IgG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pic>
        <p:nvPicPr>
          <p:cNvPr id="237" name="Google Shape;420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62835" y="3112620"/>
            <a:ext cx="2208445" cy="220844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424;p10"/>
          <p:cNvSpPr/>
          <p:nvPr/>
        </p:nvSpPr>
        <p:spPr>
          <a:xfrm>
            <a:off x="228600" y="1753174"/>
            <a:ext cx="3870920" cy="830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lvl="0" algn="ctr">
              <a:buSzPts val="1400"/>
            </a:pPr>
            <a:r>
              <a:rPr lang="en-US" b="1" dirty="0">
                <a:solidFill>
                  <a:schemeClr val="dk1"/>
                </a:solidFill>
              </a:rPr>
              <a:t>Antibodies are generated against the proteins Spike (S) and the </a:t>
            </a:r>
            <a:r>
              <a:rPr lang="en-US" b="1" dirty="0" err="1">
                <a:solidFill>
                  <a:schemeClr val="dk1"/>
                </a:solidFill>
              </a:rPr>
              <a:t>nucleocapsid</a:t>
            </a:r>
            <a:r>
              <a:rPr lang="en-US" b="1" dirty="0">
                <a:solidFill>
                  <a:schemeClr val="dk1"/>
                </a:solidFill>
              </a:rPr>
              <a:t> (N) </a:t>
            </a:r>
            <a:r>
              <a:rPr lang="en-US" sz="1400" b="1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1,2</a:t>
            </a:r>
            <a:endParaRPr sz="1400" b="1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0" name="Google Shape;425;p10"/>
          <p:cNvGrpSpPr/>
          <p:nvPr/>
        </p:nvGrpSpPr>
        <p:grpSpPr>
          <a:xfrm>
            <a:off x="1426123" y="2684031"/>
            <a:ext cx="2007058" cy="1524233"/>
            <a:chOff x="4743945" y="2910630"/>
            <a:chExt cx="1681871" cy="1524233"/>
          </a:xfrm>
        </p:grpSpPr>
        <p:grpSp>
          <p:nvGrpSpPr>
            <p:cNvPr id="241" name="Google Shape;426;p10"/>
            <p:cNvGrpSpPr/>
            <p:nvPr/>
          </p:nvGrpSpPr>
          <p:grpSpPr>
            <a:xfrm>
              <a:off x="5374863" y="4042137"/>
              <a:ext cx="408331" cy="392726"/>
              <a:chOff x="6178550" y="3759200"/>
              <a:chExt cx="498475" cy="479424"/>
            </a:xfrm>
          </p:grpSpPr>
          <p:sp>
            <p:nvSpPr>
              <p:cNvPr id="258" name="Google Shape;427;p10"/>
              <p:cNvSpPr/>
              <p:nvPr/>
            </p:nvSpPr>
            <p:spPr>
              <a:xfrm>
                <a:off x="6530975" y="3881437"/>
                <a:ext cx="2381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3"/>
                    </a:moveTo>
                    <a:cubicBezTo>
                      <a:pt x="4" y="4"/>
                      <a:pt x="3" y="5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4" y="2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428;p10"/>
              <p:cNvSpPr/>
              <p:nvPr/>
            </p:nvSpPr>
            <p:spPr>
              <a:xfrm>
                <a:off x="6545263" y="3914775"/>
                <a:ext cx="3333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2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429;p10"/>
              <p:cNvSpPr/>
              <p:nvPr/>
            </p:nvSpPr>
            <p:spPr>
              <a:xfrm>
                <a:off x="6483350" y="3900487"/>
                <a:ext cx="571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1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430;p10"/>
              <p:cNvSpPr/>
              <p:nvPr/>
            </p:nvSpPr>
            <p:spPr>
              <a:xfrm>
                <a:off x="6497638" y="3919537"/>
                <a:ext cx="571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1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431;p10"/>
              <p:cNvSpPr/>
              <p:nvPr/>
            </p:nvSpPr>
            <p:spPr>
              <a:xfrm>
                <a:off x="6427788" y="3938587"/>
                <a:ext cx="603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1" y="9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432;p10"/>
              <p:cNvSpPr/>
              <p:nvPr/>
            </p:nvSpPr>
            <p:spPr>
              <a:xfrm>
                <a:off x="6442075" y="3951287"/>
                <a:ext cx="55562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433;p10"/>
              <p:cNvSpPr/>
              <p:nvPr/>
            </p:nvSpPr>
            <p:spPr>
              <a:xfrm>
                <a:off x="6554788" y="3910012"/>
                <a:ext cx="5556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434;p10"/>
              <p:cNvSpPr/>
              <p:nvPr/>
            </p:nvSpPr>
            <p:spPr>
              <a:xfrm>
                <a:off x="6610350" y="3924300"/>
                <a:ext cx="57150" cy="17462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435;p10"/>
              <p:cNvSpPr/>
              <p:nvPr/>
            </p:nvSpPr>
            <p:spPr>
              <a:xfrm>
                <a:off x="6554788" y="3929062"/>
                <a:ext cx="55562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436;p10"/>
              <p:cNvSpPr/>
              <p:nvPr/>
            </p:nvSpPr>
            <p:spPr>
              <a:xfrm>
                <a:off x="6605588" y="3938587"/>
                <a:ext cx="57150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437;p10"/>
              <p:cNvSpPr/>
              <p:nvPr/>
            </p:nvSpPr>
            <p:spPr>
              <a:xfrm>
                <a:off x="6526213" y="3843337"/>
                <a:ext cx="23812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2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438;p10"/>
              <p:cNvSpPr/>
              <p:nvPr/>
            </p:nvSpPr>
            <p:spPr>
              <a:xfrm>
                <a:off x="6535738" y="3792537"/>
                <a:ext cx="190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 extrusionOk="0">
                    <a:moveTo>
                      <a:pt x="3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439;p10"/>
              <p:cNvSpPr/>
              <p:nvPr/>
            </p:nvSpPr>
            <p:spPr>
              <a:xfrm>
                <a:off x="6540500" y="3848100"/>
                <a:ext cx="23812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440;p10"/>
              <p:cNvSpPr/>
              <p:nvPr/>
            </p:nvSpPr>
            <p:spPr>
              <a:xfrm>
                <a:off x="6550025" y="3797300"/>
                <a:ext cx="2857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3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441;p10"/>
              <p:cNvSpPr/>
              <p:nvPr/>
            </p:nvSpPr>
            <p:spPr>
              <a:xfrm>
                <a:off x="6554788" y="4041775"/>
                <a:ext cx="2857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4" y="4"/>
                    </a:moveTo>
                    <a:cubicBezTo>
                      <a:pt x="3" y="5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6"/>
                      <a:pt x="5" y="5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3" name="Google Shape;442;p10"/>
              <p:cNvSpPr/>
              <p:nvPr/>
            </p:nvSpPr>
            <p:spPr>
              <a:xfrm>
                <a:off x="6545263" y="4068762"/>
                <a:ext cx="19050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4"/>
                    </a:moveTo>
                    <a:cubicBezTo>
                      <a:pt x="3" y="3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1"/>
                      <a:pt x="4" y="2"/>
                      <a:pt x="3" y="4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4" name="Google Shape;443;p10"/>
              <p:cNvSpPr/>
              <p:nvPr/>
            </p:nvSpPr>
            <p:spPr>
              <a:xfrm>
                <a:off x="6502400" y="4022725"/>
                <a:ext cx="61912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444;p10"/>
              <p:cNvSpPr/>
              <p:nvPr/>
            </p:nvSpPr>
            <p:spPr>
              <a:xfrm>
                <a:off x="6492875" y="4041775"/>
                <a:ext cx="61912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3" y="6"/>
                      <a:pt x="12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445;p10"/>
              <p:cNvSpPr/>
              <p:nvPr/>
            </p:nvSpPr>
            <p:spPr>
              <a:xfrm>
                <a:off x="6446838" y="3989387"/>
                <a:ext cx="60325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446;p10"/>
              <p:cNvSpPr/>
              <p:nvPr/>
            </p:nvSpPr>
            <p:spPr>
              <a:xfrm>
                <a:off x="6437313" y="4008437"/>
                <a:ext cx="55562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447;p10"/>
              <p:cNvSpPr/>
              <p:nvPr/>
            </p:nvSpPr>
            <p:spPr>
              <a:xfrm>
                <a:off x="6550025" y="4078287"/>
                <a:ext cx="285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448;p10"/>
              <p:cNvSpPr/>
              <p:nvPr/>
            </p:nvSpPr>
            <p:spPr>
              <a:xfrm>
                <a:off x="6564313" y="4130675"/>
                <a:ext cx="26987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5" y="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449;p10"/>
              <p:cNvSpPr/>
              <p:nvPr/>
            </p:nvSpPr>
            <p:spPr>
              <a:xfrm>
                <a:off x="6535738" y="4083050"/>
                <a:ext cx="23812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1"/>
                      <a:pt x="2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450;p10"/>
              <p:cNvSpPr/>
              <p:nvPr/>
            </p:nvSpPr>
            <p:spPr>
              <a:xfrm>
                <a:off x="6550025" y="4135437"/>
                <a:ext cx="19050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451;p10"/>
              <p:cNvSpPr/>
              <p:nvPr/>
            </p:nvSpPr>
            <p:spPr>
              <a:xfrm>
                <a:off x="6564313" y="4027487"/>
                <a:ext cx="50800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452;p10"/>
              <p:cNvSpPr/>
              <p:nvPr/>
            </p:nvSpPr>
            <p:spPr>
              <a:xfrm>
                <a:off x="6615113" y="4013200"/>
                <a:ext cx="52387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453;p10"/>
              <p:cNvSpPr/>
              <p:nvPr/>
            </p:nvSpPr>
            <p:spPr>
              <a:xfrm>
                <a:off x="6564313" y="4041775"/>
                <a:ext cx="55562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0" y="6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454;p10"/>
              <p:cNvSpPr/>
              <p:nvPr/>
            </p:nvSpPr>
            <p:spPr>
              <a:xfrm>
                <a:off x="6619875" y="4032250"/>
                <a:ext cx="571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455;p10"/>
              <p:cNvSpPr/>
              <p:nvPr/>
            </p:nvSpPr>
            <p:spPr>
              <a:xfrm>
                <a:off x="6413500" y="4135437"/>
                <a:ext cx="3333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4"/>
                    </a:moveTo>
                    <a:cubicBezTo>
                      <a:pt x="2" y="3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4" y="5"/>
                      <a:pt x="6" y="5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456;p10"/>
              <p:cNvSpPr/>
              <p:nvPr/>
            </p:nvSpPr>
            <p:spPr>
              <a:xfrm>
                <a:off x="6375400" y="4130675"/>
                <a:ext cx="3333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4"/>
                    </a:moveTo>
                    <a:cubicBezTo>
                      <a:pt x="5" y="3"/>
                      <a:pt x="6" y="2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6" y="4"/>
                      <a:pt x="4" y="4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457;p10"/>
              <p:cNvSpPr/>
              <p:nvPr/>
            </p:nvSpPr>
            <p:spPr>
              <a:xfrm>
                <a:off x="6413500" y="4078287"/>
                <a:ext cx="28575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458;p10"/>
              <p:cNvSpPr/>
              <p:nvPr/>
            </p:nvSpPr>
            <p:spPr>
              <a:xfrm>
                <a:off x="6394450" y="4073525"/>
                <a:ext cx="238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5" h="13" extrusionOk="0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459;p10"/>
              <p:cNvSpPr/>
              <p:nvPr/>
            </p:nvSpPr>
            <p:spPr>
              <a:xfrm>
                <a:off x="6427788" y="4013200"/>
                <a:ext cx="23812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3" extrusionOk="0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460;p10"/>
              <p:cNvSpPr/>
              <p:nvPr/>
            </p:nvSpPr>
            <p:spPr>
              <a:xfrm>
                <a:off x="6403975" y="4008437"/>
                <a:ext cx="23812" cy="6508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461;p10"/>
              <p:cNvSpPr/>
              <p:nvPr/>
            </p:nvSpPr>
            <p:spPr>
              <a:xfrm>
                <a:off x="6353175" y="4140200"/>
                <a:ext cx="508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10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462;p10"/>
              <p:cNvSpPr/>
              <p:nvPr/>
            </p:nvSpPr>
            <p:spPr>
              <a:xfrm>
                <a:off x="6315075" y="4171950"/>
                <a:ext cx="42862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463;p10"/>
              <p:cNvSpPr/>
              <p:nvPr/>
            </p:nvSpPr>
            <p:spPr>
              <a:xfrm>
                <a:off x="6343650" y="4125912"/>
                <a:ext cx="508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9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5" name="Google Shape;464;p10"/>
              <p:cNvSpPr/>
              <p:nvPr/>
            </p:nvSpPr>
            <p:spPr>
              <a:xfrm>
                <a:off x="6296025" y="4159250"/>
                <a:ext cx="52387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7" extrusionOk="0">
                    <a:moveTo>
                      <a:pt x="10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6" name="Google Shape;465;p10"/>
              <p:cNvSpPr/>
              <p:nvPr/>
            </p:nvSpPr>
            <p:spPr>
              <a:xfrm>
                <a:off x="6427788" y="4135437"/>
                <a:ext cx="42862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6" y="10"/>
                      <a:pt x="6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7" name="Google Shape;466;p10"/>
              <p:cNvSpPr/>
              <p:nvPr/>
            </p:nvSpPr>
            <p:spPr>
              <a:xfrm>
                <a:off x="6461125" y="4176712"/>
                <a:ext cx="412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0" extrusionOk="0">
                    <a:moveTo>
                      <a:pt x="0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8" name="Google Shape;467;p10"/>
              <p:cNvSpPr/>
              <p:nvPr/>
            </p:nvSpPr>
            <p:spPr>
              <a:xfrm>
                <a:off x="6413500" y="4144962"/>
                <a:ext cx="42862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9" name="Google Shape;468;p10"/>
              <p:cNvSpPr/>
              <p:nvPr/>
            </p:nvSpPr>
            <p:spPr>
              <a:xfrm>
                <a:off x="6446838" y="4186237"/>
                <a:ext cx="31750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0" name="Google Shape;469;p10"/>
              <p:cNvSpPr/>
              <p:nvPr/>
            </p:nvSpPr>
            <p:spPr>
              <a:xfrm>
                <a:off x="6286500" y="4051300"/>
                <a:ext cx="14287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1" y="3"/>
                    </a:move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1" name="Google Shape;470;p10"/>
              <p:cNvSpPr/>
              <p:nvPr/>
            </p:nvSpPr>
            <p:spPr>
              <a:xfrm>
                <a:off x="6267450" y="4017962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2" y="4"/>
                    </a:moveTo>
                    <a:cubicBezTo>
                      <a:pt x="3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4" y="6"/>
                      <a:pt x="3" y="6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2" name="Google Shape;471;p10"/>
              <p:cNvSpPr/>
              <p:nvPr/>
            </p:nvSpPr>
            <p:spPr>
              <a:xfrm>
                <a:off x="6296025" y="4027487"/>
                <a:ext cx="61912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3" y="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3" name="Google Shape;472;p10"/>
              <p:cNvSpPr/>
              <p:nvPr/>
            </p:nvSpPr>
            <p:spPr>
              <a:xfrm>
                <a:off x="6286500" y="4008437"/>
                <a:ext cx="66675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3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3" y="2"/>
                      <a:pt x="13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4" name="Google Shape;473;p10"/>
              <p:cNvSpPr/>
              <p:nvPr/>
            </p:nvSpPr>
            <p:spPr>
              <a:xfrm>
                <a:off x="6357938" y="3998912"/>
                <a:ext cx="603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1"/>
                      <a:pt x="13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5" name="Google Shape;474;p10"/>
              <p:cNvSpPr/>
              <p:nvPr/>
            </p:nvSpPr>
            <p:spPr>
              <a:xfrm>
                <a:off x="6348413" y="3979862"/>
                <a:ext cx="6508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6" name="Google Shape;475;p10"/>
              <p:cNvSpPr/>
              <p:nvPr/>
            </p:nvSpPr>
            <p:spPr>
              <a:xfrm>
                <a:off x="6230938" y="4013200"/>
                <a:ext cx="55562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5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7" name="Google Shape;476;p10"/>
              <p:cNvSpPr/>
              <p:nvPr/>
            </p:nvSpPr>
            <p:spPr>
              <a:xfrm>
                <a:off x="6178550" y="3998912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2" y="3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0" y="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8" name="Google Shape;477;p10"/>
              <p:cNvSpPr/>
              <p:nvPr/>
            </p:nvSpPr>
            <p:spPr>
              <a:xfrm>
                <a:off x="6240463" y="3998912"/>
                <a:ext cx="508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1" y="5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9" name="Google Shape;478;p10"/>
              <p:cNvSpPr/>
              <p:nvPr/>
            </p:nvSpPr>
            <p:spPr>
              <a:xfrm>
                <a:off x="6192838" y="3975100"/>
                <a:ext cx="47625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10" y="5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0" name="Google Shape;479;p10"/>
              <p:cNvSpPr/>
              <p:nvPr/>
            </p:nvSpPr>
            <p:spPr>
              <a:xfrm>
                <a:off x="6281738" y="4064000"/>
                <a:ext cx="28575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480;p10"/>
              <p:cNvSpPr/>
              <p:nvPr/>
            </p:nvSpPr>
            <p:spPr>
              <a:xfrm>
                <a:off x="6267450" y="4111625"/>
                <a:ext cx="23812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2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481;p10"/>
              <p:cNvSpPr/>
              <p:nvPr/>
            </p:nvSpPr>
            <p:spPr>
              <a:xfrm>
                <a:off x="6262688" y="4054475"/>
                <a:ext cx="33337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2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482;p10"/>
              <p:cNvSpPr/>
              <p:nvPr/>
            </p:nvSpPr>
            <p:spPr>
              <a:xfrm>
                <a:off x="6240463" y="4106862"/>
                <a:ext cx="36512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5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0" y="10"/>
                      <a:pt x="1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483;p10"/>
              <p:cNvSpPr/>
              <p:nvPr/>
            </p:nvSpPr>
            <p:spPr>
              <a:xfrm>
                <a:off x="6315075" y="3867150"/>
                <a:ext cx="33337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3" y="1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484;p10"/>
              <p:cNvSpPr/>
              <p:nvPr/>
            </p:nvSpPr>
            <p:spPr>
              <a:xfrm>
                <a:off x="6353175" y="3843337"/>
                <a:ext cx="222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1" y="2"/>
                    </a:moveTo>
                    <a:cubicBezTo>
                      <a:pt x="1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485;p10"/>
              <p:cNvSpPr/>
              <p:nvPr/>
            </p:nvSpPr>
            <p:spPr>
              <a:xfrm>
                <a:off x="6338888" y="3876675"/>
                <a:ext cx="41275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9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486;p10"/>
              <p:cNvSpPr/>
              <p:nvPr/>
            </p:nvSpPr>
            <p:spPr>
              <a:xfrm>
                <a:off x="6357938" y="3867150"/>
                <a:ext cx="412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9" y="11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487;p10"/>
              <p:cNvSpPr/>
              <p:nvPr/>
            </p:nvSpPr>
            <p:spPr>
              <a:xfrm>
                <a:off x="6370638" y="3933825"/>
                <a:ext cx="4762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9" y="11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488;p10"/>
              <p:cNvSpPr/>
              <p:nvPr/>
            </p:nvSpPr>
            <p:spPr>
              <a:xfrm>
                <a:off x="6389688" y="3919537"/>
                <a:ext cx="476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" extrusionOk="0">
                    <a:moveTo>
                      <a:pt x="9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11"/>
                      <a:pt x="9" y="1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0" name="Google Shape;489;p10"/>
              <p:cNvSpPr/>
              <p:nvPr/>
            </p:nvSpPr>
            <p:spPr>
              <a:xfrm>
                <a:off x="6348413" y="3806825"/>
                <a:ext cx="2222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1" name="Google Shape;490;p10"/>
              <p:cNvSpPr/>
              <p:nvPr/>
            </p:nvSpPr>
            <p:spPr>
              <a:xfrm>
                <a:off x="6365875" y="3811587"/>
                <a:ext cx="23812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2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2" name="Google Shape;491;p10"/>
              <p:cNvSpPr/>
              <p:nvPr/>
            </p:nvSpPr>
            <p:spPr>
              <a:xfrm>
                <a:off x="6375400" y="3759200"/>
                <a:ext cx="28575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3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3" name="Google Shape;492;p10"/>
              <p:cNvSpPr/>
              <p:nvPr/>
            </p:nvSpPr>
            <p:spPr>
              <a:xfrm>
                <a:off x="6281738" y="3871912"/>
                <a:ext cx="5238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1" y="3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4" name="Google Shape;493;p10"/>
              <p:cNvSpPr/>
              <p:nvPr/>
            </p:nvSpPr>
            <p:spPr>
              <a:xfrm>
                <a:off x="6226175" y="3862387"/>
                <a:ext cx="55562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12" y="2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5" name="Google Shape;494;p10"/>
              <p:cNvSpPr/>
              <p:nvPr/>
            </p:nvSpPr>
            <p:spPr>
              <a:xfrm>
                <a:off x="6286500" y="3852862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2" y="3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495;p10"/>
              <p:cNvSpPr/>
              <p:nvPr/>
            </p:nvSpPr>
            <p:spPr>
              <a:xfrm>
                <a:off x="6235700" y="3843337"/>
                <a:ext cx="50800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1" y="2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42" name="Google Shape;496;p10"/>
            <p:cNvGrpSpPr/>
            <p:nvPr/>
          </p:nvGrpSpPr>
          <p:grpSpPr>
            <a:xfrm>
              <a:off x="5257322" y="3867708"/>
              <a:ext cx="161252" cy="196364"/>
              <a:chOff x="5775325" y="3862387"/>
              <a:chExt cx="196850" cy="239713"/>
            </a:xfrm>
          </p:grpSpPr>
          <p:sp>
            <p:nvSpPr>
              <p:cNvPr id="244" name="Google Shape;497;p10"/>
              <p:cNvSpPr/>
              <p:nvPr/>
            </p:nvSpPr>
            <p:spPr>
              <a:xfrm>
                <a:off x="5816600" y="3951287"/>
                <a:ext cx="33337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2"/>
                    </a:moveTo>
                    <a:cubicBezTo>
                      <a:pt x="5" y="3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6" y="2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498;p10"/>
              <p:cNvSpPr/>
              <p:nvPr/>
            </p:nvSpPr>
            <p:spPr>
              <a:xfrm>
                <a:off x="5854700" y="3965575"/>
                <a:ext cx="33337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499;p10"/>
              <p:cNvSpPr/>
              <p:nvPr/>
            </p:nvSpPr>
            <p:spPr>
              <a:xfrm>
                <a:off x="5811838" y="3970337"/>
                <a:ext cx="3333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7" h="14" extrusionOk="0">
                    <a:moveTo>
                      <a:pt x="2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2" y="1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500;p10"/>
              <p:cNvSpPr/>
              <p:nvPr/>
            </p:nvSpPr>
            <p:spPr>
              <a:xfrm>
                <a:off x="5830888" y="3979862"/>
                <a:ext cx="3333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2" y="13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2"/>
                      <a:pt x="1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2" y="1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501;p10"/>
              <p:cNvSpPr/>
              <p:nvPr/>
            </p:nvSpPr>
            <p:spPr>
              <a:xfrm>
                <a:off x="5792788" y="4032250"/>
                <a:ext cx="33337" cy="65087"/>
              </a:xfrm>
              <a:custGeom>
                <a:avLst/>
                <a:gdLst/>
                <a:ahLst/>
                <a:cxnLst/>
                <a:rect l="l" t="t" r="r" b="b"/>
                <a:pathLst>
                  <a:path w="7" h="14" extrusionOk="0">
                    <a:moveTo>
                      <a:pt x="2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2"/>
                      <a:pt x="6" y="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502;p10"/>
              <p:cNvSpPr/>
              <p:nvPr/>
            </p:nvSpPr>
            <p:spPr>
              <a:xfrm>
                <a:off x="5811838" y="4041775"/>
                <a:ext cx="33337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2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503;p10"/>
              <p:cNvSpPr/>
              <p:nvPr/>
            </p:nvSpPr>
            <p:spPr>
              <a:xfrm>
                <a:off x="5859463" y="3941762"/>
                <a:ext cx="508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504;p10"/>
              <p:cNvSpPr/>
              <p:nvPr/>
            </p:nvSpPr>
            <p:spPr>
              <a:xfrm>
                <a:off x="5910263" y="3919537"/>
                <a:ext cx="476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1" y="7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505;p10"/>
              <p:cNvSpPr/>
              <p:nvPr/>
            </p:nvSpPr>
            <p:spPr>
              <a:xfrm>
                <a:off x="5868988" y="3956050"/>
                <a:ext cx="508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1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506;p10"/>
              <p:cNvSpPr/>
              <p:nvPr/>
            </p:nvSpPr>
            <p:spPr>
              <a:xfrm>
                <a:off x="5915025" y="3941762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2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507;p10"/>
              <p:cNvSpPr/>
              <p:nvPr/>
            </p:nvSpPr>
            <p:spPr>
              <a:xfrm>
                <a:off x="5797550" y="3924300"/>
                <a:ext cx="33337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0"/>
                      <a:pt x="4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10"/>
                      <a:pt x="7" y="10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508;p10"/>
              <p:cNvSpPr/>
              <p:nvPr/>
            </p:nvSpPr>
            <p:spPr>
              <a:xfrm>
                <a:off x="5775325" y="3876675"/>
                <a:ext cx="317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7" y="9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509;p10"/>
              <p:cNvSpPr/>
              <p:nvPr/>
            </p:nvSpPr>
            <p:spPr>
              <a:xfrm>
                <a:off x="5811838" y="3914775"/>
                <a:ext cx="38100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8" y="11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1"/>
                      <a:pt x="8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510;p10"/>
              <p:cNvSpPr/>
              <p:nvPr/>
            </p:nvSpPr>
            <p:spPr>
              <a:xfrm>
                <a:off x="5797550" y="3862387"/>
                <a:ext cx="285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11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EF33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43" name="Google Shape;511;p10"/>
            <p:cNvSpPr/>
            <p:nvPr/>
          </p:nvSpPr>
          <p:spPr>
            <a:xfrm>
              <a:off x="4743945" y="2910630"/>
              <a:ext cx="1681871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EF3340"/>
                </a:buClr>
                <a:buSzPts val="1400"/>
              </a:pPr>
              <a:r>
                <a:rPr lang="en-US" b="1" dirty="0" smtClean="0">
                  <a:solidFill>
                    <a:srgbClr val="EF3340"/>
                  </a:solidFill>
                </a:rPr>
                <a:t>Antibodies </a:t>
              </a:r>
              <a:r>
                <a:rPr lang="en-US" sz="1400" b="1" i="0" u="none" strike="noStrike" cap="none" dirty="0">
                  <a:solidFill>
                    <a:srgbClr val="EF3340"/>
                  </a:solidFill>
                  <a:latin typeface="Arial"/>
                  <a:ea typeface="Arial"/>
                  <a:cs typeface="Arial"/>
                  <a:sym typeface="Arial"/>
                </a:rPr>
                <a:t>Anti-N</a:t>
              </a:r>
              <a:endParaRPr sz="1400" b="1" i="0" u="none" strike="noStrike" cap="none" dirty="0">
                <a:solidFill>
                  <a:srgbClr val="EF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7" name="Google Shape;512;p10"/>
          <p:cNvGrpSpPr/>
          <p:nvPr/>
        </p:nvGrpSpPr>
        <p:grpSpPr>
          <a:xfrm>
            <a:off x="1416011" y="5226531"/>
            <a:ext cx="1856653" cy="815584"/>
            <a:chOff x="4803138" y="5416086"/>
            <a:chExt cx="1662635" cy="707400"/>
          </a:xfrm>
        </p:grpSpPr>
        <p:grpSp>
          <p:nvGrpSpPr>
            <p:cNvPr id="328" name="Google Shape;513;p10"/>
            <p:cNvGrpSpPr/>
            <p:nvPr/>
          </p:nvGrpSpPr>
          <p:grpSpPr>
            <a:xfrm>
              <a:off x="5443918" y="5416086"/>
              <a:ext cx="408331" cy="392726"/>
              <a:chOff x="6178550" y="3759200"/>
              <a:chExt cx="498475" cy="479424"/>
            </a:xfrm>
          </p:grpSpPr>
          <p:sp>
            <p:nvSpPr>
              <p:cNvPr id="345" name="Google Shape;514;p10"/>
              <p:cNvSpPr/>
              <p:nvPr/>
            </p:nvSpPr>
            <p:spPr>
              <a:xfrm>
                <a:off x="6530975" y="3881437"/>
                <a:ext cx="2381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3" y="3"/>
                    </a:moveTo>
                    <a:cubicBezTo>
                      <a:pt x="4" y="4"/>
                      <a:pt x="3" y="5"/>
                      <a:pt x="2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2" y="6"/>
                      <a:pt x="2" y="6"/>
                    </a:cubicBezTo>
                    <a:cubicBezTo>
                      <a:pt x="4" y="6"/>
                      <a:pt x="5" y="4"/>
                      <a:pt x="4" y="2"/>
                    </a:cubicBezTo>
                    <a:cubicBezTo>
                      <a:pt x="4" y="1"/>
                      <a:pt x="2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3" y="1"/>
                      <a:pt x="3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515;p10"/>
              <p:cNvSpPr/>
              <p:nvPr/>
            </p:nvSpPr>
            <p:spPr>
              <a:xfrm>
                <a:off x="6545263" y="3914775"/>
                <a:ext cx="3333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2"/>
                    </a:moveTo>
                    <a:cubicBezTo>
                      <a:pt x="3" y="1"/>
                      <a:pt x="2" y="1"/>
                      <a:pt x="1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3" y="0"/>
                      <a:pt x="5" y="1"/>
                    </a:cubicBezTo>
                    <a:cubicBezTo>
                      <a:pt x="6" y="2"/>
                      <a:pt x="7" y="4"/>
                      <a:pt x="6" y="5"/>
                    </a:cubicBezTo>
                    <a:cubicBezTo>
                      <a:pt x="6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6" y="4"/>
                      <a:pt x="5" y="2"/>
                      <a:pt x="4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7" name="Google Shape;516;p10"/>
              <p:cNvSpPr/>
              <p:nvPr/>
            </p:nvSpPr>
            <p:spPr>
              <a:xfrm>
                <a:off x="6483350" y="3900487"/>
                <a:ext cx="571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1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1" y="7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8" name="Google Shape;517;p10"/>
              <p:cNvSpPr/>
              <p:nvPr/>
            </p:nvSpPr>
            <p:spPr>
              <a:xfrm>
                <a:off x="6497638" y="3919537"/>
                <a:ext cx="5715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1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7"/>
                      <a:pt x="0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3"/>
                      <a:pt x="11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9" name="Google Shape;518;p10"/>
              <p:cNvSpPr/>
              <p:nvPr/>
            </p:nvSpPr>
            <p:spPr>
              <a:xfrm>
                <a:off x="6427788" y="3938587"/>
                <a:ext cx="60325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1" y="9"/>
                    </a:move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2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3" y="2"/>
                      <a:pt x="13" y="2"/>
                      <a:pt x="12" y="3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2" y="9"/>
                      <a:pt x="2" y="9"/>
                      <a:pt x="1" y="9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0" name="Google Shape;519;p10"/>
              <p:cNvSpPr/>
              <p:nvPr/>
            </p:nvSpPr>
            <p:spPr>
              <a:xfrm>
                <a:off x="6442075" y="3951287"/>
                <a:ext cx="55562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10" extrusionOk="0">
                    <a:moveTo>
                      <a:pt x="1" y="9"/>
                    </a:move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0"/>
                      <a:pt x="11" y="1"/>
                      <a:pt x="11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10"/>
                      <a:pt x="1" y="10"/>
                      <a:pt x="1" y="9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1" name="Google Shape;520;p10"/>
              <p:cNvSpPr/>
              <p:nvPr/>
            </p:nvSpPr>
            <p:spPr>
              <a:xfrm>
                <a:off x="6554788" y="3910012"/>
                <a:ext cx="55562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2" y="0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2" y="3"/>
                      <a:pt x="12" y="3"/>
                      <a:pt x="12" y="4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2" name="Google Shape;521;p10"/>
              <p:cNvSpPr/>
              <p:nvPr/>
            </p:nvSpPr>
            <p:spPr>
              <a:xfrm>
                <a:off x="6610350" y="3924300"/>
                <a:ext cx="57150" cy="17462"/>
              </a:xfrm>
              <a:custGeom>
                <a:avLst/>
                <a:gdLst/>
                <a:ahLst/>
                <a:cxnLst/>
                <a:rect l="l" t="t" r="r" b="b"/>
                <a:pathLst>
                  <a:path w="12" h="4" extrusionOk="0">
                    <a:moveTo>
                      <a:pt x="0" y="3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2"/>
                      <a:pt x="12" y="3"/>
                      <a:pt x="12" y="3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6" y="4"/>
                      <a:pt x="6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3" name="Google Shape;522;p10"/>
              <p:cNvSpPr/>
              <p:nvPr/>
            </p:nvSpPr>
            <p:spPr>
              <a:xfrm>
                <a:off x="6554788" y="3929062"/>
                <a:ext cx="55562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0" y="2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2" y="3"/>
                      <a:pt x="12" y="3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4" name="Google Shape;523;p10"/>
              <p:cNvSpPr/>
              <p:nvPr/>
            </p:nvSpPr>
            <p:spPr>
              <a:xfrm>
                <a:off x="6605588" y="3938587"/>
                <a:ext cx="57150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" y="3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2" y="5"/>
                      <a:pt x="11" y="6"/>
                      <a:pt x="11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" name="Google Shape;524;p10"/>
              <p:cNvSpPr/>
              <p:nvPr/>
            </p:nvSpPr>
            <p:spPr>
              <a:xfrm>
                <a:off x="6526213" y="3843337"/>
                <a:ext cx="23812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2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5" y="1"/>
                      <a:pt x="5" y="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" name="Google Shape;525;p10"/>
              <p:cNvSpPr/>
              <p:nvPr/>
            </p:nvSpPr>
            <p:spPr>
              <a:xfrm>
                <a:off x="6535738" y="3792537"/>
                <a:ext cx="19050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4" h="11" extrusionOk="0">
                    <a:moveTo>
                      <a:pt x="3" y="11"/>
                    </a:move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0" y="11"/>
                      <a:pt x="0" y="1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" name="Google Shape;526;p10"/>
              <p:cNvSpPr/>
              <p:nvPr/>
            </p:nvSpPr>
            <p:spPr>
              <a:xfrm>
                <a:off x="6540500" y="3848100"/>
                <a:ext cx="23812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" name="Google Shape;527;p10"/>
              <p:cNvSpPr/>
              <p:nvPr/>
            </p:nvSpPr>
            <p:spPr>
              <a:xfrm>
                <a:off x="6550025" y="3797300"/>
                <a:ext cx="28575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3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0"/>
                      <a:pt x="1" y="10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9" name="Google Shape;528;p10"/>
              <p:cNvSpPr/>
              <p:nvPr/>
            </p:nvSpPr>
            <p:spPr>
              <a:xfrm>
                <a:off x="6554788" y="4041775"/>
                <a:ext cx="28575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4" y="4"/>
                    </a:moveTo>
                    <a:cubicBezTo>
                      <a:pt x="3" y="5"/>
                      <a:pt x="2" y="4"/>
                      <a:pt x="1" y="4"/>
                    </a:cubicBezTo>
                    <a:cubicBezTo>
                      <a:pt x="1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3" y="6"/>
                      <a:pt x="5" y="5"/>
                    </a:cubicBezTo>
                    <a:cubicBezTo>
                      <a:pt x="6" y="3"/>
                      <a:pt x="6" y="2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1"/>
                    </a:cubicBezTo>
                    <a:cubicBezTo>
                      <a:pt x="5" y="2"/>
                      <a:pt x="5" y="3"/>
                      <a:pt x="4" y="4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0" name="Google Shape;529;p10"/>
              <p:cNvSpPr/>
              <p:nvPr/>
            </p:nvSpPr>
            <p:spPr>
              <a:xfrm>
                <a:off x="6545263" y="4068762"/>
                <a:ext cx="19050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4" h="7" extrusionOk="0">
                    <a:moveTo>
                      <a:pt x="3" y="4"/>
                    </a:moveTo>
                    <a:cubicBezTo>
                      <a:pt x="3" y="3"/>
                      <a:pt x="2" y="1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3" y="1"/>
                      <a:pt x="4" y="2"/>
                      <a:pt x="3" y="4"/>
                    </a:cubicBezTo>
                    <a:cubicBezTo>
                      <a:pt x="3" y="6"/>
                      <a:pt x="2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2" y="5"/>
                      <a:pt x="3" y="4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1" name="Google Shape;530;p10"/>
              <p:cNvSpPr/>
              <p:nvPr/>
            </p:nvSpPr>
            <p:spPr>
              <a:xfrm>
                <a:off x="6502400" y="4022725"/>
                <a:ext cx="61912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2" name="Google Shape;531;p10"/>
              <p:cNvSpPr/>
              <p:nvPr/>
            </p:nvSpPr>
            <p:spPr>
              <a:xfrm>
                <a:off x="6492875" y="4041775"/>
                <a:ext cx="61912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3" y="6"/>
                      <a:pt x="12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3" name="Google Shape;532;p10"/>
              <p:cNvSpPr/>
              <p:nvPr/>
            </p:nvSpPr>
            <p:spPr>
              <a:xfrm>
                <a:off x="6446838" y="3989387"/>
                <a:ext cx="60325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13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6"/>
                      <a:pt x="13" y="6"/>
                      <a:pt x="13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8"/>
                      <a:pt x="11" y="9"/>
                      <a:pt x="11" y="8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4" name="Google Shape;533;p10"/>
              <p:cNvSpPr/>
              <p:nvPr/>
            </p:nvSpPr>
            <p:spPr>
              <a:xfrm>
                <a:off x="6437313" y="4008437"/>
                <a:ext cx="55562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12" h="9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2" y="6"/>
                      <a:pt x="12" y="6"/>
                      <a:pt x="12" y="7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1" y="8"/>
                      <a:pt x="11" y="9"/>
                      <a:pt x="10" y="8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534;p10"/>
              <p:cNvSpPr/>
              <p:nvPr/>
            </p:nvSpPr>
            <p:spPr>
              <a:xfrm>
                <a:off x="6550025" y="4078287"/>
                <a:ext cx="285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2"/>
                      <a:pt x="3" y="11"/>
                      <a:pt x="3" y="1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535;p10"/>
              <p:cNvSpPr/>
              <p:nvPr/>
            </p:nvSpPr>
            <p:spPr>
              <a:xfrm>
                <a:off x="6564313" y="4130675"/>
                <a:ext cx="26987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0" y="1"/>
                    </a:move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2"/>
                      <a:pt x="5" y="11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536;p10"/>
              <p:cNvSpPr/>
              <p:nvPr/>
            </p:nvSpPr>
            <p:spPr>
              <a:xfrm>
                <a:off x="6535738" y="4083050"/>
                <a:ext cx="23812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0" y="1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1"/>
                      <a:pt x="2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537;p10"/>
              <p:cNvSpPr/>
              <p:nvPr/>
            </p:nvSpPr>
            <p:spPr>
              <a:xfrm>
                <a:off x="6550025" y="4135437"/>
                <a:ext cx="19050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4" h="12" extrusionOk="0">
                    <a:moveTo>
                      <a:pt x="0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1"/>
                      <a:pt x="3" y="1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538;p10"/>
              <p:cNvSpPr/>
              <p:nvPr/>
            </p:nvSpPr>
            <p:spPr>
              <a:xfrm>
                <a:off x="6564313" y="4027487"/>
                <a:ext cx="50800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1" y="0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539;p10"/>
              <p:cNvSpPr/>
              <p:nvPr/>
            </p:nvSpPr>
            <p:spPr>
              <a:xfrm>
                <a:off x="6615113" y="4013200"/>
                <a:ext cx="52387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540;p10"/>
              <p:cNvSpPr/>
              <p:nvPr/>
            </p:nvSpPr>
            <p:spPr>
              <a:xfrm>
                <a:off x="6564313" y="4041775"/>
                <a:ext cx="55562" cy="26987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0" y="6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1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1" y="0"/>
                      <a:pt x="11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2" y="3"/>
                      <a:pt x="12" y="4"/>
                      <a:pt x="11" y="4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541;p10"/>
              <p:cNvSpPr/>
              <p:nvPr/>
            </p:nvSpPr>
            <p:spPr>
              <a:xfrm>
                <a:off x="6619875" y="4032250"/>
                <a:ext cx="57150" cy="22225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0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1" y="2"/>
                      <a:pt x="11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542;p10"/>
              <p:cNvSpPr/>
              <p:nvPr/>
            </p:nvSpPr>
            <p:spPr>
              <a:xfrm>
                <a:off x="6413500" y="4135437"/>
                <a:ext cx="3333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3" y="4"/>
                    </a:moveTo>
                    <a:cubicBezTo>
                      <a:pt x="2" y="3"/>
                      <a:pt x="1" y="2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2"/>
                      <a:pt x="1" y="4"/>
                      <a:pt x="2" y="4"/>
                    </a:cubicBezTo>
                    <a:cubicBezTo>
                      <a:pt x="4" y="5"/>
                      <a:pt x="6" y="5"/>
                      <a:pt x="7" y="4"/>
                    </a:cubicBezTo>
                    <a:cubicBezTo>
                      <a:pt x="7" y="4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4"/>
                      <a:pt x="4" y="4"/>
                      <a:pt x="3" y="4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4" name="Google Shape;543;p10"/>
              <p:cNvSpPr/>
              <p:nvPr/>
            </p:nvSpPr>
            <p:spPr>
              <a:xfrm>
                <a:off x="6375400" y="4130675"/>
                <a:ext cx="3333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7" h="5" extrusionOk="0">
                    <a:moveTo>
                      <a:pt x="4" y="4"/>
                    </a:moveTo>
                    <a:cubicBezTo>
                      <a:pt x="5" y="3"/>
                      <a:pt x="6" y="2"/>
                      <a:pt x="6" y="1"/>
                    </a:cubicBezTo>
                    <a:cubicBezTo>
                      <a:pt x="6" y="1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7" y="1"/>
                      <a:pt x="7" y="1"/>
                    </a:cubicBezTo>
                    <a:cubicBezTo>
                      <a:pt x="7" y="2"/>
                      <a:pt x="6" y="4"/>
                      <a:pt x="4" y="4"/>
                    </a:cubicBezTo>
                    <a:cubicBezTo>
                      <a:pt x="2" y="5"/>
                      <a:pt x="1" y="4"/>
                      <a:pt x="0" y="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3" y="4"/>
                      <a:pt x="4" y="4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5" name="Google Shape;544;p10"/>
              <p:cNvSpPr/>
              <p:nvPr/>
            </p:nvSpPr>
            <p:spPr>
              <a:xfrm>
                <a:off x="6413500" y="4078287"/>
                <a:ext cx="28575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6" h="13" extrusionOk="0">
                    <a:moveTo>
                      <a:pt x="3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6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3" y="13"/>
                      <a:pt x="3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0" y="12"/>
                      <a:pt x="1" y="1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6" name="Google Shape;545;p10"/>
              <p:cNvSpPr/>
              <p:nvPr/>
            </p:nvSpPr>
            <p:spPr>
              <a:xfrm>
                <a:off x="6394450" y="4073525"/>
                <a:ext cx="23812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5" h="13" extrusionOk="0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3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7" name="Google Shape;546;p10"/>
              <p:cNvSpPr/>
              <p:nvPr/>
            </p:nvSpPr>
            <p:spPr>
              <a:xfrm>
                <a:off x="6427788" y="4013200"/>
                <a:ext cx="23812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5" h="13" extrusionOk="0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1"/>
                      <a:pt x="5" y="1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2" y="13"/>
                      <a:pt x="2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8" name="Google Shape;547;p10"/>
              <p:cNvSpPr/>
              <p:nvPr/>
            </p:nvSpPr>
            <p:spPr>
              <a:xfrm>
                <a:off x="6403975" y="4008437"/>
                <a:ext cx="23812" cy="65087"/>
              </a:xfrm>
              <a:custGeom>
                <a:avLst/>
                <a:gdLst/>
                <a:ahLst/>
                <a:cxnLst/>
                <a:rect l="l" t="t" r="r" b="b"/>
                <a:pathLst>
                  <a:path w="5" h="14" extrusionOk="0">
                    <a:moveTo>
                      <a:pt x="3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2" y="14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9" name="Google Shape;548;p10"/>
              <p:cNvSpPr/>
              <p:nvPr/>
            </p:nvSpPr>
            <p:spPr>
              <a:xfrm>
                <a:off x="6353175" y="4140200"/>
                <a:ext cx="508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10" y="0"/>
                    </a:moveTo>
                    <a:cubicBezTo>
                      <a:pt x="11" y="1"/>
                      <a:pt x="11" y="1"/>
                      <a:pt x="11" y="1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2" y="9"/>
                      <a:pt x="2" y="9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0" name="Google Shape;549;p10"/>
              <p:cNvSpPr/>
              <p:nvPr/>
            </p:nvSpPr>
            <p:spPr>
              <a:xfrm>
                <a:off x="6315075" y="4171950"/>
                <a:ext cx="42862" cy="42862"/>
              </a:xfrm>
              <a:custGeom>
                <a:avLst/>
                <a:gdLst/>
                <a:ahLst/>
                <a:cxnLst/>
                <a:rect l="l" t="t" r="r" b="b"/>
                <a:pathLst>
                  <a:path w="9" h="9" extrusionOk="0">
                    <a:moveTo>
                      <a:pt x="8" y="0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0"/>
                      <a:pt x="8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1" name="Google Shape;550;p10"/>
              <p:cNvSpPr/>
              <p:nvPr/>
            </p:nvSpPr>
            <p:spPr>
              <a:xfrm>
                <a:off x="6343650" y="4125912"/>
                <a:ext cx="50800" cy="412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9" extrusionOk="0">
                    <a:moveTo>
                      <a:pt x="9" y="1"/>
                    </a:move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0" y="3"/>
                      <a:pt x="10" y="3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2" y="9"/>
                      <a:pt x="1" y="9"/>
                      <a:pt x="1" y="8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9" y="0"/>
                      <a:pt x="9" y="0"/>
                      <a:pt x="9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2" name="Google Shape;551;p10"/>
              <p:cNvSpPr/>
              <p:nvPr/>
            </p:nvSpPr>
            <p:spPr>
              <a:xfrm>
                <a:off x="6296025" y="4159250"/>
                <a:ext cx="52387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7" extrusionOk="0">
                    <a:moveTo>
                      <a:pt x="10" y="0"/>
                    </a:move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3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7"/>
                      <a:pt x="0" y="6"/>
                      <a:pt x="1" y="6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10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3" name="Google Shape;552;p10"/>
              <p:cNvSpPr/>
              <p:nvPr/>
            </p:nvSpPr>
            <p:spPr>
              <a:xfrm>
                <a:off x="6427788" y="4135437"/>
                <a:ext cx="42862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1" y="1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6" y="10"/>
                      <a:pt x="6" y="1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1" y="2"/>
                      <a:pt x="1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4" name="Google Shape;553;p10"/>
              <p:cNvSpPr/>
              <p:nvPr/>
            </p:nvSpPr>
            <p:spPr>
              <a:xfrm>
                <a:off x="6461125" y="4176712"/>
                <a:ext cx="41275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9" h="10" extrusionOk="0">
                    <a:moveTo>
                      <a:pt x="0" y="2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9"/>
                      <a:pt x="9" y="10"/>
                      <a:pt x="9" y="10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5" name="Google Shape;554;p10"/>
              <p:cNvSpPr/>
              <p:nvPr/>
            </p:nvSpPr>
            <p:spPr>
              <a:xfrm>
                <a:off x="6413500" y="4144962"/>
                <a:ext cx="42862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9" h="11" extrusionOk="0">
                    <a:moveTo>
                      <a:pt x="0" y="1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9"/>
                      <a:pt x="9" y="9"/>
                      <a:pt x="9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6" y="11"/>
                      <a:pt x="6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6" name="Google Shape;555;p10"/>
              <p:cNvSpPr/>
              <p:nvPr/>
            </p:nvSpPr>
            <p:spPr>
              <a:xfrm>
                <a:off x="6446838" y="4186237"/>
                <a:ext cx="31750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0" y="2"/>
                    </a:move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7" y="11"/>
                      <a:pt x="7" y="11"/>
                      <a:pt x="6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7" name="Google Shape;556;p10"/>
              <p:cNvSpPr/>
              <p:nvPr/>
            </p:nvSpPr>
            <p:spPr>
              <a:xfrm>
                <a:off x="6286500" y="4051300"/>
                <a:ext cx="14287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3" h="7" extrusionOk="0">
                    <a:moveTo>
                      <a:pt x="1" y="3"/>
                    </a:moveTo>
                    <a:cubicBezTo>
                      <a:pt x="1" y="2"/>
                      <a:pt x="2" y="1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6"/>
                      <a:pt x="1" y="5"/>
                      <a:pt x="1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8" name="Google Shape;557;p10"/>
              <p:cNvSpPr/>
              <p:nvPr/>
            </p:nvSpPr>
            <p:spPr>
              <a:xfrm>
                <a:off x="6267450" y="4017962"/>
                <a:ext cx="285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6" h="6" extrusionOk="0">
                    <a:moveTo>
                      <a:pt x="2" y="4"/>
                    </a:moveTo>
                    <a:cubicBezTo>
                      <a:pt x="3" y="5"/>
                      <a:pt x="4" y="5"/>
                      <a:pt x="5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5"/>
                      <a:pt x="6" y="5"/>
                    </a:cubicBezTo>
                    <a:cubicBezTo>
                      <a:pt x="4" y="6"/>
                      <a:pt x="3" y="6"/>
                      <a:pt x="1" y="4"/>
                    </a:cubicBezTo>
                    <a:cubicBezTo>
                      <a:pt x="0" y="3"/>
                      <a:pt x="0" y="1"/>
                      <a:pt x="1" y="0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9" name="Google Shape;558;p10"/>
              <p:cNvSpPr/>
              <p:nvPr/>
            </p:nvSpPr>
            <p:spPr>
              <a:xfrm>
                <a:off x="6296025" y="4027487"/>
                <a:ext cx="61912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3" h="7" extrusionOk="0">
                    <a:moveTo>
                      <a:pt x="13" y="0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3"/>
                      <a:pt x="13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1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0" name="Google Shape;559;p10"/>
              <p:cNvSpPr/>
              <p:nvPr/>
            </p:nvSpPr>
            <p:spPr>
              <a:xfrm>
                <a:off x="6286500" y="4008437"/>
                <a:ext cx="66675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3" y="0"/>
                    </a:move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3" y="2"/>
                      <a:pt x="13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1" y="7"/>
                      <a:pt x="1" y="6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1" name="Google Shape;560;p10"/>
              <p:cNvSpPr/>
              <p:nvPr/>
            </p:nvSpPr>
            <p:spPr>
              <a:xfrm>
                <a:off x="6357938" y="3998912"/>
                <a:ext cx="60325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3" h="8" extrusionOk="0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3" y="3"/>
                      <a:pt x="13" y="3"/>
                      <a:pt x="13" y="4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5"/>
                      <a:pt x="1" y="5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0"/>
                      <a:pt x="12" y="1"/>
                      <a:pt x="13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561;p10"/>
              <p:cNvSpPr/>
              <p:nvPr/>
            </p:nvSpPr>
            <p:spPr>
              <a:xfrm>
                <a:off x="6348413" y="3979862"/>
                <a:ext cx="65087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4" h="8" extrusionOk="0">
                    <a:moveTo>
                      <a:pt x="13" y="1"/>
                    </a:moveTo>
                    <a:cubicBezTo>
                      <a:pt x="13" y="2"/>
                      <a:pt x="13" y="2"/>
                      <a:pt x="13" y="2"/>
                    </a:cubicBezTo>
                    <a:cubicBezTo>
                      <a:pt x="14" y="3"/>
                      <a:pt x="13" y="3"/>
                      <a:pt x="13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8"/>
                      <a:pt x="1" y="7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1" y="5"/>
                      <a:pt x="1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" name="Google Shape;562;p10"/>
              <p:cNvSpPr/>
              <p:nvPr/>
            </p:nvSpPr>
            <p:spPr>
              <a:xfrm>
                <a:off x="6230938" y="4013200"/>
                <a:ext cx="55562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12" h="7" extrusionOk="0">
                    <a:moveTo>
                      <a:pt x="12" y="5"/>
                    </a:moveTo>
                    <a:cubicBezTo>
                      <a:pt x="12" y="6"/>
                      <a:pt x="12" y="6"/>
                      <a:pt x="12" y="6"/>
                    </a:cubicBezTo>
                    <a:cubicBezTo>
                      <a:pt x="11" y="7"/>
                      <a:pt x="11" y="7"/>
                      <a:pt x="10" y="7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1" y="0"/>
                      <a:pt x="2" y="0"/>
                      <a:pt x="2" y="0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2" y="4"/>
                      <a:pt x="12" y="5"/>
                      <a:pt x="12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563;p10"/>
              <p:cNvSpPr/>
              <p:nvPr/>
            </p:nvSpPr>
            <p:spPr>
              <a:xfrm>
                <a:off x="6178550" y="3998912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2" y="3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0" y="5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564;p10"/>
              <p:cNvSpPr/>
              <p:nvPr/>
            </p:nvSpPr>
            <p:spPr>
              <a:xfrm>
                <a:off x="6240463" y="3998912"/>
                <a:ext cx="5080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1" h="6" extrusionOk="0">
                    <a:moveTo>
                      <a:pt x="11" y="5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6"/>
                      <a:pt x="9" y="6"/>
                      <a:pt x="9" y="6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4"/>
                      <a:pt x="11" y="4"/>
                      <a:pt x="11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565;p10"/>
              <p:cNvSpPr/>
              <p:nvPr/>
            </p:nvSpPr>
            <p:spPr>
              <a:xfrm>
                <a:off x="6192838" y="3975100"/>
                <a:ext cx="47625" cy="33337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10" y="5"/>
                    </a:moveTo>
                    <a:cubicBezTo>
                      <a:pt x="9" y="7"/>
                      <a:pt x="9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566;p10"/>
              <p:cNvSpPr/>
              <p:nvPr/>
            </p:nvSpPr>
            <p:spPr>
              <a:xfrm>
                <a:off x="6281738" y="4064000"/>
                <a:ext cx="28575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4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6" y="1"/>
                      <a:pt x="6" y="2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9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0"/>
                      <a:pt x="4" y="0"/>
                      <a:pt x="4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567;p10"/>
              <p:cNvSpPr/>
              <p:nvPr/>
            </p:nvSpPr>
            <p:spPr>
              <a:xfrm>
                <a:off x="6267450" y="4111625"/>
                <a:ext cx="23812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2" y="0"/>
                    </a:move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2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2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568;p10"/>
              <p:cNvSpPr/>
              <p:nvPr/>
            </p:nvSpPr>
            <p:spPr>
              <a:xfrm>
                <a:off x="6262688" y="4054475"/>
                <a:ext cx="33337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7" h="12" extrusionOk="0">
                    <a:moveTo>
                      <a:pt x="5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2"/>
                      <a:pt x="2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569;p10"/>
              <p:cNvSpPr/>
              <p:nvPr/>
            </p:nvSpPr>
            <p:spPr>
              <a:xfrm>
                <a:off x="6240463" y="4106862"/>
                <a:ext cx="36512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8" h="11" extrusionOk="0">
                    <a:moveTo>
                      <a:pt x="5" y="0"/>
                    </a:moveTo>
                    <a:cubicBezTo>
                      <a:pt x="7" y="1"/>
                      <a:pt x="7" y="1"/>
                      <a:pt x="7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5" y="8"/>
                      <a:pt x="5" y="8"/>
                      <a:pt x="5" y="8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0" y="10"/>
                      <a:pt x="1" y="1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" name="Google Shape;570;p10"/>
              <p:cNvSpPr/>
              <p:nvPr/>
            </p:nvSpPr>
            <p:spPr>
              <a:xfrm>
                <a:off x="6315075" y="3867150"/>
                <a:ext cx="33337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3" y="1"/>
                    </a:moveTo>
                    <a:cubicBezTo>
                      <a:pt x="5" y="1"/>
                      <a:pt x="6" y="2"/>
                      <a:pt x="6" y="3"/>
                    </a:cubicBezTo>
                    <a:cubicBezTo>
                      <a:pt x="6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1"/>
                      <a:pt x="5" y="0"/>
                      <a:pt x="3" y="0"/>
                    </a:cubicBezTo>
                    <a:cubicBezTo>
                      <a:pt x="2" y="1"/>
                      <a:pt x="0" y="2"/>
                      <a:pt x="0" y="4"/>
                    </a:cubicBezTo>
                    <a:cubicBezTo>
                      <a:pt x="0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2" y="1"/>
                      <a:pt x="3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" name="Google Shape;571;p10"/>
              <p:cNvSpPr/>
              <p:nvPr/>
            </p:nvSpPr>
            <p:spPr>
              <a:xfrm>
                <a:off x="6353175" y="3843337"/>
                <a:ext cx="2222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5" h="6" extrusionOk="0">
                    <a:moveTo>
                      <a:pt x="1" y="2"/>
                    </a:moveTo>
                    <a:cubicBezTo>
                      <a:pt x="1" y="3"/>
                      <a:pt x="1" y="5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1" y="6"/>
                      <a:pt x="1" y="6"/>
                    </a:cubicBezTo>
                    <a:cubicBezTo>
                      <a:pt x="0" y="5"/>
                      <a:pt x="0" y="3"/>
                      <a:pt x="1" y="2"/>
                    </a:cubicBezTo>
                    <a:cubicBezTo>
                      <a:pt x="2" y="0"/>
                      <a:pt x="3" y="0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3" y="1"/>
                      <a:pt x="2" y="1"/>
                      <a:pt x="1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" name="Google Shape;572;p10"/>
              <p:cNvSpPr/>
              <p:nvPr/>
            </p:nvSpPr>
            <p:spPr>
              <a:xfrm>
                <a:off x="6338888" y="3876675"/>
                <a:ext cx="41275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9" h="13" extrusionOk="0">
                    <a:moveTo>
                      <a:pt x="9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7" y="13"/>
                      <a:pt x="7" y="12"/>
                      <a:pt x="6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9" y="1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" name="Google Shape;573;p10"/>
              <p:cNvSpPr/>
              <p:nvPr/>
            </p:nvSpPr>
            <p:spPr>
              <a:xfrm>
                <a:off x="6357938" y="3867150"/>
                <a:ext cx="412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9" h="12" extrusionOk="0">
                    <a:moveTo>
                      <a:pt x="9" y="11"/>
                    </a:moveTo>
                    <a:cubicBezTo>
                      <a:pt x="7" y="12"/>
                      <a:pt x="7" y="12"/>
                      <a:pt x="7" y="12"/>
                    </a:cubicBezTo>
                    <a:cubicBezTo>
                      <a:pt x="7" y="12"/>
                      <a:pt x="6" y="12"/>
                      <a:pt x="6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11"/>
                      <a:pt x="9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" name="Google Shape;574;p10"/>
              <p:cNvSpPr/>
              <p:nvPr/>
            </p:nvSpPr>
            <p:spPr>
              <a:xfrm>
                <a:off x="6370638" y="3933825"/>
                <a:ext cx="4762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10" h="12" extrusionOk="0">
                    <a:moveTo>
                      <a:pt x="9" y="11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2"/>
                      <a:pt x="7" y="12"/>
                      <a:pt x="7" y="1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9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" name="Google Shape;575;p10"/>
              <p:cNvSpPr/>
              <p:nvPr/>
            </p:nvSpPr>
            <p:spPr>
              <a:xfrm>
                <a:off x="6389688" y="3919537"/>
                <a:ext cx="47625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10" h="13" extrusionOk="0">
                    <a:moveTo>
                      <a:pt x="9" y="12"/>
                    </a:moveTo>
                    <a:cubicBezTo>
                      <a:pt x="8" y="12"/>
                      <a:pt x="8" y="12"/>
                      <a:pt x="8" y="12"/>
                    </a:cubicBezTo>
                    <a:cubicBezTo>
                      <a:pt x="8" y="13"/>
                      <a:pt x="7" y="13"/>
                      <a:pt x="7" y="12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2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10" y="11"/>
                      <a:pt x="10" y="11"/>
                      <a:pt x="9" y="1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" name="Google Shape;576;p10"/>
              <p:cNvSpPr/>
              <p:nvPr/>
            </p:nvSpPr>
            <p:spPr>
              <a:xfrm>
                <a:off x="6348413" y="3806825"/>
                <a:ext cx="22225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5" h="12" extrusionOk="0">
                    <a:moveTo>
                      <a:pt x="2" y="12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0" y="12"/>
                      <a:pt x="0" y="11"/>
                      <a:pt x="0" y="1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2" y="1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" name="Google Shape;577;p10"/>
              <p:cNvSpPr/>
              <p:nvPr/>
            </p:nvSpPr>
            <p:spPr>
              <a:xfrm>
                <a:off x="6365875" y="3811587"/>
                <a:ext cx="23812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5" h="11" extrusionOk="0">
                    <a:moveTo>
                      <a:pt x="2" y="11"/>
                    </a:moveTo>
                    <a:cubicBezTo>
                      <a:pt x="1" y="11"/>
                      <a:pt x="1" y="11"/>
                      <a:pt x="1" y="11"/>
                    </a:cubicBezTo>
                    <a:cubicBezTo>
                      <a:pt x="0" y="11"/>
                      <a:pt x="0" y="10"/>
                      <a:pt x="0" y="10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2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1"/>
                      <a:pt x="5" y="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2" y="11"/>
                      <a:pt x="2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9" name="Google Shape;578;p10"/>
              <p:cNvSpPr/>
              <p:nvPr/>
            </p:nvSpPr>
            <p:spPr>
              <a:xfrm>
                <a:off x="6375400" y="3759200"/>
                <a:ext cx="28575" cy="52387"/>
              </a:xfrm>
              <a:custGeom>
                <a:avLst/>
                <a:gdLst/>
                <a:ahLst/>
                <a:cxnLst/>
                <a:rect l="l" t="t" r="r" b="b"/>
                <a:pathLst>
                  <a:path w="6" h="11" extrusionOk="0">
                    <a:moveTo>
                      <a:pt x="3" y="11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2" y="4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6" y="0"/>
                      <a:pt x="5" y="0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0" name="Google Shape;579;p10"/>
              <p:cNvSpPr/>
              <p:nvPr/>
            </p:nvSpPr>
            <p:spPr>
              <a:xfrm>
                <a:off x="6281738" y="3871912"/>
                <a:ext cx="52387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1" y="3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0" y="5"/>
                      <a:pt x="1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2"/>
                      <a:pt x="11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1" name="Google Shape;580;p10"/>
              <p:cNvSpPr/>
              <p:nvPr/>
            </p:nvSpPr>
            <p:spPr>
              <a:xfrm>
                <a:off x="6226175" y="3862387"/>
                <a:ext cx="55562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12" h="5" extrusionOk="0">
                    <a:moveTo>
                      <a:pt x="12" y="2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0" y="2"/>
                      <a:pt x="1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2"/>
                      <a:pt x="12" y="2"/>
                      <a:pt x="12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2" name="Google Shape;581;p10"/>
              <p:cNvSpPr/>
              <p:nvPr/>
            </p:nvSpPr>
            <p:spPr>
              <a:xfrm>
                <a:off x="6286500" y="3852862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12" y="3"/>
                    </a:moveTo>
                    <a:cubicBezTo>
                      <a:pt x="12" y="5"/>
                      <a:pt x="12" y="5"/>
                      <a:pt x="12" y="5"/>
                    </a:cubicBezTo>
                    <a:cubicBezTo>
                      <a:pt x="11" y="5"/>
                      <a:pt x="11" y="6"/>
                      <a:pt x="10" y="5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2" y="2"/>
                      <a:pt x="12" y="3"/>
                      <a:pt x="12" y="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582;p10"/>
              <p:cNvSpPr/>
              <p:nvPr/>
            </p:nvSpPr>
            <p:spPr>
              <a:xfrm>
                <a:off x="6235700" y="3843337"/>
                <a:ext cx="50800" cy="23812"/>
              </a:xfrm>
              <a:custGeom>
                <a:avLst/>
                <a:gdLst/>
                <a:ahLst/>
                <a:cxnLst/>
                <a:rect l="l" t="t" r="r" b="b"/>
                <a:pathLst>
                  <a:path w="11" h="5" extrusionOk="0">
                    <a:moveTo>
                      <a:pt x="11" y="2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9" name="Google Shape;583;p10"/>
            <p:cNvGrpSpPr/>
            <p:nvPr/>
          </p:nvGrpSpPr>
          <p:grpSpPr>
            <a:xfrm>
              <a:off x="5113611" y="5500613"/>
              <a:ext cx="161252" cy="196364"/>
              <a:chOff x="5775325" y="3862387"/>
              <a:chExt cx="196850" cy="239713"/>
            </a:xfrm>
          </p:grpSpPr>
          <p:sp>
            <p:nvSpPr>
              <p:cNvPr id="331" name="Google Shape;584;p10"/>
              <p:cNvSpPr/>
              <p:nvPr/>
            </p:nvSpPr>
            <p:spPr>
              <a:xfrm>
                <a:off x="5816600" y="3951287"/>
                <a:ext cx="33337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7" h="6" extrusionOk="0">
                    <a:moveTo>
                      <a:pt x="4" y="2"/>
                    </a:moveTo>
                    <a:cubicBezTo>
                      <a:pt x="5" y="3"/>
                      <a:pt x="6" y="4"/>
                      <a:pt x="5" y="5"/>
                    </a:cubicBezTo>
                    <a:cubicBezTo>
                      <a:pt x="5" y="5"/>
                      <a:pt x="5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5" y="6"/>
                      <a:pt x="6" y="6"/>
                      <a:pt x="6" y="5"/>
                    </a:cubicBezTo>
                    <a:cubicBezTo>
                      <a:pt x="7" y="4"/>
                      <a:pt x="6" y="2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1"/>
                      <a:pt x="0" y="1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2" y="1"/>
                      <a:pt x="3" y="1"/>
                      <a:pt x="4" y="2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2" name="Google Shape;585;p10"/>
              <p:cNvSpPr/>
              <p:nvPr/>
            </p:nvSpPr>
            <p:spPr>
              <a:xfrm>
                <a:off x="5854700" y="3965575"/>
                <a:ext cx="33337" cy="19050"/>
              </a:xfrm>
              <a:custGeom>
                <a:avLst/>
                <a:gdLst/>
                <a:ahLst/>
                <a:cxnLst/>
                <a:rect l="l" t="t" r="r" b="b"/>
                <a:pathLst>
                  <a:path w="7" h="4" extrusionOk="0">
                    <a:moveTo>
                      <a:pt x="3" y="1"/>
                    </a:moveTo>
                    <a:cubicBezTo>
                      <a:pt x="2" y="1"/>
                      <a:pt x="1" y="2"/>
                      <a:pt x="1" y="3"/>
                    </a:cubicBezTo>
                    <a:cubicBezTo>
                      <a:pt x="1" y="3"/>
                      <a:pt x="1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5" y="0"/>
                      <a:pt x="6" y="1"/>
                      <a:pt x="7" y="3"/>
                    </a:cubicBezTo>
                    <a:cubicBezTo>
                      <a:pt x="7" y="3"/>
                      <a:pt x="7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2"/>
                      <a:pt x="4" y="1"/>
                      <a:pt x="3" y="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3" name="Google Shape;586;p10"/>
              <p:cNvSpPr/>
              <p:nvPr/>
            </p:nvSpPr>
            <p:spPr>
              <a:xfrm>
                <a:off x="5811838" y="3970337"/>
                <a:ext cx="33337" cy="66675"/>
              </a:xfrm>
              <a:custGeom>
                <a:avLst/>
                <a:gdLst/>
                <a:ahLst/>
                <a:cxnLst/>
                <a:rect l="l" t="t" r="r" b="b"/>
                <a:pathLst>
                  <a:path w="7" h="14" extrusionOk="0">
                    <a:moveTo>
                      <a:pt x="2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4"/>
                      <a:pt x="2" y="1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4" name="Google Shape;587;p10"/>
              <p:cNvSpPr/>
              <p:nvPr/>
            </p:nvSpPr>
            <p:spPr>
              <a:xfrm>
                <a:off x="5830888" y="3979862"/>
                <a:ext cx="33337" cy="61912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2" y="13"/>
                    </a:move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2"/>
                      <a:pt x="1" y="1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1"/>
                      <a:pt x="7" y="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3" y="13"/>
                      <a:pt x="3" y="13"/>
                      <a:pt x="2" y="1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5" name="Google Shape;588;p10"/>
              <p:cNvSpPr/>
              <p:nvPr/>
            </p:nvSpPr>
            <p:spPr>
              <a:xfrm>
                <a:off x="5792788" y="4032250"/>
                <a:ext cx="33337" cy="65087"/>
              </a:xfrm>
              <a:custGeom>
                <a:avLst/>
                <a:gdLst/>
                <a:ahLst/>
                <a:cxnLst/>
                <a:rect l="l" t="t" r="r" b="b"/>
                <a:pathLst>
                  <a:path w="7" h="14" extrusionOk="0">
                    <a:moveTo>
                      <a:pt x="2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3"/>
                      <a:pt x="0" y="12"/>
                      <a:pt x="0" y="12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4" y="0"/>
                      <a:pt x="5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7" y="2"/>
                      <a:pt x="6" y="2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2" y="14"/>
                      <a:pt x="2" y="14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6" name="Google Shape;589;p10"/>
              <p:cNvSpPr/>
              <p:nvPr/>
            </p:nvSpPr>
            <p:spPr>
              <a:xfrm>
                <a:off x="5811838" y="4041775"/>
                <a:ext cx="33337" cy="603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3" extrusionOk="0">
                    <a:moveTo>
                      <a:pt x="2" y="13"/>
                    </a:moveTo>
                    <a:cubicBezTo>
                      <a:pt x="1" y="13"/>
                      <a:pt x="1" y="13"/>
                      <a:pt x="1" y="13"/>
                    </a:cubicBezTo>
                    <a:cubicBezTo>
                      <a:pt x="0" y="12"/>
                      <a:pt x="0" y="12"/>
                      <a:pt x="0" y="1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0"/>
                      <a:pt x="5" y="0"/>
                      <a:pt x="5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1"/>
                      <a:pt x="7" y="1"/>
                      <a:pt x="7" y="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3"/>
                      <a:pt x="2" y="13"/>
                      <a:pt x="2" y="13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7" name="Google Shape;590;p10"/>
              <p:cNvSpPr/>
              <p:nvPr/>
            </p:nvSpPr>
            <p:spPr>
              <a:xfrm>
                <a:off x="5859463" y="3941762"/>
                <a:ext cx="508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0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1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1" y="3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1" y="8"/>
                      <a:pt x="1" y="8"/>
                      <a:pt x="0" y="7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591;p10"/>
              <p:cNvSpPr/>
              <p:nvPr/>
            </p:nvSpPr>
            <p:spPr>
              <a:xfrm>
                <a:off x="5910263" y="3919537"/>
                <a:ext cx="47625" cy="31750"/>
              </a:xfrm>
              <a:custGeom>
                <a:avLst/>
                <a:gdLst/>
                <a:ahLst/>
                <a:cxnLst/>
                <a:rect l="l" t="t" r="r" b="b"/>
                <a:pathLst>
                  <a:path w="10" h="7" extrusionOk="0">
                    <a:moveTo>
                      <a:pt x="1" y="7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592;p10"/>
              <p:cNvSpPr/>
              <p:nvPr/>
            </p:nvSpPr>
            <p:spPr>
              <a:xfrm>
                <a:off x="5868988" y="3956050"/>
                <a:ext cx="50800" cy="38100"/>
              </a:xfrm>
              <a:custGeom>
                <a:avLst/>
                <a:gdLst/>
                <a:ahLst/>
                <a:cxnLst/>
                <a:rect l="l" t="t" r="r" b="b"/>
                <a:pathLst>
                  <a:path w="11" h="8" extrusionOk="0">
                    <a:moveTo>
                      <a:pt x="1" y="7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5"/>
                      <a:pt x="1" y="5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0" y="0"/>
                      <a:pt x="10" y="0"/>
                      <a:pt x="10" y="1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1" y="3"/>
                      <a:pt x="10" y="3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8"/>
                      <a:pt x="1" y="7"/>
                      <a:pt x="1" y="7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593;p10"/>
              <p:cNvSpPr/>
              <p:nvPr/>
            </p:nvSpPr>
            <p:spPr>
              <a:xfrm>
                <a:off x="5915025" y="3941762"/>
                <a:ext cx="57150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12" h="6" extrusionOk="0">
                    <a:moveTo>
                      <a:pt x="2" y="5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1" y="3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2" y="1"/>
                      <a:pt x="12" y="1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5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594;p10"/>
              <p:cNvSpPr/>
              <p:nvPr/>
            </p:nvSpPr>
            <p:spPr>
              <a:xfrm>
                <a:off x="5797550" y="3924300"/>
                <a:ext cx="33337" cy="50800"/>
              </a:xfrm>
              <a:custGeom>
                <a:avLst/>
                <a:gdLst/>
                <a:ahLst/>
                <a:cxnLst/>
                <a:rect l="l" t="t" r="r" b="b"/>
                <a:pathLst>
                  <a:path w="7" h="11" extrusionOk="0">
                    <a:moveTo>
                      <a:pt x="7" y="10"/>
                    </a:moveTo>
                    <a:cubicBezTo>
                      <a:pt x="6" y="10"/>
                      <a:pt x="6" y="10"/>
                      <a:pt x="6" y="10"/>
                    </a:cubicBezTo>
                    <a:cubicBezTo>
                      <a:pt x="5" y="11"/>
                      <a:pt x="5" y="10"/>
                      <a:pt x="4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10"/>
                      <a:pt x="7" y="10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595;p10"/>
              <p:cNvSpPr/>
              <p:nvPr/>
            </p:nvSpPr>
            <p:spPr>
              <a:xfrm>
                <a:off x="5775325" y="3876675"/>
                <a:ext cx="31750" cy="47625"/>
              </a:xfrm>
              <a:custGeom>
                <a:avLst/>
                <a:gdLst/>
                <a:ahLst/>
                <a:cxnLst/>
                <a:rect l="l" t="t" r="r" b="b"/>
                <a:pathLst>
                  <a:path w="7" h="10" extrusionOk="0">
                    <a:moveTo>
                      <a:pt x="7" y="9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596;p10"/>
              <p:cNvSpPr/>
              <p:nvPr/>
            </p:nvSpPr>
            <p:spPr>
              <a:xfrm>
                <a:off x="5811838" y="3914775"/>
                <a:ext cx="38100" cy="55562"/>
              </a:xfrm>
              <a:custGeom>
                <a:avLst/>
                <a:gdLst/>
                <a:ahLst/>
                <a:cxnLst/>
                <a:rect l="l" t="t" r="r" b="b"/>
                <a:pathLst>
                  <a:path w="8" h="12" extrusionOk="0">
                    <a:moveTo>
                      <a:pt x="8" y="11"/>
                    </a:moveTo>
                    <a:cubicBezTo>
                      <a:pt x="6" y="12"/>
                      <a:pt x="6" y="12"/>
                      <a:pt x="6" y="12"/>
                    </a:cubicBezTo>
                    <a:cubicBezTo>
                      <a:pt x="6" y="12"/>
                      <a:pt x="5" y="12"/>
                      <a:pt x="5" y="11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0" y="2"/>
                      <a:pt x="1" y="1"/>
                      <a:pt x="1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1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1"/>
                      <a:pt x="8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597;p10"/>
              <p:cNvSpPr/>
              <p:nvPr/>
            </p:nvSpPr>
            <p:spPr>
              <a:xfrm>
                <a:off x="5797550" y="3862387"/>
                <a:ext cx="28575" cy="57150"/>
              </a:xfrm>
              <a:custGeom>
                <a:avLst/>
                <a:gdLst/>
                <a:ahLst/>
                <a:cxnLst/>
                <a:rect l="l" t="t" r="r" b="b"/>
                <a:pathLst>
                  <a:path w="6" h="12" extrusionOk="0">
                    <a:moveTo>
                      <a:pt x="6" y="11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1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lose/>
                  </a:path>
                </a:pathLst>
              </a:custGeom>
              <a:solidFill>
                <a:srgbClr val="9B26B6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30" name="Google Shape;598;p10"/>
            <p:cNvSpPr/>
            <p:nvPr/>
          </p:nvSpPr>
          <p:spPr>
            <a:xfrm>
              <a:off x="4803138" y="5815709"/>
              <a:ext cx="1662635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>
                <a:buClr>
                  <a:srgbClr val="9B26B6"/>
                </a:buClr>
                <a:buSzPts val="1400"/>
              </a:pPr>
              <a:r>
                <a:rPr lang="en-US" b="1" dirty="0">
                  <a:solidFill>
                    <a:srgbClr val="9B26B6"/>
                  </a:solidFill>
                </a:rPr>
                <a:t>Antibodies. </a:t>
              </a:r>
              <a:r>
                <a:rPr lang="en-US" sz="1400" b="1" i="0" u="none" strike="noStrike" cap="none" dirty="0">
                  <a:solidFill>
                    <a:srgbClr val="9B26B6"/>
                  </a:solidFill>
                  <a:latin typeface="Arial"/>
                  <a:ea typeface="Arial"/>
                  <a:cs typeface="Arial"/>
                  <a:sym typeface="Arial"/>
                </a:rPr>
                <a:t>Anti-S</a:t>
              </a:r>
              <a:endParaRPr sz="1400" b="1" i="0" u="none" strike="noStrike" cap="none" dirty="0">
                <a:solidFill>
                  <a:srgbClr val="9B26B6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4" name="Google Shape;599;p10"/>
          <p:cNvSpPr/>
          <p:nvPr/>
        </p:nvSpPr>
        <p:spPr>
          <a:xfrm>
            <a:off x="4292954" y="1753174"/>
            <a:ext cx="3638504" cy="830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lvl="0" algn="ctr">
              <a:buSzPts val="1400"/>
            </a:pPr>
            <a:r>
              <a:rPr lang="en-US" b="1" dirty="0">
                <a:solidFill>
                  <a:schemeClr val="dk1"/>
                </a:solidFill>
              </a:rPr>
              <a:t>IgM and IgG appear mainly at the same time, but IgG may increase earlier than IgM! </a:t>
            </a:r>
            <a:r>
              <a:rPr lang="en-US" sz="1400" b="1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2,3</a:t>
            </a:r>
            <a:endParaRPr sz="1400" b="1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5" name="Google Shape;600;p10"/>
          <p:cNvCxnSpPr/>
          <p:nvPr/>
        </p:nvCxnSpPr>
        <p:spPr>
          <a:xfrm rot="10800000">
            <a:off x="4196237" y="1755775"/>
            <a:ext cx="0" cy="42116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6" name="Google Shape;601;p10"/>
          <p:cNvCxnSpPr/>
          <p:nvPr/>
        </p:nvCxnSpPr>
        <p:spPr>
          <a:xfrm rot="10800000">
            <a:off x="8028175" y="1755775"/>
            <a:ext cx="0" cy="4211638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7" name="Google Shape;602;p10"/>
          <p:cNvCxnSpPr/>
          <p:nvPr/>
        </p:nvCxnSpPr>
        <p:spPr>
          <a:xfrm>
            <a:off x="8381777" y="4204591"/>
            <a:ext cx="296671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18" name="Google Shape;603;p10"/>
          <p:cNvSpPr/>
          <p:nvPr/>
        </p:nvSpPr>
        <p:spPr>
          <a:xfrm>
            <a:off x="8677024" y="2904103"/>
            <a:ext cx="1117120" cy="40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A3AD"/>
              </a:buClr>
              <a:buSzPts val="1400"/>
            </a:pPr>
            <a:r>
              <a:rPr lang="en-US" b="1" dirty="0">
                <a:solidFill>
                  <a:srgbClr val="00A3AD"/>
                </a:solidFill>
              </a:rPr>
              <a:t>Antibodies </a:t>
            </a:r>
            <a:r>
              <a:rPr lang="en-US" sz="1400" b="1" i="0" u="none" strike="noStrike" cap="none" dirty="0">
                <a:solidFill>
                  <a:srgbClr val="00A3AD"/>
                </a:solidFill>
                <a:latin typeface="Arial"/>
                <a:ea typeface="Arial"/>
                <a:cs typeface="Arial"/>
                <a:sym typeface="Arial"/>
              </a:rPr>
              <a:t>IgM</a:t>
            </a:r>
            <a:endParaRPr sz="1400" b="1" i="0" u="none" strike="noStrike" cap="none" dirty="0">
              <a:solidFill>
                <a:srgbClr val="00A3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9" name="Google Shape;604;p10"/>
          <p:cNvGrpSpPr/>
          <p:nvPr/>
        </p:nvGrpSpPr>
        <p:grpSpPr>
          <a:xfrm>
            <a:off x="8951747" y="3223734"/>
            <a:ext cx="2323516" cy="929461"/>
            <a:chOff x="8951747" y="3223734"/>
            <a:chExt cx="2323516" cy="929461"/>
          </a:xfrm>
        </p:grpSpPr>
        <p:sp>
          <p:nvSpPr>
            <p:cNvPr id="420" name="Google Shape;605;p10"/>
            <p:cNvSpPr/>
            <p:nvPr/>
          </p:nvSpPr>
          <p:spPr>
            <a:xfrm>
              <a:off x="8979807" y="3443481"/>
              <a:ext cx="1800933" cy="695652"/>
            </a:xfrm>
            <a:custGeom>
              <a:avLst/>
              <a:gdLst/>
              <a:ahLst/>
              <a:cxnLst/>
              <a:rect l="l" t="t" r="r" b="b"/>
              <a:pathLst>
                <a:path w="6146800" h="2528424" extrusionOk="0">
                  <a:moveTo>
                    <a:pt x="0" y="2528424"/>
                  </a:moveTo>
                  <a:cubicBezTo>
                    <a:pt x="229658" y="2374965"/>
                    <a:pt x="459317" y="2221507"/>
                    <a:pt x="641350" y="2014074"/>
                  </a:cubicBezTo>
                  <a:cubicBezTo>
                    <a:pt x="823383" y="1806641"/>
                    <a:pt x="964142" y="1535707"/>
                    <a:pt x="1092200" y="1283824"/>
                  </a:cubicBezTo>
                  <a:cubicBezTo>
                    <a:pt x="1220258" y="1031941"/>
                    <a:pt x="1325033" y="684807"/>
                    <a:pt x="1409700" y="502774"/>
                  </a:cubicBezTo>
                  <a:cubicBezTo>
                    <a:pt x="1494367" y="320741"/>
                    <a:pt x="1526117" y="267824"/>
                    <a:pt x="1600200" y="191624"/>
                  </a:cubicBezTo>
                  <a:cubicBezTo>
                    <a:pt x="1674283" y="115424"/>
                    <a:pt x="1726142" y="77324"/>
                    <a:pt x="1854200" y="45574"/>
                  </a:cubicBezTo>
                  <a:cubicBezTo>
                    <a:pt x="1982258" y="13824"/>
                    <a:pt x="2162175" y="4299"/>
                    <a:pt x="2368550" y="1124"/>
                  </a:cubicBezTo>
                  <a:cubicBezTo>
                    <a:pt x="2574925" y="-2051"/>
                    <a:pt x="2903008" y="66"/>
                    <a:pt x="3092450" y="26524"/>
                  </a:cubicBezTo>
                  <a:cubicBezTo>
                    <a:pt x="3281892" y="52982"/>
                    <a:pt x="3363383" y="52982"/>
                    <a:pt x="3505200" y="159874"/>
                  </a:cubicBezTo>
                  <a:cubicBezTo>
                    <a:pt x="3647017" y="266766"/>
                    <a:pt x="3806825" y="496424"/>
                    <a:pt x="3943350" y="667874"/>
                  </a:cubicBezTo>
                  <a:cubicBezTo>
                    <a:pt x="4079875" y="839324"/>
                    <a:pt x="4180417" y="1013949"/>
                    <a:pt x="4324350" y="1188574"/>
                  </a:cubicBezTo>
                  <a:cubicBezTo>
                    <a:pt x="4468283" y="1363199"/>
                    <a:pt x="4653492" y="1568516"/>
                    <a:pt x="4806950" y="1715624"/>
                  </a:cubicBezTo>
                  <a:cubicBezTo>
                    <a:pt x="4960408" y="1862732"/>
                    <a:pt x="5093758" y="1964332"/>
                    <a:pt x="5245100" y="2071224"/>
                  </a:cubicBezTo>
                  <a:cubicBezTo>
                    <a:pt x="5396442" y="2178116"/>
                    <a:pt x="5564717" y="2282891"/>
                    <a:pt x="5715000" y="2356974"/>
                  </a:cubicBezTo>
                  <a:cubicBezTo>
                    <a:pt x="5865283" y="2431057"/>
                    <a:pt x="6006041" y="2473390"/>
                    <a:pt x="6146800" y="2515724"/>
                  </a:cubicBezTo>
                </a:path>
              </a:pathLst>
            </a:custGeom>
            <a:noFill/>
            <a:ln w="19050" cap="flat" cmpd="sng">
              <a:solidFill>
                <a:srgbClr val="00A3A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F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606;p10"/>
            <p:cNvSpPr/>
            <p:nvPr/>
          </p:nvSpPr>
          <p:spPr>
            <a:xfrm>
              <a:off x="8951747" y="3223734"/>
              <a:ext cx="2323516" cy="929461"/>
            </a:xfrm>
            <a:custGeom>
              <a:avLst/>
              <a:gdLst/>
              <a:ahLst/>
              <a:cxnLst/>
              <a:rect l="l" t="t" r="r" b="b"/>
              <a:pathLst>
                <a:path w="6042704" h="3331488" extrusionOk="0">
                  <a:moveTo>
                    <a:pt x="0" y="3331488"/>
                  </a:moveTo>
                  <a:cubicBezTo>
                    <a:pt x="257175" y="3246821"/>
                    <a:pt x="514350" y="3162155"/>
                    <a:pt x="742950" y="2988588"/>
                  </a:cubicBezTo>
                  <a:cubicBezTo>
                    <a:pt x="971550" y="2815021"/>
                    <a:pt x="1131358" y="2608646"/>
                    <a:pt x="1371600" y="2290088"/>
                  </a:cubicBezTo>
                  <a:cubicBezTo>
                    <a:pt x="1611842" y="1971530"/>
                    <a:pt x="1963208" y="1412729"/>
                    <a:pt x="2184400" y="1077238"/>
                  </a:cubicBezTo>
                  <a:cubicBezTo>
                    <a:pt x="2405592" y="741747"/>
                    <a:pt x="2512483" y="446471"/>
                    <a:pt x="2698750" y="277138"/>
                  </a:cubicBezTo>
                  <a:cubicBezTo>
                    <a:pt x="2885017" y="107805"/>
                    <a:pt x="2996142" y="103571"/>
                    <a:pt x="3302000" y="61238"/>
                  </a:cubicBezTo>
                  <a:cubicBezTo>
                    <a:pt x="3607858" y="18905"/>
                    <a:pt x="4103158" y="-29779"/>
                    <a:pt x="4533900" y="23138"/>
                  </a:cubicBezTo>
                  <a:cubicBezTo>
                    <a:pt x="4964642" y="76055"/>
                    <a:pt x="5665258" y="313121"/>
                    <a:pt x="5886450" y="378738"/>
                  </a:cubicBezTo>
                  <a:cubicBezTo>
                    <a:pt x="6107642" y="444355"/>
                    <a:pt x="6032259" y="411434"/>
                    <a:pt x="6022532" y="434963"/>
                  </a:cubicBezTo>
                </a:path>
              </a:pathLst>
            </a:custGeom>
            <a:noFill/>
            <a:ln w="1905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2" name="Google Shape;607;p10"/>
          <p:cNvSpPr/>
          <p:nvPr/>
        </p:nvSpPr>
        <p:spPr>
          <a:xfrm>
            <a:off x="10165170" y="2721306"/>
            <a:ext cx="973694" cy="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66CC"/>
              </a:buClr>
              <a:buSzPts val="1400"/>
            </a:pPr>
            <a:r>
              <a:rPr lang="en-US" b="1" dirty="0">
                <a:solidFill>
                  <a:srgbClr val="0066CC"/>
                </a:solidFill>
              </a:rPr>
              <a:t>Antibodies</a:t>
            </a:r>
            <a:r>
              <a:rPr lang="en-US" sz="1400" b="1" i="0" u="none" strike="noStrike" cap="none" dirty="0" smtClean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IgG</a:t>
            </a:r>
            <a:endParaRPr sz="14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3" name="Google Shape;608;p10"/>
          <p:cNvCxnSpPr/>
          <p:nvPr/>
        </p:nvCxnSpPr>
        <p:spPr>
          <a:xfrm>
            <a:off x="8377332" y="5672250"/>
            <a:ext cx="296671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stealth" w="med" len="med"/>
          </a:ln>
        </p:spPr>
      </p:cxnSp>
      <p:grpSp>
        <p:nvGrpSpPr>
          <p:cNvPr id="424" name="Google Shape;609;p10"/>
          <p:cNvGrpSpPr/>
          <p:nvPr/>
        </p:nvGrpSpPr>
        <p:grpSpPr>
          <a:xfrm>
            <a:off x="8947302" y="4902765"/>
            <a:ext cx="2323516" cy="708760"/>
            <a:chOff x="8947302" y="4902765"/>
            <a:chExt cx="2323516" cy="708760"/>
          </a:xfrm>
        </p:grpSpPr>
        <p:sp>
          <p:nvSpPr>
            <p:cNvPr id="425" name="Google Shape;610;p10"/>
            <p:cNvSpPr/>
            <p:nvPr/>
          </p:nvSpPr>
          <p:spPr>
            <a:xfrm>
              <a:off x="8975362" y="5132920"/>
              <a:ext cx="1800933" cy="473872"/>
            </a:xfrm>
            <a:custGeom>
              <a:avLst/>
              <a:gdLst/>
              <a:ahLst/>
              <a:cxnLst/>
              <a:rect l="l" t="t" r="r" b="b"/>
              <a:pathLst>
                <a:path w="6146800" h="2528424" extrusionOk="0">
                  <a:moveTo>
                    <a:pt x="0" y="2528424"/>
                  </a:moveTo>
                  <a:cubicBezTo>
                    <a:pt x="229658" y="2374965"/>
                    <a:pt x="459317" y="2221507"/>
                    <a:pt x="641350" y="2014074"/>
                  </a:cubicBezTo>
                  <a:cubicBezTo>
                    <a:pt x="823383" y="1806641"/>
                    <a:pt x="964142" y="1535707"/>
                    <a:pt x="1092200" y="1283824"/>
                  </a:cubicBezTo>
                  <a:cubicBezTo>
                    <a:pt x="1220258" y="1031941"/>
                    <a:pt x="1325033" y="684807"/>
                    <a:pt x="1409700" y="502774"/>
                  </a:cubicBezTo>
                  <a:cubicBezTo>
                    <a:pt x="1494367" y="320741"/>
                    <a:pt x="1526117" y="267824"/>
                    <a:pt x="1600200" y="191624"/>
                  </a:cubicBezTo>
                  <a:cubicBezTo>
                    <a:pt x="1674283" y="115424"/>
                    <a:pt x="1726142" y="77324"/>
                    <a:pt x="1854200" y="45574"/>
                  </a:cubicBezTo>
                  <a:cubicBezTo>
                    <a:pt x="1982258" y="13824"/>
                    <a:pt x="2162175" y="4299"/>
                    <a:pt x="2368550" y="1124"/>
                  </a:cubicBezTo>
                  <a:cubicBezTo>
                    <a:pt x="2574925" y="-2051"/>
                    <a:pt x="2903008" y="66"/>
                    <a:pt x="3092450" y="26524"/>
                  </a:cubicBezTo>
                  <a:cubicBezTo>
                    <a:pt x="3281892" y="52982"/>
                    <a:pt x="3363383" y="52982"/>
                    <a:pt x="3505200" y="159874"/>
                  </a:cubicBezTo>
                  <a:cubicBezTo>
                    <a:pt x="3647017" y="266766"/>
                    <a:pt x="3806825" y="496424"/>
                    <a:pt x="3943350" y="667874"/>
                  </a:cubicBezTo>
                  <a:cubicBezTo>
                    <a:pt x="4079875" y="839324"/>
                    <a:pt x="4180417" y="1013949"/>
                    <a:pt x="4324350" y="1188574"/>
                  </a:cubicBezTo>
                  <a:cubicBezTo>
                    <a:pt x="4468283" y="1363199"/>
                    <a:pt x="4653492" y="1568516"/>
                    <a:pt x="4806950" y="1715624"/>
                  </a:cubicBezTo>
                  <a:cubicBezTo>
                    <a:pt x="4960408" y="1862732"/>
                    <a:pt x="5093758" y="1964332"/>
                    <a:pt x="5245100" y="2071224"/>
                  </a:cubicBezTo>
                  <a:cubicBezTo>
                    <a:pt x="5396442" y="2178116"/>
                    <a:pt x="5564717" y="2282891"/>
                    <a:pt x="5715000" y="2356974"/>
                  </a:cubicBezTo>
                  <a:cubicBezTo>
                    <a:pt x="5865283" y="2431057"/>
                    <a:pt x="6006041" y="2473390"/>
                    <a:pt x="6146800" y="2515724"/>
                  </a:cubicBezTo>
                </a:path>
              </a:pathLst>
            </a:custGeom>
            <a:noFill/>
            <a:ln w="19050" cap="flat" cmpd="sng">
              <a:solidFill>
                <a:srgbClr val="00A3A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F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611;p10"/>
            <p:cNvSpPr/>
            <p:nvPr/>
          </p:nvSpPr>
          <p:spPr>
            <a:xfrm>
              <a:off x="8947302" y="4902765"/>
              <a:ext cx="2323516" cy="708760"/>
            </a:xfrm>
            <a:custGeom>
              <a:avLst/>
              <a:gdLst/>
              <a:ahLst/>
              <a:cxnLst/>
              <a:rect l="l" t="t" r="r" b="b"/>
              <a:pathLst>
                <a:path w="6042704" h="3331488" extrusionOk="0">
                  <a:moveTo>
                    <a:pt x="0" y="3331488"/>
                  </a:moveTo>
                  <a:cubicBezTo>
                    <a:pt x="257175" y="3246821"/>
                    <a:pt x="514350" y="3162155"/>
                    <a:pt x="742950" y="2988588"/>
                  </a:cubicBezTo>
                  <a:cubicBezTo>
                    <a:pt x="971550" y="2815021"/>
                    <a:pt x="1131358" y="2608646"/>
                    <a:pt x="1371600" y="2290088"/>
                  </a:cubicBezTo>
                  <a:cubicBezTo>
                    <a:pt x="1611842" y="1971530"/>
                    <a:pt x="1963208" y="1412729"/>
                    <a:pt x="2184400" y="1077238"/>
                  </a:cubicBezTo>
                  <a:cubicBezTo>
                    <a:pt x="2405592" y="741747"/>
                    <a:pt x="2512483" y="446471"/>
                    <a:pt x="2698750" y="277138"/>
                  </a:cubicBezTo>
                  <a:cubicBezTo>
                    <a:pt x="2885017" y="107805"/>
                    <a:pt x="2996142" y="103571"/>
                    <a:pt x="3302000" y="61238"/>
                  </a:cubicBezTo>
                  <a:cubicBezTo>
                    <a:pt x="3607858" y="18905"/>
                    <a:pt x="4103158" y="-29779"/>
                    <a:pt x="4533900" y="23138"/>
                  </a:cubicBezTo>
                  <a:cubicBezTo>
                    <a:pt x="4964642" y="76055"/>
                    <a:pt x="5665258" y="313121"/>
                    <a:pt x="5886450" y="378738"/>
                  </a:cubicBezTo>
                  <a:cubicBezTo>
                    <a:pt x="6107642" y="444355"/>
                    <a:pt x="6032259" y="411434"/>
                    <a:pt x="6022532" y="434963"/>
                  </a:cubicBezTo>
                </a:path>
              </a:pathLst>
            </a:custGeom>
            <a:noFill/>
            <a:ln w="1905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7" name="Google Shape;612;p10"/>
          <p:cNvSpPr/>
          <p:nvPr/>
        </p:nvSpPr>
        <p:spPr>
          <a:xfrm>
            <a:off x="8124892" y="1753174"/>
            <a:ext cx="3620355" cy="830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níveis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séricos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de anticorpos não se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correlacionaram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diretamente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com a </a:t>
            </a:r>
            <a:r>
              <a:rPr lang="en-US" sz="1400" b="1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gravidade</a:t>
            </a:r>
            <a:r>
              <a:rPr lang="en-US" sz="1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clínica</a:t>
            </a:r>
            <a:endParaRPr sz="14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8" name="Google Shape;613;p10"/>
          <p:cNvCxnSpPr/>
          <p:nvPr/>
        </p:nvCxnSpPr>
        <p:spPr>
          <a:xfrm>
            <a:off x="4686715" y="4204591"/>
            <a:ext cx="296671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29" name="Google Shape;614;p10"/>
          <p:cNvSpPr/>
          <p:nvPr/>
        </p:nvSpPr>
        <p:spPr>
          <a:xfrm>
            <a:off x="5070453" y="2972929"/>
            <a:ext cx="1117120" cy="406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A3AD"/>
              </a:buClr>
              <a:buSzPts val="1400"/>
            </a:pPr>
            <a:r>
              <a:rPr lang="en-US" b="1" dirty="0">
                <a:solidFill>
                  <a:srgbClr val="00A3AD"/>
                </a:solidFill>
              </a:rPr>
              <a:t>Antibodies. </a:t>
            </a:r>
            <a:r>
              <a:rPr lang="en-US" sz="1400" b="1" i="0" u="none" strike="noStrike" cap="none" dirty="0">
                <a:solidFill>
                  <a:srgbClr val="00A3AD"/>
                </a:solidFill>
                <a:latin typeface="Arial"/>
                <a:ea typeface="Arial"/>
                <a:cs typeface="Arial"/>
                <a:sym typeface="Arial"/>
              </a:rPr>
              <a:t>IgM</a:t>
            </a:r>
            <a:endParaRPr sz="1400" b="1" i="0" u="none" strike="noStrike" cap="none" dirty="0">
              <a:solidFill>
                <a:srgbClr val="00A3A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0" name="Google Shape;615;p10"/>
          <p:cNvGrpSpPr/>
          <p:nvPr/>
        </p:nvGrpSpPr>
        <p:grpSpPr>
          <a:xfrm>
            <a:off x="5256685" y="3223734"/>
            <a:ext cx="2323516" cy="929461"/>
            <a:chOff x="5256685" y="3223734"/>
            <a:chExt cx="2323516" cy="929461"/>
          </a:xfrm>
        </p:grpSpPr>
        <p:sp>
          <p:nvSpPr>
            <p:cNvPr id="431" name="Google Shape;616;p10"/>
            <p:cNvSpPr/>
            <p:nvPr/>
          </p:nvSpPr>
          <p:spPr>
            <a:xfrm>
              <a:off x="5284745" y="3443481"/>
              <a:ext cx="1800933" cy="695652"/>
            </a:xfrm>
            <a:custGeom>
              <a:avLst/>
              <a:gdLst/>
              <a:ahLst/>
              <a:cxnLst/>
              <a:rect l="l" t="t" r="r" b="b"/>
              <a:pathLst>
                <a:path w="6146800" h="2528424" extrusionOk="0">
                  <a:moveTo>
                    <a:pt x="0" y="2528424"/>
                  </a:moveTo>
                  <a:cubicBezTo>
                    <a:pt x="229658" y="2374965"/>
                    <a:pt x="459317" y="2221507"/>
                    <a:pt x="641350" y="2014074"/>
                  </a:cubicBezTo>
                  <a:cubicBezTo>
                    <a:pt x="823383" y="1806641"/>
                    <a:pt x="964142" y="1535707"/>
                    <a:pt x="1092200" y="1283824"/>
                  </a:cubicBezTo>
                  <a:cubicBezTo>
                    <a:pt x="1220258" y="1031941"/>
                    <a:pt x="1325033" y="684807"/>
                    <a:pt x="1409700" y="502774"/>
                  </a:cubicBezTo>
                  <a:cubicBezTo>
                    <a:pt x="1494367" y="320741"/>
                    <a:pt x="1526117" y="267824"/>
                    <a:pt x="1600200" y="191624"/>
                  </a:cubicBezTo>
                  <a:cubicBezTo>
                    <a:pt x="1674283" y="115424"/>
                    <a:pt x="1726142" y="77324"/>
                    <a:pt x="1854200" y="45574"/>
                  </a:cubicBezTo>
                  <a:cubicBezTo>
                    <a:pt x="1982258" y="13824"/>
                    <a:pt x="2162175" y="4299"/>
                    <a:pt x="2368550" y="1124"/>
                  </a:cubicBezTo>
                  <a:cubicBezTo>
                    <a:pt x="2574925" y="-2051"/>
                    <a:pt x="2903008" y="66"/>
                    <a:pt x="3092450" y="26524"/>
                  </a:cubicBezTo>
                  <a:cubicBezTo>
                    <a:pt x="3281892" y="52982"/>
                    <a:pt x="3363383" y="52982"/>
                    <a:pt x="3505200" y="159874"/>
                  </a:cubicBezTo>
                  <a:cubicBezTo>
                    <a:pt x="3647017" y="266766"/>
                    <a:pt x="3806825" y="496424"/>
                    <a:pt x="3943350" y="667874"/>
                  </a:cubicBezTo>
                  <a:cubicBezTo>
                    <a:pt x="4079875" y="839324"/>
                    <a:pt x="4180417" y="1013949"/>
                    <a:pt x="4324350" y="1188574"/>
                  </a:cubicBezTo>
                  <a:cubicBezTo>
                    <a:pt x="4468283" y="1363199"/>
                    <a:pt x="4653492" y="1568516"/>
                    <a:pt x="4806950" y="1715624"/>
                  </a:cubicBezTo>
                  <a:cubicBezTo>
                    <a:pt x="4960408" y="1862732"/>
                    <a:pt x="5093758" y="1964332"/>
                    <a:pt x="5245100" y="2071224"/>
                  </a:cubicBezTo>
                  <a:cubicBezTo>
                    <a:pt x="5396442" y="2178116"/>
                    <a:pt x="5564717" y="2282891"/>
                    <a:pt x="5715000" y="2356974"/>
                  </a:cubicBezTo>
                  <a:cubicBezTo>
                    <a:pt x="5865283" y="2431057"/>
                    <a:pt x="6006041" y="2473390"/>
                    <a:pt x="6146800" y="2515724"/>
                  </a:cubicBezTo>
                </a:path>
              </a:pathLst>
            </a:custGeom>
            <a:noFill/>
            <a:ln w="19050" cap="flat" cmpd="sng">
              <a:solidFill>
                <a:srgbClr val="00A3A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F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617;p10"/>
            <p:cNvSpPr/>
            <p:nvPr/>
          </p:nvSpPr>
          <p:spPr>
            <a:xfrm>
              <a:off x="5256685" y="3223734"/>
              <a:ext cx="2323516" cy="929461"/>
            </a:xfrm>
            <a:custGeom>
              <a:avLst/>
              <a:gdLst/>
              <a:ahLst/>
              <a:cxnLst/>
              <a:rect l="l" t="t" r="r" b="b"/>
              <a:pathLst>
                <a:path w="6042704" h="3331488" extrusionOk="0">
                  <a:moveTo>
                    <a:pt x="0" y="3331488"/>
                  </a:moveTo>
                  <a:cubicBezTo>
                    <a:pt x="257175" y="3246821"/>
                    <a:pt x="514350" y="3162155"/>
                    <a:pt x="742950" y="2988588"/>
                  </a:cubicBezTo>
                  <a:cubicBezTo>
                    <a:pt x="971550" y="2815021"/>
                    <a:pt x="1131358" y="2608646"/>
                    <a:pt x="1371600" y="2290088"/>
                  </a:cubicBezTo>
                  <a:cubicBezTo>
                    <a:pt x="1611842" y="1971530"/>
                    <a:pt x="1963208" y="1412729"/>
                    <a:pt x="2184400" y="1077238"/>
                  </a:cubicBezTo>
                  <a:cubicBezTo>
                    <a:pt x="2405592" y="741747"/>
                    <a:pt x="2512483" y="446471"/>
                    <a:pt x="2698750" y="277138"/>
                  </a:cubicBezTo>
                  <a:cubicBezTo>
                    <a:pt x="2885017" y="107805"/>
                    <a:pt x="2996142" y="103571"/>
                    <a:pt x="3302000" y="61238"/>
                  </a:cubicBezTo>
                  <a:cubicBezTo>
                    <a:pt x="3607858" y="18905"/>
                    <a:pt x="4103158" y="-29779"/>
                    <a:pt x="4533900" y="23138"/>
                  </a:cubicBezTo>
                  <a:cubicBezTo>
                    <a:pt x="4964642" y="76055"/>
                    <a:pt x="5665258" y="313121"/>
                    <a:pt x="5886450" y="378738"/>
                  </a:cubicBezTo>
                  <a:cubicBezTo>
                    <a:pt x="6107642" y="444355"/>
                    <a:pt x="6032259" y="411434"/>
                    <a:pt x="6022532" y="434963"/>
                  </a:cubicBezTo>
                </a:path>
              </a:pathLst>
            </a:custGeom>
            <a:noFill/>
            <a:ln w="1905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3" name="Google Shape;618;p10"/>
          <p:cNvSpPr/>
          <p:nvPr/>
        </p:nvSpPr>
        <p:spPr>
          <a:xfrm>
            <a:off x="6410632" y="2721306"/>
            <a:ext cx="1150374" cy="4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lvl="0" algn="ctr">
              <a:buClr>
                <a:srgbClr val="0066CC"/>
              </a:buClr>
              <a:buSzPts val="1400"/>
            </a:pPr>
            <a:r>
              <a:rPr lang="en-US" b="1" dirty="0" smtClean="0">
                <a:solidFill>
                  <a:srgbClr val="0066CC"/>
                </a:solidFill>
              </a:rPr>
              <a:t>Antibodies </a:t>
            </a:r>
            <a:r>
              <a:rPr lang="en-US" sz="1400" b="1" i="0" u="none" strike="noStrike" cap="none" dirty="0">
                <a:solidFill>
                  <a:srgbClr val="0066CC"/>
                </a:solidFill>
                <a:latin typeface="Arial"/>
                <a:ea typeface="Arial"/>
                <a:cs typeface="Arial"/>
                <a:sym typeface="Arial"/>
              </a:rPr>
              <a:t>IgG</a:t>
            </a:r>
            <a:endParaRPr sz="1400" b="1" i="0" u="none" strike="noStrike" cap="none" dirty="0">
              <a:solidFill>
                <a:srgbClr val="0066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34" name="Google Shape;619;p10"/>
          <p:cNvCxnSpPr/>
          <p:nvPr/>
        </p:nvCxnSpPr>
        <p:spPr>
          <a:xfrm>
            <a:off x="4663527" y="5672250"/>
            <a:ext cx="2966719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stealth" w="med" len="med"/>
          </a:ln>
        </p:spPr>
      </p:cxnSp>
      <p:sp>
        <p:nvSpPr>
          <p:cNvPr id="435" name="Google Shape;620;p10"/>
          <p:cNvSpPr/>
          <p:nvPr/>
        </p:nvSpPr>
        <p:spPr>
          <a:xfrm>
            <a:off x="5038182" y="4233444"/>
            <a:ext cx="531283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808285"/>
                </a:solidFill>
                <a:latin typeface="Arial"/>
                <a:ea typeface="Arial"/>
                <a:cs typeface="Arial"/>
                <a:sym typeface="Arial"/>
              </a:rPr>
              <a:t>10d*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6" name="Google Shape;621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7091" y="3805368"/>
            <a:ext cx="341911" cy="3419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37" name="Google Shape;622;p10"/>
          <p:cNvGrpSpPr/>
          <p:nvPr/>
        </p:nvGrpSpPr>
        <p:grpSpPr>
          <a:xfrm>
            <a:off x="4497092" y="4648437"/>
            <a:ext cx="1383008" cy="1310711"/>
            <a:chOff x="4497092" y="4648437"/>
            <a:chExt cx="1383008" cy="1310711"/>
          </a:xfrm>
        </p:grpSpPr>
        <p:sp>
          <p:nvSpPr>
            <p:cNvPr id="438" name="Google Shape;623;p10"/>
            <p:cNvSpPr/>
            <p:nvPr/>
          </p:nvSpPr>
          <p:spPr>
            <a:xfrm>
              <a:off x="4786558" y="4648437"/>
              <a:ext cx="1093542" cy="7694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>
                <a:buSzPts val="1100"/>
              </a:pPr>
              <a:r>
                <a:rPr lang="en-US" sz="11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IgG </a:t>
              </a:r>
              <a:r>
                <a:rPr lang="en-US" sz="1100" b="1" dirty="0"/>
                <a:t>premature </a:t>
              </a:r>
              <a:r>
                <a:rPr lang="en-US" sz="1100" b="1" i="0" u="none" strike="noStrike" cap="none" baseline="30000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 sz="1100" b="1" i="0" u="none" strike="noStrike" cap="none" baseline="300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26% anti-N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9B26B6"/>
                </a:buClr>
                <a:buSzPts val="1100"/>
                <a:buFont typeface="Arial"/>
                <a:buNone/>
              </a:pPr>
              <a:r>
                <a:rPr lang="en-US" sz="1100" b="1" i="0" u="none" strike="noStrike" cap="none" dirty="0">
                  <a:solidFill>
                    <a:srgbClr val="9B26B6"/>
                  </a:solidFill>
                  <a:latin typeface="Arial"/>
                  <a:ea typeface="Arial"/>
                  <a:cs typeface="Arial"/>
                  <a:sym typeface="Arial"/>
                </a:rPr>
                <a:t>57% anti-S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39" name="Google Shape;624;p10"/>
            <p:cNvGrpSpPr/>
            <p:nvPr/>
          </p:nvGrpSpPr>
          <p:grpSpPr>
            <a:xfrm>
              <a:off x="4497092" y="5278963"/>
              <a:ext cx="1076248" cy="680185"/>
              <a:chOff x="4497092" y="5278963"/>
              <a:chExt cx="1076248" cy="680185"/>
            </a:xfrm>
          </p:grpSpPr>
          <p:sp>
            <p:nvSpPr>
              <p:cNvPr id="440" name="Google Shape;625;p10"/>
              <p:cNvSpPr/>
              <p:nvPr/>
            </p:nvSpPr>
            <p:spPr>
              <a:xfrm>
                <a:off x="5007207" y="5697538"/>
                <a:ext cx="566133" cy="2616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808285"/>
                  </a:buClr>
                  <a:buSzPts val="1100"/>
                  <a:buFont typeface="Arial"/>
                  <a:buNone/>
                </a:pPr>
                <a:r>
                  <a:rPr lang="en-US" sz="1100" b="0" i="0" u="none" strike="noStrike" cap="none">
                    <a:solidFill>
                      <a:srgbClr val="808285"/>
                    </a:solidFill>
                    <a:latin typeface="Arial"/>
                    <a:ea typeface="Arial"/>
                    <a:cs typeface="Arial"/>
                    <a:sym typeface="Arial"/>
                  </a:rPr>
                  <a:t>10d*</a:t>
                </a: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441" name="Google Shape;626;p10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497092" y="5278963"/>
                <a:ext cx="341911" cy="34191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442" name="Google Shape;627;p10"/>
          <p:cNvGrpSpPr/>
          <p:nvPr/>
        </p:nvGrpSpPr>
        <p:grpSpPr>
          <a:xfrm>
            <a:off x="5253432" y="4920193"/>
            <a:ext cx="2315707" cy="695652"/>
            <a:chOff x="5253432" y="4911140"/>
            <a:chExt cx="2315707" cy="695652"/>
          </a:xfrm>
        </p:grpSpPr>
        <p:sp>
          <p:nvSpPr>
            <p:cNvPr id="443" name="Google Shape;628;p10"/>
            <p:cNvSpPr/>
            <p:nvPr/>
          </p:nvSpPr>
          <p:spPr>
            <a:xfrm>
              <a:off x="5569466" y="4911140"/>
              <a:ext cx="1618849" cy="695652"/>
            </a:xfrm>
            <a:custGeom>
              <a:avLst/>
              <a:gdLst/>
              <a:ahLst/>
              <a:cxnLst/>
              <a:rect l="l" t="t" r="r" b="b"/>
              <a:pathLst>
                <a:path w="6146800" h="2528424" extrusionOk="0">
                  <a:moveTo>
                    <a:pt x="0" y="2528424"/>
                  </a:moveTo>
                  <a:cubicBezTo>
                    <a:pt x="229658" y="2374965"/>
                    <a:pt x="459317" y="2221507"/>
                    <a:pt x="641350" y="2014074"/>
                  </a:cubicBezTo>
                  <a:cubicBezTo>
                    <a:pt x="823383" y="1806641"/>
                    <a:pt x="952332" y="1535707"/>
                    <a:pt x="1092200" y="1283824"/>
                  </a:cubicBezTo>
                  <a:cubicBezTo>
                    <a:pt x="1232068" y="1031941"/>
                    <a:pt x="1378175" y="684809"/>
                    <a:pt x="1480556" y="502776"/>
                  </a:cubicBezTo>
                  <a:cubicBezTo>
                    <a:pt x="1582937" y="320743"/>
                    <a:pt x="1614690" y="267824"/>
                    <a:pt x="1706487" y="191624"/>
                  </a:cubicBezTo>
                  <a:cubicBezTo>
                    <a:pt x="1798284" y="115424"/>
                    <a:pt x="1920996" y="77324"/>
                    <a:pt x="2031340" y="45574"/>
                  </a:cubicBezTo>
                  <a:cubicBezTo>
                    <a:pt x="2141684" y="13824"/>
                    <a:pt x="2191698" y="4299"/>
                    <a:pt x="2368550" y="1124"/>
                  </a:cubicBezTo>
                  <a:cubicBezTo>
                    <a:pt x="2545402" y="-2051"/>
                    <a:pt x="2903008" y="66"/>
                    <a:pt x="3092450" y="26524"/>
                  </a:cubicBezTo>
                  <a:cubicBezTo>
                    <a:pt x="3281892" y="52982"/>
                    <a:pt x="3363383" y="52982"/>
                    <a:pt x="3505200" y="159874"/>
                  </a:cubicBezTo>
                  <a:cubicBezTo>
                    <a:pt x="3647017" y="266766"/>
                    <a:pt x="3806825" y="496424"/>
                    <a:pt x="3943350" y="667874"/>
                  </a:cubicBezTo>
                  <a:cubicBezTo>
                    <a:pt x="4079875" y="839324"/>
                    <a:pt x="4180417" y="1013949"/>
                    <a:pt x="4324350" y="1188574"/>
                  </a:cubicBezTo>
                  <a:cubicBezTo>
                    <a:pt x="4468283" y="1363199"/>
                    <a:pt x="4653492" y="1568516"/>
                    <a:pt x="4806950" y="1715624"/>
                  </a:cubicBezTo>
                  <a:cubicBezTo>
                    <a:pt x="4960408" y="1862732"/>
                    <a:pt x="5093758" y="1964332"/>
                    <a:pt x="5245100" y="2071224"/>
                  </a:cubicBezTo>
                  <a:cubicBezTo>
                    <a:pt x="5396442" y="2178116"/>
                    <a:pt x="5564717" y="2282891"/>
                    <a:pt x="5715000" y="2356974"/>
                  </a:cubicBezTo>
                  <a:cubicBezTo>
                    <a:pt x="5865283" y="2431057"/>
                    <a:pt x="6006041" y="2473390"/>
                    <a:pt x="6146800" y="2515724"/>
                  </a:cubicBezTo>
                </a:path>
              </a:pathLst>
            </a:custGeom>
            <a:noFill/>
            <a:ln w="19050" cap="flat" cmpd="sng">
              <a:solidFill>
                <a:srgbClr val="00A3AD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EF334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629;p10"/>
            <p:cNvSpPr/>
            <p:nvPr/>
          </p:nvSpPr>
          <p:spPr>
            <a:xfrm>
              <a:off x="5253432" y="4921451"/>
              <a:ext cx="2315707" cy="675634"/>
            </a:xfrm>
            <a:custGeom>
              <a:avLst/>
              <a:gdLst/>
              <a:ahLst/>
              <a:cxnLst/>
              <a:rect l="l" t="t" r="r" b="b"/>
              <a:pathLst>
                <a:path w="2315707" h="675634" extrusionOk="0">
                  <a:moveTo>
                    <a:pt x="0" y="675635"/>
                  </a:moveTo>
                  <a:cubicBezTo>
                    <a:pt x="99654" y="659167"/>
                    <a:pt x="120511" y="642699"/>
                    <a:pt x="204430" y="579812"/>
                  </a:cubicBezTo>
                  <a:cubicBezTo>
                    <a:pt x="247731" y="547354"/>
                    <a:pt x="382757" y="440911"/>
                    <a:pt x="503269" y="345446"/>
                  </a:cubicBezTo>
                  <a:cubicBezTo>
                    <a:pt x="660495" y="221103"/>
                    <a:pt x="842603" y="130173"/>
                    <a:pt x="1038373" y="81008"/>
                  </a:cubicBezTo>
                  <a:cubicBezTo>
                    <a:pt x="1042642" y="79934"/>
                    <a:pt x="1046667" y="78980"/>
                    <a:pt x="1050693" y="78025"/>
                  </a:cubicBezTo>
                  <a:cubicBezTo>
                    <a:pt x="1161568" y="51295"/>
                    <a:pt x="1271833" y="29219"/>
                    <a:pt x="1381855" y="15973"/>
                  </a:cubicBezTo>
                  <a:cubicBezTo>
                    <a:pt x="1491876" y="2727"/>
                    <a:pt x="2319476" y="-3001"/>
                    <a:pt x="2315695" y="1534"/>
                  </a:cubicBezTo>
                </a:path>
              </a:pathLst>
            </a:custGeom>
            <a:noFill/>
            <a:ln w="19050" cap="flat" cmpd="sng">
              <a:solidFill>
                <a:srgbClr val="0066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5" name="Google Shape;630;p10"/>
          <p:cNvGrpSpPr/>
          <p:nvPr/>
        </p:nvGrpSpPr>
        <p:grpSpPr>
          <a:xfrm>
            <a:off x="11125725" y="3339650"/>
            <a:ext cx="436651" cy="818788"/>
            <a:chOff x="11125725" y="3339650"/>
            <a:chExt cx="436651" cy="818788"/>
          </a:xfrm>
        </p:grpSpPr>
        <p:cxnSp>
          <p:nvCxnSpPr>
            <p:cNvPr id="446" name="Google Shape;631;p10"/>
            <p:cNvCxnSpPr/>
            <p:nvPr/>
          </p:nvCxnSpPr>
          <p:spPr>
            <a:xfrm rot="10800000" flipH="1">
              <a:off x="11337164" y="3339650"/>
              <a:ext cx="9330" cy="818788"/>
            </a:xfrm>
            <a:prstGeom prst="straightConnector1">
              <a:avLst/>
            </a:prstGeom>
            <a:noFill/>
            <a:ln w="19050" cap="flat" cmpd="sng">
              <a:solidFill>
                <a:srgbClr val="CE116B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447" name="Google Shape;632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25725" y="3504383"/>
              <a:ext cx="436651" cy="4366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48" name="Google Shape;633;p10"/>
          <p:cNvGrpSpPr/>
          <p:nvPr/>
        </p:nvGrpSpPr>
        <p:grpSpPr>
          <a:xfrm>
            <a:off x="11125725" y="4965065"/>
            <a:ext cx="436651" cy="619159"/>
            <a:chOff x="11125725" y="4965065"/>
            <a:chExt cx="436651" cy="619159"/>
          </a:xfrm>
        </p:grpSpPr>
        <p:cxnSp>
          <p:nvCxnSpPr>
            <p:cNvPr id="449" name="Google Shape;634;p10"/>
            <p:cNvCxnSpPr/>
            <p:nvPr/>
          </p:nvCxnSpPr>
          <p:spPr>
            <a:xfrm rot="10800000" flipH="1">
              <a:off x="11339606" y="4965065"/>
              <a:ext cx="4445" cy="619159"/>
            </a:xfrm>
            <a:prstGeom prst="straightConnector1">
              <a:avLst/>
            </a:prstGeom>
            <a:noFill/>
            <a:ln w="19050" cap="flat" cmpd="sng">
              <a:solidFill>
                <a:srgbClr val="CE116B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pic>
          <p:nvPicPr>
            <p:cNvPr id="450" name="Google Shape;635;p10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25725" y="5037059"/>
              <a:ext cx="436651" cy="43665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1" name="Google Shape;636;p10"/>
          <p:cNvSpPr/>
          <p:nvPr/>
        </p:nvSpPr>
        <p:spPr>
          <a:xfrm>
            <a:off x="8111644" y="1736124"/>
            <a:ext cx="3620355" cy="83099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36000" tIns="45700" rIns="36000" bIns="45700" anchor="ctr" anchorCtr="0">
            <a:noAutofit/>
          </a:bodyPr>
          <a:lstStyle/>
          <a:p>
            <a:pPr lvl="0" algn="ctr">
              <a:buSzPts val="1400"/>
            </a:pPr>
            <a:r>
              <a:rPr lang="en-US" b="1" dirty="0">
                <a:solidFill>
                  <a:schemeClr val="dk1"/>
                </a:solidFill>
              </a:rPr>
              <a:t>Antibody levels </a:t>
            </a:r>
            <a:r>
              <a:rPr lang="en-US" b="1" dirty="0">
                <a:solidFill>
                  <a:srgbClr val="C00000"/>
                </a:solidFill>
              </a:rPr>
              <a:t>are not directly correlated </a:t>
            </a:r>
            <a:r>
              <a:rPr lang="en-US" b="1" dirty="0">
                <a:solidFill>
                  <a:schemeClr val="dk1"/>
                </a:solidFill>
              </a:rPr>
              <a:t>with clinical severity </a:t>
            </a:r>
            <a:r>
              <a:rPr lang="en-US" sz="1400" b="1" i="0" u="none" strike="noStrike" cap="none" baseline="300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2-4</a:t>
            </a:r>
            <a:endParaRPr sz="1400" b="1" i="0" u="none" strike="noStrike" cap="none" baseline="30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637;p10"/>
          <p:cNvSpPr txBox="1"/>
          <p:nvPr/>
        </p:nvSpPr>
        <p:spPr>
          <a:xfrm rot="-5400000" flipH="1">
            <a:off x="10698126" y="4404626"/>
            <a:ext cx="185230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leve ou grave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23;p10"/>
          <p:cNvSpPr txBox="1">
            <a:spLocks/>
          </p:cNvSpPr>
          <p:nvPr/>
        </p:nvSpPr>
        <p:spPr>
          <a:xfrm>
            <a:off x="688887" y="6296527"/>
            <a:ext cx="9832336" cy="294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80"/>
              <a:buFont typeface="Arial"/>
              <a:buNone/>
              <a:defRPr sz="9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60"/>
              <a:buFont typeface="Arial"/>
              <a:buAutoNum type="arabicParenBoth"/>
              <a:tabLst/>
              <a:defRPr/>
            </a:pP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Okba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NMA, Müller MA, Li W, Wang C, et al.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medRxiv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2020.03.18.20038059; 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60"/>
              <a:buFont typeface="Arial"/>
              <a:buAutoNum type="arabicParenBoth"/>
              <a:tabLst/>
              <a:defRPr/>
            </a:pP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To KKW et al. (2020). Lancet Infect Dis 2020; DOI:10.1016/ S1473-3099(20)30196-1		</a:t>
            </a:r>
          </a:p>
          <a:p>
            <a:pPr marL="228600" marR="0" lvl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08285"/>
              </a:buClr>
              <a:buSzPts val="960"/>
              <a:buFont typeface="Arial"/>
              <a:buAutoNum type="arabicParenBoth"/>
              <a:tabLst/>
              <a:defRPr/>
            </a:pP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Wu F et al.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medRxiv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2020.03.30.20047365; </a:t>
            </a:r>
            <a:r>
              <a:rPr kumimoji="0" lang="en-US" sz="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doi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800" b="0" i="1" u="sng" strike="noStrike" kern="0" cap="none" spc="0" normalizeH="0" baseline="0" noProof="0" dirty="0" smtClean="0">
                <a:ln>
                  <a:noFill/>
                </a:ln>
                <a:solidFill>
                  <a:srgbClr val="0066CC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7"/>
              </a:rPr>
              <a:t>https://doi.org/10.1101/2020.03.30.20047365</a:t>
            </a:r>
            <a:r>
              <a:rPr kumimoji="0" lang="en-US" sz="800" b="0" i="1" u="none" strike="noStrike" kern="0" cap="none" spc="0" normalizeH="0" baseline="0" noProof="0" dirty="0" smtClean="0">
                <a:ln>
                  <a:noFill/>
                </a:ln>
                <a:solidFill>
                  <a:srgbClr val="808285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; (4) Long et al. (2020). Nat Med. https://doi.org/10.1038/s41591-020-0897-1    </a:t>
            </a:r>
            <a:endParaRPr kumimoji="0" lang="en-US" sz="800" b="0" i="1" u="none" strike="noStrike" kern="0" cap="none" spc="0" normalizeH="0" baseline="0" noProof="0" dirty="0">
              <a:ln>
                <a:noFill/>
              </a:ln>
              <a:solidFill>
                <a:srgbClr val="808285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7185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5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75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50"/>
                                        <p:tgtEl>
                                          <p:spTgt spid="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5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3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50"/>
                                        <p:tgtEl>
                                          <p:spTgt spid="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Serological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tests</a:t>
            </a:r>
            <a:endParaRPr lang="pt-BR"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133" b="1" dirty="0">
                <a:solidFill>
                  <a:srgbClr val="FFFFFF">
                    <a:lumMod val="65000"/>
                  </a:srgbClr>
                </a:solidFill>
              </a:rPr>
              <a:t>How important is the diagnosis after the first week?</a:t>
            </a:r>
            <a:endParaRPr kumimoji="0" lang="pt-BR" sz="2133" b="1" i="0" u="none" strike="noStrike" kern="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17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493962" y="1944269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9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958450" y="1847375"/>
            <a:ext cx="350971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78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Late </a:t>
            </a: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diagnosis</a:t>
            </a: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 (&gt; 7 </a:t>
            </a: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days</a:t>
            </a: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)</a:t>
            </a:r>
            <a:endParaRPr lang="pt-BR" sz="1800" b="1" kern="1200" dirty="0">
              <a:solidFill>
                <a:srgbClr val="2B3648"/>
              </a:solidFill>
              <a:ea typeface="+mn-ea"/>
              <a:cs typeface="+mn-cs"/>
            </a:endParaRPr>
          </a:p>
        </p:txBody>
      </p:sp>
      <p:grpSp>
        <p:nvGrpSpPr>
          <p:cNvPr id="23" name="Group 69">
            <a:extLst>
              <a:ext uri="{FF2B5EF4-FFF2-40B4-BE49-F238E27FC236}">
                <a16:creationId xmlns="" xmlns:a16="http://schemas.microsoft.com/office/drawing/2014/main" id="{D792988F-7113-4821-B1C5-D85CD3110EB3}"/>
              </a:ext>
            </a:extLst>
          </p:cNvPr>
          <p:cNvGrpSpPr/>
          <p:nvPr/>
        </p:nvGrpSpPr>
        <p:grpSpPr>
          <a:xfrm>
            <a:off x="594948" y="2570302"/>
            <a:ext cx="5554885" cy="1749442"/>
            <a:chOff x="512372" y="2765659"/>
            <a:chExt cx="3637347" cy="2084378"/>
          </a:xfrm>
        </p:grpSpPr>
        <p:sp>
          <p:nvSpPr>
            <p:cNvPr id="24" name="Google Shape;465;p21">
              <a:extLst>
                <a:ext uri="{FF2B5EF4-FFF2-40B4-BE49-F238E27FC236}">
                  <a16:creationId xmlns="" xmlns:a16="http://schemas.microsoft.com/office/drawing/2014/main" id="{51835457-5524-4371-ABA4-F48A0ADFF77F}"/>
                </a:ext>
              </a:extLst>
            </p:cNvPr>
            <p:cNvSpPr/>
            <p:nvPr/>
          </p:nvSpPr>
          <p:spPr>
            <a:xfrm>
              <a:off x="512372" y="2765659"/>
              <a:ext cx="3567030" cy="2084378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180000" rIns="180000" bIns="180000" anchor="t" anchorCtr="0">
              <a:noAutofit/>
            </a:bodyPr>
            <a:lstStyle/>
            <a:p>
              <a:pPr marL="285750" lvl="0" indent="-285750" algn="just">
                <a:spcAft>
                  <a:spcPts val="2400"/>
                </a:spcAft>
                <a:buClrTx/>
                <a:buFontTx/>
                <a:buChar char="-"/>
              </a:pPr>
              <a:r>
                <a:rPr lang="en-GB" sz="1800" dirty="0">
                  <a:solidFill>
                    <a:sysClr val="windowText" lastClr="000000"/>
                  </a:solidFill>
                </a:rPr>
                <a:t>Common cold symptoms </a:t>
              </a:r>
              <a:r>
                <a:rPr lang="en-GB" sz="1800" baseline="30000" dirty="0" smtClean="0">
                  <a:solidFill>
                    <a:sysClr val="windowText" lastClr="000000"/>
                  </a:solidFill>
                </a:rPr>
                <a:t>1</a:t>
              </a:r>
              <a:endParaRPr lang="en-GB" sz="1800" baseline="30000" dirty="0" smtClean="0">
                <a:solidFill>
                  <a:sysClr val="windowText" lastClr="000000"/>
                </a:solidFill>
              </a:endParaRPr>
            </a:p>
            <a:p>
              <a:pPr marL="285750" lvl="0" indent="-285750" algn="just">
                <a:spcAft>
                  <a:spcPts val="2400"/>
                </a:spcAft>
                <a:buClrTx/>
                <a:buFontTx/>
                <a:buChar char="-"/>
              </a:pPr>
              <a:r>
                <a:rPr lang="en-US" sz="1800" dirty="0">
                  <a:solidFill>
                    <a:sysClr val="windowText" lastClr="000000"/>
                  </a:solidFill>
                </a:rPr>
                <a:t>Not all patients have fever and dyspnea </a:t>
              </a:r>
              <a:r>
                <a:rPr lang="en-GB" sz="1800" baseline="30000" dirty="0" smtClean="0">
                  <a:solidFill>
                    <a:sysClr val="windowText" lastClr="000000"/>
                  </a:solidFill>
                </a:rPr>
                <a:t>1</a:t>
              </a:r>
              <a:endParaRPr lang="en-GB" sz="1800" dirty="0" smtClean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25" name="Straight Connector 71">
              <a:extLst>
                <a:ext uri="{FF2B5EF4-FFF2-40B4-BE49-F238E27FC236}">
                  <a16:creationId xmlns="" xmlns:a16="http://schemas.microsoft.com/office/drawing/2014/main" id="{D289AE98-4F9D-4E5C-BA78-4B80EA0A5439}"/>
                </a:ext>
              </a:extLst>
            </p:cNvPr>
            <p:cNvCxnSpPr>
              <a:cxnSpLocks/>
            </p:cNvCxnSpPr>
            <p:nvPr/>
          </p:nvCxnSpPr>
          <p:spPr>
            <a:xfrm>
              <a:off x="515081" y="2765659"/>
              <a:ext cx="3634638" cy="0"/>
            </a:xfrm>
            <a:prstGeom prst="line">
              <a:avLst/>
            </a:prstGeom>
            <a:noFill/>
            <a:ln w="19050" cap="flat" cmpd="sng" algn="ctr">
              <a:solidFill>
                <a:srgbClr val="003B5C"/>
              </a:solidFill>
              <a:prstDash val="solid"/>
            </a:ln>
            <a:effectLst/>
          </p:spPr>
        </p:cxnSp>
      </p:grpSp>
      <p:sp>
        <p:nvSpPr>
          <p:cNvPr id="26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6282062" y="1946932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27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746550" y="1850038"/>
            <a:ext cx="481014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78">
              <a:spcBef>
                <a:spcPts val="600"/>
              </a:spcBef>
              <a:spcAft>
                <a:spcPts val="600"/>
              </a:spcAft>
              <a:buClrTx/>
            </a:pP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Contact</a:t>
            </a: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 </a:t>
            </a: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with</a:t>
            </a: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 </a:t>
            </a: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infected</a:t>
            </a:r>
            <a:r>
              <a:rPr lang="pt-BR" sz="1800" b="1" kern="1200" dirty="0">
                <a:solidFill>
                  <a:srgbClr val="2B3648"/>
                </a:solidFill>
                <a:ea typeface="+mn-ea"/>
                <a:cs typeface="+mn-cs"/>
              </a:rPr>
              <a:t> </a:t>
            </a:r>
            <a:r>
              <a:rPr lang="pt-BR" sz="1800" b="1" kern="1200" dirty="0" err="1">
                <a:solidFill>
                  <a:srgbClr val="2B3648"/>
                </a:solidFill>
                <a:ea typeface="+mn-ea"/>
                <a:cs typeface="+mn-cs"/>
              </a:rPr>
              <a:t>patients</a:t>
            </a:r>
            <a:endParaRPr lang="pt-BR" sz="1800" b="1" kern="1200" dirty="0">
              <a:solidFill>
                <a:srgbClr val="2B3648"/>
              </a:solidFill>
              <a:ea typeface="+mn-ea"/>
              <a:cs typeface="+mn-cs"/>
            </a:endParaRPr>
          </a:p>
        </p:txBody>
      </p:sp>
      <p:grpSp>
        <p:nvGrpSpPr>
          <p:cNvPr id="28" name="Group 69">
            <a:extLst>
              <a:ext uri="{FF2B5EF4-FFF2-40B4-BE49-F238E27FC236}">
                <a16:creationId xmlns="" xmlns:a16="http://schemas.microsoft.com/office/drawing/2014/main" id="{D792988F-7113-4821-B1C5-D85CD3110EB3}"/>
              </a:ext>
            </a:extLst>
          </p:cNvPr>
          <p:cNvGrpSpPr/>
          <p:nvPr/>
        </p:nvGrpSpPr>
        <p:grpSpPr>
          <a:xfrm>
            <a:off x="6303535" y="2570303"/>
            <a:ext cx="5501903" cy="1749442"/>
            <a:chOff x="512372" y="2798010"/>
            <a:chExt cx="3662240" cy="3109803"/>
          </a:xfrm>
        </p:grpSpPr>
        <p:sp>
          <p:nvSpPr>
            <p:cNvPr id="29" name="Google Shape;465;p21">
              <a:extLst>
                <a:ext uri="{FF2B5EF4-FFF2-40B4-BE49-F238E27FC236}">
                  <a16:creationId xmlns="" xmlns:a16="http://schemas.microsoft.com/office/drawing/2014/main" id="{51835457-5524-4371-ABA4-F48A0ADFF77F}"/>
                </a:ext>
              </a:extLst>
            </p:cNvPr>
            <p:cNvSpPr/>
            <p:nvPr/>
          </p:nvSpPr>
          <p:spPr>
            <a:xfrm>
              <a:off x="512372" y="2801184"/>
              <a:ext cx="3634638" cy="310662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180000" rIns="180000" bIns="180000" anchor="t" anchorCtr="0">
              <a:noAutofit/>
            </a:bodyPr>
            <a:lstStyle/>
            <a:p>
              <a:pPr marL="285750" lvl="0" indent="-285750">
                <a:spcAft>
                  <a:spcPts val="2400"/>
                </a:spcAft>
                <a:buClrTx/>
                <a:buFontTx/>
                <a:buChar char="-"/>
                <a:defRPr/>
              </a:pPr>
              <a:r>
                <a:rPr lang="en-US" sz="1800" dirty="0">
                  <a:solidFill>
                    <a:sysClr val="windowText" lastClr="000000"/>
                  </a:solidFill>
                </a:rPr>
                <a:t>Asymptomatic individuals can transmit the virus for periods longer than 14 days </a:t>
              </a:r>
              <a:r>
                <a:rPr lang="en-GB" sz="1800" baseline="30000" dirty="0" smtClean="0">
                  <a:solidFill>
                    <a:sysClr val="windowText" lastClr="000000"/>
                  </a:solidFill>
                </a:rPr>
                <a:t>2</a:t>
              </a:r>
              <a:endParaRPr lang="en-GB" sz="1800" baseline="30000" dirty="0" smtClean="0">
                <a:solidFill>
                  <a:sysClr val="windowText" lastClr="000000"/>
                </a:solidFill>
              </a:endParaRPr>
            </a:p>
            <a:p>
              <a:pPr lvl="0">
                <a:spcAft>
                  <a:spcPts val="2400"/>
                </a:spcAft>
                <a:buClrTx/>
              </a:pPr>
              <a:endParaRPr lang="en-GB" sz="1800" dirty="0">
                <a:solidFill>
                  <a:sysClr val="windowText" lastClr="000000"/>
                </a:solidFill>
              </a:endParaRPr>
            </a:p>
          </p:txBody>
        </p:sp>
        <p:cxnSp>
          <p:nvCxnSpPr>
            <p:cNvPr id="31" name="Straight Connector 71">
              <a:extLst>
                <a:ext uri="{FF2B5EF4-FFF2-40B4-BE49-F238E27FC236}">
                  <a16:creationId xmlns="" xmlns:a16="http://schemas.microsoft.com/office/drawing/2014/main" id="{D289AE98-4F9D-4E5C-BA78-4B80EA0A5439}"/>
                </a:ext>
              </a:extLst>
            </p:cNvPr>
            <p:cNvCxnSpPr>
              <a:cxnSpLocks/>
            </p:cNvCxnSpPr>
            <p:nvPr/>
          </p:nvCxnSpPr>
          <p:spPr>
            <a:xfrm>
              <a:off x="539974" y="2798010"/>
              <a:ext cx="3634638" cy="0"/>
            </a:xfrm>
            <a:prstGeom prst="line">
              <a:avLst/>
            </a:prstGeom>
            <a:noFill/>
            <a:ln w="19050" cap="flat" cmpd="sng" algn="ctr">
              <a:solidFill>
                <a:srgbClr val="003B5C"/>
              </a:solidFill>
              <a:prstDash val="solid"/>
            </a:ln>
            <a:effectLst/>
          </p:spPr>
        </p:cxnSp>
      </p:grp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82335" y="5841326"/>
            <a:ext cx="10511703" cy="1041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pt-BR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Xavier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A. R. et al. COVID-19: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clinical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and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laboratory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manifestations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in novel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coronavirus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infection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J. Bras. Patol. e Med. Lab. 1–9 (2020) doi:10.5935/1676-2444.20200049</a:t>
            </a:r>
            <a:r>
              <a:rPr lang="pt-BR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  <a:endParaRPr lang="en-US" sz="1100" b="0" i="1" kern="1200" dirty="0">
              <a:solidFill>
                <a:srgbClr val="2B3648"/>
              </a:solidFill>
              <a:latin typeface="Arial"/>
            </a:endParaRP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Oran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, D. P. &amp;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Topol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, E. J.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Prevalence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of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Asymptomatic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SARS-CoV-2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Infection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. Ann. Intern. Med. (2020) </a:t>
            </a:r>
            <a:r>
              <a:rPr lang="pt-BR" sz="1100" b="0" i="1" kern="1200" dirty="0" smtClean="0">
                <a:solidFill>
                  <a:srgbClr val="2B3648"/>
                </a:solidFill>
                <a:latin typeface="Arial"/>
              </a:rPr>
              <a:t>doi:10.7326/M20-3012</a:t>
            </a: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en-US" sz="1100" b="0" i="1" kern="1200" dirty="0">
                <a:solidFill>
                  <a:srgbClr val="2B3648"/>
                </a:solidFill>
                <a:latin typeface="Arial"/>
              </a:rPr>
              <a:t>Zhao J, Yuan Q, Wang H, et al. Antibody responses to SARS-CoV-2 in patients of novel coronavirus disease 2019 [published online ahead of print, 2020 Mar 28]. </a:t>
            </a:r>
            <a:r>
              <a:rPr lang="en-US" sz="1100" b="0" i="1" kern="1200" dirty="0" err="1">
                <a:solidFill>
                  <a:srgbClr val="2B3648"/>
                </a:solidFill>
                <a:latin typeface="Arial"/>
              </a:rPr>
              <a:t>Clin</a:t>
            </a:r>
            <a:r>
              <a:rPr lang="en-US" sz="1100" b="0" i="1" kern="1200" dirty="0">
                <a:solidFill>
                  <a:srgbClr val="2B3648"/>
                </a:solidFill>
                <a:latin typeface="Arial"/>
              </a:rPr>
              <a:t> Infect Dis. 2020.</a:t>
            </a: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Woloshin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, S.,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Patel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, N. &amp;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Kesselheim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, A. S. False Negative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Tests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for SARS-CoV-2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Infection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—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Challenges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and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Implications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. N. </a:t>
            </a:r>
            <a:r>
              <a:rPr lang="pt-BR" sz="1100" b="0" i="1" kern="1200" dirty="0" err="1">
                <a:solidFill>
                  <a:srgbClr val="2B3648"/>
                </a:solidFill>
                <a:latin typeface="Arial"/>
              </a:rPr>
              <a:t>Engl</a:t>
            </a:r>
            <a:r>
              <a:rPr lang="pt-BR" sz="1100" b="0" i="1" kern="1200" dirty="0">
                <a:solidFill>
                  <a:srgbClr val="2B3648"/>
                </a:solidFill>
                <a:latin typeface="Arial"/>
              </a:rPr>
              <a:t>. J. Med. (2020) </a:t>
            </a:r>
            <a:r>
              <a:rPr lang="pt-BR" sz="1100" b="0" i="1" kern="1200" dirty="0" smtClean="0">
                <a:solidFill>
                  <a:srgbClr val="2B3648"/>
                </a:solidFill>
                <a:latin typeface="Arial"/>
              </a:rPr>
              <a:t>doi:10.1056/NEJMp2015897</a:t>
            </a:r>
            <a:endParaRPr lang="en-US" sz="1100" b="0" i="1" kern="1200" dirty="0">
              <a:solidFill>
                <a:srgbClr val="2B3648"/>
              </a:solidFill>
              <a:latin typeface="Arial"/>
            </a:endParaRP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endParaRPr lang="pt-BR" sz="1100" b="0" i="1" kern="1200" dirty="0">
              <a:solidFill>
                <a:srgbClr val="2B3648"/>
              </a:solidFill>
              <a:latin typeface="Arial"/>
            </a:endParaRPr>
          </a:p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endParaRPr lang="pt-BR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21099" y="4661229"/>
            <a:ext cx="10676862" cy="645820"/>
          </a:xfrm>
          <a:prstGeom prst="rect">
            <a:avLst/>
          </a:prstGeom>
          <a:solidFill>
            <a:srgbClr val="00A3A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Tx/>
              <a:buSzPts val="1700"/>
              <a:buFontTx/>
              <a:buNone/>
            </a:pPr>
            <a:r>
              <a:rPr lang="en-US" sz="1700" b="1" dirty="0">
                <a:solidFill>
                  <a:srgbClr val="FFFFFF"/>
                </a:solidFill>
              </a:rPr>
              <a:t>False-negative results with </a:t>
            </a:r>
            <a:r>
              <a:rPr lang="en-US" sz="1700" b="1" dirty="0" smtClean="0">
                <a:solidFill>
                  <a:srgbClr val="FFFFFF"/>
                </a:solidFill>
              </a:rPr>
              <a:t>RT-PCR </a:t>
            </a:r>
            <a:r>
              <a:rPr lang="en-US" sz="1700" b="1" baseline="30000" dirty="0" smtClean="0">
                <a:solidFill>
                  <a:srgbClr val="FFFFFF"/>
                </a:solidFill>
              </a:rPr>
              <a:t>3</a:t>
            </a:r>
            <a:r>
              <a:rPr lang="en-US" sz="1700" b="1" dirty="0" smtClean="0">
                <a:solidFill>
                  <a:srgbClr val="FFFFFF"/>
                </a:solidFill>
              </a:rPr>
              <a:t> </a:t>
            </a:r>
            <a:r>
              <a:rPr lang="en-US" sz="1700" b="1" dirty="0">
                <a:solidFill>
                  <a:srgbClr val="FFFFFF"/>
                </a:solidFill>
              </a:rPr>
              <a:t>make it possible for these individuals not to be isolated and to infect other individuals </a:t>
            </a:r>
            <a:r>
              <a:rPr lang="pt-BR" sz="1700" b="1" baseline="30000" dirty="0" smtClean="0">
                <a:solidFill>
                  <a:srgbClr val="FFFFFF"/>
                </a:solidFill>
              </a:rPr>
              <a:t>4</a:t>
            </a:r>
            <a:endParaRPr lang="pt-BR" sz="17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70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Serological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tests</a:t>
            </a:r>
            <a:endParaRPr lang="pt-BR"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133" b="1" dirty="0">
                <a:solidFill>
                  <a:srgbClr val="FFFFFF">
                    <a:lumMod val="65000"/>
                  </a:srgbClr>
                </a:solidFill>
              </a:rPr>
              <a:t>How important is the diagnosis after the first week?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17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493962" y="1954210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9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958450" y="1857316"/>
            <a:ext cx="86427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457178">
              <a:spcBef>
                <a:spcPts val="600"/>
              </a:spcBef>
              <a:spcAft>
                <a:spcPts val="600"/>
              </a:spcAft>
              <a:buClrTx/>
            </a:pPr>
            <a:r>
              <a:rPr lang="en-US" sz="1800" b="1" kern="1200" dirty="0">
                <a:solidFill>
                  <a:srgbClr val="2B3648"/>
                </a:solidFill>
                <a:ea typeface="+mn-ea"/>
                <a:cs typeface="+mn-cs"/>
              </a:rPr>
              <a:t>Aid in the diagnosis and management of conditions caused by COVID-19</a:t>
            </a:r>
            <a:endParaRPr lang="pt-BR" sz="1800" b="1" kern="1200" dirty="0">
              <a:solidFill>
                <a:srgbClr val="2B3648"/>
              </a:solidFill>
              <a:ea typeface="+mn-ea"/>
              <a:cs typeface="+mn-cs"/>
            </a:endParaRPr>
          </a:p>
        </p:txBody>
      </p:sp>
      <p:grpSp>
        <p:nvGrpSpPr>
          <p:cNvPr id="23" name="Group 69">
            <a:extLst>
              <a:ext uri="{FF2B5EF4-FFF2-40B4-BE49-F238E27FC236}">
                <a16:creationId xmlns="" xmlns:a16="http://schemas.microsoft.com/office/drawing/2014/main" id="{D792988F-7113-4821-B1C5-D85CD3110EB3}"/>
              </a:ext>
            </a:extLst>
          </p:cNvPr>
          <p:cNvGrpSpPr/>
          <p:nvPr/>
        </p:nvGrpSpPr>
        <p:grpSpPr>
          <a:xfrm>
            <a:off x="655584" y="2404179"/>
            <a:ext cx="10222100" cy="3662324"/>
            <a:chOff x="718419" y="2705506"/>
            <a:chExt cx="3634638" cy="3106629"/>
          </a:xfrm>
        </p:grpSpPr>
        <p:sp>
          <p:nvSpPr>
            <p:cNvPr id="24" name="Google Shape;465;p21">
              <a:extLst>
                <a:ext uri="{FF2B5EF4-FFF2-40B4-BE49-F238E27FC236}">
                  <a16:creationId xmlns="" xmlns:a16="http://schemas.microsoft.com/office/drawing/2014/main" id="{51835457-5524-4371-ABA4-F48A0ADFF77F}"/>
                </a:ext>
              </a:extLst>
            </p:cNvPr>
            <p:cNvSpPr/>
            <p:nvPr/>
          </p:nvSpPr>
          <p:spPr>
            <a:xfrm>
              <a:off x="718419" y="2705506"/>
              <a:ext cx="3634638" cy="3106629"/>
            </a:xfrm>
            <a:prstGeom prst="rect">
              <a:avLst/>
            </a:prstGeom>
            <a:solidFill>
              <a:srgbClr val="FFFFFF">
                <a:lumMod val="95000"/>
              </a:srgbClr>
            </a:solidFill>
            <a:ln w="25400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80000" tIns="180000" rIns="180000" bIns="180000" anchor="t" anchorCtr="0">
              <a:noAutofit/>
            </a:bodyPr>
            <a:lstStyle/>
            <a:p>
              <a:pPr lvl="0">
                <a:spcAft>
                  <a:spcPts val="2400"/>
                </a:spcAft>
                <a:buClrTx/>
              </a:pPr>
              <a:r>
                <a:rPr lang="en-US" sz="1800" dirty="0">
                  <a:solidFill>
                    <a:sysClr val="windowText" lastClr="000000"/>
                  </a:solidFill>
                </a:rPr>
                <a:t>Evidence has shown a change in medical conduct with serological testing in the diagnosis and management of conditions caused by COVID-19</a:t>
              </a:r>
              <a:r>
                <a:rPr lang="en-GB" sz="1800" dirty="0" smtClean="0">
                  <a:solidFill>
                    <a:sysClr val="windowText" lastClr="000000"/>
                  </a:solidFill>
                </a:rPr>
                <a:t>. </a:t>
              </a:r>
              <a:r>
                <a:rPr lang="en-GB" sz="1800" baseline="30000" dirty="0" smtClean="0">
                  <a:solidFill>
                    <a:sysClr val="windowText" lastClr="000000"/>
                  </a:solidFill>
                </a:rPr>
                <a:t>1</a:t>
              </a:r>
              <a:endParaRPr lang="en-GB" sz="1800" dirty="0" smtClean="0">
                <a:solidFill>
                  <a:sysClr val="windowText" lastClr="000000"/>
                </a:solidFill>
              </a:endParaRPr>
            </a:p>
            <a:p>
              <a:pPr marL="285750" lvl="0" indent="-285750" algn="just">
                <a:spcAft>
                  <a:spcPts val="2400"/>
                </a:spcAft>
                <a:buClrTx/>
                <a:buFontTx/>
                <a:buChar char="-"/>
              </a:pPr>
              <a:r>
                <a:rPr lang="en-US" sz="1800" dirty="0">
                  <a:solidFill>
                    <a:sysClr val="windowText" lastClr="000000"/>
                  </a:solidFill>
                </a:rPr>
                <a:t>Detection of antibodies in patients who had pulmonary embolism and negative RT-CRP, limited the need for further investigation and reduced the anticoagulation period</a:t>
              </a:r>
              <a:r>
                <a:rPr lang="pt-BR" sz="1800" dirty="0" smtClean="0">
                  <a:solidFill>
                    <a:sysClr val="windowText" lastClr="000000"/>
                  </a:solidFill>
                </a:rPr>
                <a:t>.</a:t>
              </a:r>
            </a:p>
            <a:p>
              <a:pPr marL="285750" lvl="0" indent="-285750" algn="just">
                <a:spcAft>
                  <a:spcPts val="2400"/>
                </a:spcAft>
                <a:buClrTx/>
                <a:buFontTx/>
                <a:buChar char="-"/>
              </a:pPr>
              <a:r>
                <a:rPr lang="en-US" sz="1800" dirty="0" smtClean="0">
                  <a:solidFill>
                    <a:sysClr val="windowText" lastClr="000000"/>
                  </a:solidFill>
                </a:rPr>
                <a:t>Negative </a:t>
              </a:r>
              <a:r>
                <a:rPr lang="en-US" sz="1800" dirty="0">
                  <a:solidFill>
                    <a:sysClr val="windowText" lastClr="000000"/>
                  </a:solidFill>
                </a:rPr>
                <a:t>serology has also helped to rule out COVID-19 as an agent for new conditions like hemophilia A and a variety of unusual dermatological presentations, </a:t>
              </a:r>
              <a:r>
                <a:rPr lang="en-US" sz="1800" dirty="0" err="1">
                  <a:solidFill>
                    <a:sysClr val="windowText" lastClr="000000"/>
                  </a:solidFill>
                </a:rPr>
                <a:t>eg</a:t>
              </a:r>
              <a:r>
                <a:rPr lang="en-US" sz="1800" dirty="0">
                  <a:solidFill>
                    <a:sysClr val="windowText" lastClr="000000"/>
                  </a:solidFill>
                </a:rPr>
                <a:t> "</a:t>
              </a:r>
              <a:r>
                <a:rPr lang="en-US" sz="1800" dirty="0" err="1">
                  <a:solidFill>
                    <a:sysClr val="windowText" lastClr="000000"/>
                  </a:solidFill>
                </a:rPr>
                <a:t>Covid's</a:t>
              </a:r>
              <a:r>
                <a:rPr lang="en-US" sz="1800" dirty="0">
                  <a:solidFill>
                    <a:sysClr val="windowText" lastClr="000000"/>
                  </a:solidFill>
                </a:rPr>
                <a:t> Fingers".</a:t>
              </a:r>
              <a:endParaRPr lang="pt-BR" sz="1800" dirty="0" smtClean="0">
                <a:solidFill>
                  <a:sysClr val="windowText" lastClr="000000"/>
                </a:solidFill>
              </a:endParaRPr>
            </a:p>
            <a:p>
              <a:pPr marL="285750" lvl="0" indent="-285750" algn="just">
                <a:spcAft>
                  <a:spcPts val="2400"/>
                </a:spcAft>
                <a:buClrTx/>
                <a:buFontTx/>
                <a:buChar char="-"/>
              </a:pPr>
              <a:r>
                <a:rPr lang="en-US" sz="1800" dirty="0">
                  <a:solidFill>
                    <a:sysClr val="windowText" lastClr="000000"/>
                  </a:solidFill>
                </a:rPr>
                <a:t>Differential diagnosis of other respiratory tract infections</a:t>
              </a:r>
              <a:endParaRPr lang="en-GB" sz="1800" dirty="0" smtClean="0">
                <a:solidFill>
                  <a:sysClr val="windowText" lastClr="000000"/>
                </a:solidFill>
              </a:endParaRPr>
            </a:p>
            <a:p>
              <a:pPr lvl="0">
                <a:spcAft>
                  <a:spcPts val="2400"/>
                </a:spcAft>
                <a:buClrTx/>
              </a:pPr>
              <a:endParaRPr lang="en-GB" sz="1800" dirty="0" smtClean="0">
                <a:solidFill>
                  <a:sysClr val="windowText" lastClr="00000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240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3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cxnSp>
          <p:nvCxnSpPr>
            <p:cNvPr id="25" name="Straight Connector 71">
              <a:extLst>
                <a:ext uri="{FF2B5EF4-FFF2-40B4-BE49-F238E27FC236}">
                  <a16:creationId xmlns="" xmlns:a16="http://schemas.microsoft.com/office/drawing/2014/main" id="{D289AE98-4F9D-4E5C-BA78-4B80EA0A5439}"/>
                </a:ext>
              </a:extLst>
            </p:cNvPr>
            <p:cNvCxnSpPr>
              <a:cxnSpLocks/>
            </p:cNvCxnSpPr>
            <p:nvPr/>
          </p:nvCxnSpPr>
          <p:spPr>
            <a:xfrm>
              <a:off x="718419" y="2705506"/>
              <a:ext cx="3634638" cy="0"/>
            </a:xfrm>
            <a:prstGeom prst="line">
              <a:avLst/>
            </a:prstGeom>
            <a:noFill/>
            <a:ln w="19050" cap="flat" cmpd="sng" algn="ctr">
              <a:solidFill>
                <a:srgbClr val="003B5C"/>
              </a:solidFill>
              <a:prstDash val="solid"/>
            </a:ln>
            <a:effectLst/>
          </p:spPr>
        </p:cxnSp>
      </p:grpSp>
      <p:sp>
        <p:nvSpPr>
          <p:cNvPr id="32" name="Rectangle 15"/>
          <p:cNvSpPr>
            <a:spLocks noChangeArrowheads="1"/>
          </p:cNvSpPr>
          <p:nvPr/>
        </p:nvSpPr>
        <p:spPr bwMode="auto">
          <a:xfrm>
            <a:off x="682335" y="5841326"/>
            <a:ext cx="10511703" cy="1041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Sweeney, N. et al. Clinical utility of targeted SARS-CoV-2 serology testing to aid the diagnosis and management of suspected missed, late or post-COVID-19 infection syndromes: results from a pilot service. </a:t>
            </a:r>
            <a:r>
              <a:rPr lang="en-US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medRxiv</a:t>
            </a:r>
            <a:r>
              <a:rPr lang="en-US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2020.07.10.20150540 (2020) doi:10.1101/2020.07.10.20150540.</a:t>
            </a:r>
            <a:r>
              <a:rPr lang="pt-BR" sz="1067" b="0" i="1" kern="1200" dirty="0" smtClean="0">
                <a:solidFill>
                  <a:srgbClr val="2B3648"/>
                </a:solidFill>
                <a:latin typeface="Arial"/>
                <a:ea typeface="+mn-ea"/>
              </a:rPr>
              <a:t>.</a:t>
            </a:r>
            <a:endParaRPr lang="pt-BR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0708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Serological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tests</a:t>
            </a:r>
            <a:endParaRPr lang="pt-BR"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 defTabSz="1219170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2133" b="1" dirty="0">
                <a:solidFill>
                  <a:srgbClr val="FFFFFF">
                    <a:lumMod val="65000"/>
                  </a:srgbClr>
                </a:solidFill>
              </a:rPr>
              <a:t>Recommendation for the use of serological tests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692260" y="5995019"/>
            <a:ext cx="10511703" cy="1041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indent="-228600" algn="just" defTabSz="609555" eaLnBrk="1" hangingPunct="1">
              <a:buClrTx/>
              <a:buSzPts val="960"/>
              <a:buFont typeface="Arial"/>
              <a:buAutoNum type="arabicParenR"/>
            </a:pPr>
            <a:r>
              <a:rPr lang="pt-BR" sz="1067" b="0" i="1" kern="1200" dirty="0" err="1" smtClean="0">
                <a:solidFill>
                  <a:srgbClr val="2B3648"/>
                </a:solidFill>
                <a:latin typeface="Arial"/>
                <a:ea typeface="+mn-ea"/>
              </a:rPr>
              <a:t>Deeks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, J. J. et al.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Antibody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tests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for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identification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of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current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and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past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infection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with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SARS-CoV-2. Cochrane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database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Syst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Rev. 6, CD013652 (2020).</a:t>
            </a:r>
            <a:endParaRPr lang="en-US" sz="1067" b="0" i="1" kern="1200" dirty="0">
              <a:solidFill>
                <a:srgbClr val="2B3648"/>
              </a:solidFill>
              <a:latin typeface="Arial"/>
              <a:ea typeface="+mn-ea"/>
            </a:endParaRPr>
          </a:p>
        </p:txBody>
      </p:sp>
      <p:pic>
        <p:nvPicPr>
          <p:cNvPr id="17" name="Picture 5">
            <a:extLst>
              <a:ext uri="{FF2B5EF4-FFF2-40B4-BE49-F238E27FC236}">
                <a16:creationId xmlns="" xmlns:a16="http://schemas.microsoft.com/office/drawing/2014/main" id="{8587CA2D-E23B-44D7-9291-B2D261DDBE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956" y="1571676"/>
            <a:ext cx="5779291" cy="4511030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0457" y="2258403"/>
            <a:ext cx="4855945" cy="2489596"/>
          </a:xfrm>
          <a:prstGeom prst="rect">
            <a:avLst/>
          </a:prstGeom>
        </p:spPr>
      </p:pic>
      <p:sp>
        <p:nvSpPr>
          <p:cNvPr id="21" name="Retângulo 20"/>
          <p:cNvSpPr/>
          <p:nvPr/>
        </p:nvSpPr>
        <p:spPr>
          <a:xfrm>
            <a:off x="597874" y="2580696"/>
            <a:ext cx="4893516" cy="207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 algn="just" defTabSz="457178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ü"/>
            </a:pPr>
            <a:r>
              <a:rPr lang="en-US" sz="1800" b="1" kern="1200" dirty="0">
                <a:solidFill>
                  <a:srgbClr val="2B3648"/>
                </a:solidFill>
                <a:ea typeface="+mn-ea"/>
                <a:cs typeface="+mn-cs"/>
              </a:rPr>
              <a:t>They conclude that serological tests may complement the diagnosis of COVID-19 in patients with more than 7 days of symptoms who have had a negative result for RT-CRP or who have not been tested </a:t>
            </a:r>
            <a:r>
              <a:rPr lang="pt-BR" sz="1800" b="1" kern="1200" baseline="30000" dirty="0" smtClean="0">
                <a:solidFill>
                  <a:srgbClr val="2B3648"/>
                </a:solidFill>
                <a:ea typeface="+mn-ea"/>
                <a:cs typeface="+mn-cs"/>
              </a:rPr>
              <a:t>1</a:t>
            </a:r>
            <a:endParaRPr lang="pt-BR" sz="1800" b="1" kern="1200" baseline="30000" dirty="0">
              <a:solidFill>
                <a:srgbClr val="2B3648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204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Point-of-care </a:t>
            </a:r>
            <a:r>
              <a:rPr lang="pt-BR" sz="2133" b="1" dirty="0" err="1" smtClean="0">
                <a:solidFill>
                  <a:srgbClr val="FFFFFF">
                    <a:lumMod val="65000"/>
                  </a:srgbClr>
                </a:solidFill>
              </a:rPr>
              <a:t>test</a:t>
            </a: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 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SarsCoV-2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2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2306003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pic>
        <p:nvPicPr>
          <p:cNvPr id="25" name="Picture 2" descr="spot teste"/>
          <p:cNvPicPr>
            <a:picLocks noChangeAspect="1" noChangeArrowheads="1"/>
          </p:cNvPicPr>
          <p:nvPr/>
        </p:nvPicPr>
        <p:blipFill>
          <a:blip r:embed="rId5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64" t="21474" r="2460" b="36989"/>
          <a:stretch>
            <a:fillRect/>
          </a:stretch>
        </p:blipFill>
        <p:spPr bwMode="auto">
          <a:xfrm>
            <a:off x="2556120" y="3203896"/>
            <a:ext cx="756047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spot teste"/>
          <p:cNvPicPr>
            <a:picLocks noChangeAspect="1" noChangeArrowheads="1"/>
          </p:cNvPicPr>
          <p:nvPr/>
        </p:nvPicPr>
        <p:blipFill>
          <a:blip r:embed="rId6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19" t="35316" r="41142" b="11485"/>
          <a:stretch>
            <a:fillRect/>
          </a:stretch>
        </p:blipFill>
        <p:spPr bwMode="auto">
          <a:xfrm>
            <a:off x="5580307" y="2232347"/>
            <a:ext cx="756047" cy="1835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 descr="spot teste"/>
          <p:cNvPicPr>
            <a:picLocks noChangeAspect="1" noChangeArrowheads="1"/>
          </p:cNvPicPr>
          <p:nvPr/>
        </p:nvPicPr>
        <p:blipFill>
          <a:blip r:embed="rId6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666" t="35316" r="4797" b="11485"/>
          <a:stretch>
            <a:fillRect/>
          </a:stretch>
        </p:blipFill>
        <p:spPr bwMode="auto">
          <a:xfrm>
            <a:off x="5580307" y="4175446"/>
            <a:ext cx="756047" cy="1837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CaixaDeTexto 30"/>
          <p:cNvSpPr txBox="1"/>
          <p:nvPr/>
        </p:nvSpPr>
        <p:spPr>
          <a:xfrm>
            <a:off x="2609698" y="2933625"/>
            <a:ext cx="51167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C6168D"/>
                </a:solidFill>
                <a:latin typeface="Verdana"/>
              </a:rPr>
              <a:t>Test</a:t>
            </a:r>
            <a:endParaRPr lang="pt-BR" sz="1200" dirty="0">
              <a:solidFill>
                <a:srgbClr val="C6168D"/>
              </a:solidFill>
              <a:latin typeface="Verdana"/>
            </a:endParaRPr>
          </a:p>
        </p:txBody>
      </p:sp>
      <p:sp>
        <p:nvSpPr>
          <p:cNvPr id="32" name="CaixaDeTexto 31"/>
          <p:cNvSpPr txBox="1"/>
          <p:nvPr/>
        </p:nvSpPr>
        <p:spPr>
          <a:xfrm>
            <a:off x="4986184" y="2718122"/>
            <a:ext cx="51167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ED0F69"/>
                </a:solidFill>
                <a:latin typeface="Verdana"/>
              </a:rPr>
              <a:t>Test</a:t>
            </a:r>
            <a:endParaRPr lang="pt-BR" sz="1200" dirty="0">
              <a:solidFill>
                <a:srgbClr val="ED0F69"/>
              </a:solidFill>
              <a:latin typeface="Verdana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4931416" y="4607644"/>
            <a:ext cx="511679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 smtClean="0">
                <a:solidFill>
                  <a:srgbClr val="ED0F69"/>
                </a:solidFill>
                <a:latin typeface="Verdana"/>
              </a:rPr>
              <a:t>Test</a:t>
            </a:r>
            <a:endParaRPr lang="pt-BR" sz="1200" dirty="0">
              <a:solidFill>
                <a:srgbClr val="ED0F69"/>
              </a:solidFill>
              <a:latin typeface="Verdana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4662335" y="2394272"/>
            <a:ext cx="7441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 err="1" smtClean="0">
                <a:solidFill>
                  <a:srgbClr val="ED0F69"/>
                </a:solidFill>
                <a:latin typeface="Verdana"/>
              </a:rPr>
              <a:t>Control</a:t>
            </a:r>
            <a:endParaRPr lang="pt-BR" sz="1200" dirty="0">
              <a:solidFill>
                <a:srgbClr val="ED0F69"/>
              </a:solidFill>
              <a:latin typeface="Verdana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4662335" y="4338562"/>
            <a:ext cx="744114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200" dirty="0" err="1" smtClean="0">
                <a:solidFill>
                  <a:srgbClr val="ED0F69"/>
                </a:solidFill>
                <a:latin typeface="Verdana"/>
              </a:rPr>
              <a:t>Control</a:t>
            </a:r>
            <a:endParaRPr lang="pt-BR" sz="1200" dirty="0">
              <a:solidFill>
                <a:srgbClr val="ED0F69"/>
              </a:solidFill>
              <a:latin typeface="Verdana"/>
            </a:endParaRPr>
          </a:p>
        </p:txBody>
      </p:sp>
      <p:sp>
        <p:nvSpPr>
          <p:cNvPr id="36" name="Bisel 35"/>
          <p:cNvSpPr/>
          <p:nvPr/>
        </p:nvSpPr>
        <p:spPr>
          <a:xfrm>
            <a:off x="6655525" y="2590115"/>
            <a:ext cx="1403747" cy="972741"/>
          </a:xfrm>
          <a:prstGeom prst="bevel">
            <a:avLst/>
          </a:prstGeom>
          <a:solidFill>
            <a:srgbClr val="ED0F69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rgbClr val="FFFFFF"/>
                </a:solidFill>
                <a:latin typeface="Verdana"/>
              </a:rPr>
              <a:t>Result</a:t>
            </a:r>
            <a:endParaRPr lang="pt-BR" sz="1200" dirty="0">
              <a:solidFill>
                <a:srgbClr val="FFFFFF"/>
              </a:solidFill>
              <a:latin typeface="Verdana"/>
            </a:endParaRPr>
          </a:p>
          <a:p>
            <a:pPr algn="ctr">
              <a:defRPr/>
            </a:pPr>
            <a:r>
              <a:rPr lang="pt-BR" sz="1200" b="1" dirty="0">
                <a:solidFill>
                  <a:srgbClr val="FFFFFF"/>
                </a:solidFill>
                <a:latin typeface="Verdana"/>
              </a:rPr>
              <a:t>Positive</a:t>
            </a:r>
            <a:endParaRPr lang="pt-BR" sz="1200" b="1" dirty="0">
              <a:solidFill>
                <a:srgbClr val="FFFFFF"/>
              </a:solidFill>
              <a:latin typeface="Verdana"/>
            </a:endParaRPr>
          </a:p>
        </p:txBody>
      </p:sp>
      <p:sp>
        <p:nvSpPr>
          <p:cNvPr id="37" name="Bisel 36"/>
          <p:cNvSpPr/>
          <p:nvPr/>
        </p:nvSpPr>
        <p:spPr>
          <a:xfrm>
            <a:off x="6599704" y="4619522"/>
            <a:ext cx="1403747" cy="972740"/>
          </a:xfrm>
          <a:prstGeom prst="bevel">
            <a:avLst/>
          </a:prstGeom>
          <a:solidFill>
            <a:srgbClr val="67C18C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pt-BR" sz="1200" dirty="0" err="1">
                <a:solidFill>
                  <a:srgbClr val="FFFFFF"/>
                </a:solidFill>
                <a:latin typeface="Verdana"/>
              </a:rPr>
              <a:t>Result</a:t>
            </a:r>
            <a:endParaRPr lang="pt-BR" sz="1200" dirty="0">
              <a:solidFill>
                <a:srgbClr val="FFFFFF"/>
              </a:solidFill>
              <a:latin typeface="Verdana"/>
            </a:endParaRPr>
          </a:p>
          <a:p>
            <a:pPr algn="ctr">
              <a:defRPr/>
            </a:pPr>
            <a:r>
              <a:rPr lang="pt-BR" sz="1200" b="1" dirty="0">
                <a:solidFill>
                  <a:srgbClr val="FFFFFF"/>
                </a:solidFill>
                <a:latin typeface="Verdana"/>
              </a:rPr>
              <a:t>Negative</a:t>
            </a:r>
            <a:endParaRPr lang="pt-BR" sz="1200" b="1" dirty="0">
              <a:solidFill>
                <a:srgbClr val="FFFFFF"/>
              </a:solidFill>
              <a:latin typeface="Verdana"/>
            </a:endParaRPr>
          </a:p>
        </p:txBody>
      </p:sp>
      <p:cxnSp>
        <p:nvCxnSpPr>
          <p:cNvPr id="38" name="Conector de seta reta 37"/>
          <p:cNvCxnSpPr>
            <a:cxnSpLocks noChangeShapeType="1"/>
            <a:stCxn id="25" idx="0"/>
          </p:cNvCxnSpPr>
          <p:nvPr/>
        </p:nvCxnSpPr>
        <p:spPr bwMode="auto">
          <a:xfrm flipV="1">
            <a:off x="3312168" y="3365823"/>
            <a:ext cx="1727597" cy="783431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Conector de seta reta 38"/>
          <p:cNvCxnSpPr>
            <a:cxnSpLocks noChangeShapeType="1"/>
            <a:stCxn id="25" idx="0"/>
          </p:cNvCxnSpPr>
          <p:nvPr/>
        </p:nvCxnSpPr>
        <p:spPr bwMode="auto">
          <a:xfrm>
            <a:off x="3312165" y="4149252"/>
            <a:ext cx="1619250" cy="998934"/>
          </a:xfrm>
          <a:prstGeom prst="straightConnector1">
            <a:avLst/>
          </a:prstGeom>
          <a:noFill/>
          <a:ln w="25400" algn="ctr">
            <a:solidFill>
              <a:srgbClr val="0070C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7176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Point-of-care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test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SarsCoV-2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22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2306003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2550512" y="5476646"/>
            <a:ext cx="3937296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900" i="1"/>
              <a:t>Princípio do método de ELISA competitivo (Créditos da Figura: Eloisa Comiran).</a:t>
            </a:r>
          </a:p>
        </p:txBody>
      </p: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831" y="2457220"/>
            <a:ext cx="6122692" cy="287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 Box 7"/>
          <p:cNvSpPr txBox="1">
            <a:spLocks noChangeArrowheads="1"/>
          </p:cNvSpPr>
          <p:nvPr/>
        </p:nvSpPr>
        <p:spPr bwMode="auto">
          <a:xfrm>
            <a:off x="2816368" y="1892633"/>
            <a:ext cx="1696298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pt-BR" altLang="pt-BR" sz="2100" dirty="0" err="1">
                <a:solidFill>
                  <a:srgbClr val="ED0F69"/>
                </a:solidFill>
              </a:rPr>
              <a:t>Immunoassay</a:t>
            </a:r>
            <a:endParaRPr lang="pt-BR" altLang="pt-BR" sz="2100" dirty="0">
              <a:solidFill>
                <a:srgbClr val="ED0F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28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SARS-CoV-2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infection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746727" y="1042873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COVID-19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5"/>
          <a:srcRect b="13139"/>
          <a:stretch/>
        </p:blipFill>
        <p:spPr>
          <a:xfrm>
            <a:off x="613288" y="1786712"/>
            <a:ext cx="9635529" cy="4692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3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3947918" y="1566053"/>
            <a:ext cx="360040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08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/>
              <a:t>Pandemia COVID-19</a:t>
            </a:r>
            <a:endParaRPr lang="pt-BR" sz="32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1352162" y="3838487"/>
            <a:ext cx="1864613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5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800" dirty="0" err="1"/>
              <a:t>Epidemiological</a:t>
            </a:r>
            <a:endParaRPr lang="pt-BR" sz="18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630361" y="4987433"/>
            <a:ext cx="1287533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1750">
            <a:solidFill>
              <a:schemeClr val="accent3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800" dirty="0" err="1"/>
              <a:t>Prevention</a:t>
            </a:r>
            <a:endParaRPr lang="pt-BR" sz="1800" dirty="0"/>
          </a:p>
          <a:p>
            <a:pPr algn="ctr"/>
            <a:r>
              <a:rPr lang="pt-BR" sz="1800" dirty="0" err="1"/>
              <a:t>Vaccines</a:t>
            </a:r>
            <a:endParaRPr lang="pt-BR" sz="18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376498" y="3766479"/>
            <a:ext cx="2569934" cy="646331"/>
          </a:xfrm>
          <a:prstGeom prst="rect">
            <a:avLst/>
          </a:prstGeom>
          <a:solidFill>
            <a:srgbClr val="FFFF00"/>
          </a:solidFill>
          <a:ln w="44450">
            <a:solidFill>
              <a:srgbClr val="FF0000"/>
            </a:solidFill>
            <a:bevel/>
          </a:ln>
        </p:spPr>
        <p:txBody>
          <a:bodyPr wrap="none" rtlCol="0">
            <a:spAutoFit/>
          </a:bodyPr>
          <a:lstStyle/>
          <a:p>
            <a:r>
              <a:rPr lang="pt-BR" sz="3600" dirty="0" err="1">
                <a:solidFill>
                  <a:srgbClr val="FF0000"/>
                </a:solidFill>
              </a:rPr>
              <a:t>Diagnostics</a:t>
            </a:r>
            <a:endParaRPr lang="pt-BR" sz="3600" dirty="0">
              <a:solidFill>
                <a:srgbClr val="FF0000"/>
              </a:solidFill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4991527" y="4980783"/>
            <a:ext cx="1545615" cy="954107"/>
          </a:xfrm>
          <a:prstGeom prst="rect">
            <a:avLst/>
          </a:prstGeom>
          <a:solidFill>
            <a:srgbClr val="FFFF00"/>
          </a:solidFill>
          <a:ln w="3492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2800" dirty="0" err="1"/>
              <a:t>Findings</a:t>
            </a:r>
            <a:endParaRPr lang="pt-BR" sz="2800" dirty="0"/>
          </a:p>
          <a:p>
            <a:pPr algn="ctr"/>
            <a:r>
              <a:rPr lang="pt-BR" sz="2800" dirty="0"/>
              <a:t>of cases</a:t>
            </a:r>
            <a:endParaRPr lang="pt-BR" sz="28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7760874" y="3838487"/>
            <a:ext cx="1236236" cy="369332"/>
          </a:xfrm>
          <a:prstGeom prst="rect">
            <a:avLst/>
          </a:prstGeom>
          <a:solidFill>
            <a:schemeClr val="accent2">
              <a:lumMod val="20000"/>
              <a:lumOff val="80000"/>
              <a:alpha val="75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sz="1800" dirty="0" err="1"/>
              <a:t>Treatment</a:t>
            </a:r>
            <a:endParaRPr lang="pt-BR" sz="18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906685" y="4905307"/>
            <a:ext cx="122341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sz="1800" dirty="0"/>
              <a:t>Cure</a:t>
            </a:r>
          </a:p>
          <a:p>
            <a:pPr algn="ctr"/>
            <a:r>
              <a:rPr lang="pt-BR" sz="1800" dirty="0"/>
              <a:t>Medicines</a:t>
            </a:r>
            <a:endParaRPr lang="pt-BR" sz="1800" dirty="0"/>
          </a:p>
        </p:txBody>
      </p:sp>
      <p:sp>
        <p:nvSpPr>
          <p:cNvPr id="27" name="Seta para baixo 26"/>
          <p:cNvSpPr/>
          <p:nvPr/>
        </p:nvSpPr>
        <p:spPr>
          <a:xfrm rot="2804880">
            <a:off x="3375834" y="2756901"/>
            <a:ext cx="22111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28" name="Seta para baixo 27"/>
          <p:cNvSpPr/>
          <p:nvPr/>
        </p:nvSpPr>
        <p:spPr>
          <a:xfrm rot="18794662">
            <a:off x="7768355" y="2756863"/>
            <a:ext cx="221111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29" name="Seta para baixo 28"/>
          <p:cNvSpPr/>
          <p:nvPr/>
        </p:nvSpPr>
        <p:spPr>
          <a:xfrm>
            <a:off x="2137600" y="4352377"/>
            <a:ext cx="221111" cy="505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0" name="Seta para baixo 29"/>
          <p:cNvSpPr/>
          <p:nvPr/>
        </p:nvSpPr>
        <p:spPr>
          <a:xfrm>
            <a:off x="8399113" y="4286732"/>
            <a:ext cx="221111" cy="5055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1" name="Seta para baixo 30"/>
          <p:cNvSpPr/>
          <p:nvPr/>
        </p:nvSpPr>
        <p:spPr>
          <a:xfrm>
            <a:off x="5574605" y="2830375"/>
            <a:ext cx="221111" cy="793554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2" name="Seta para baixo 31"/>
          <p:cNvSpPr/>
          <p:nvPr/>
        </p:nvSpPr>
        <p:spPr>
          <a:xfrm>
            <a:off x="5584438" y="4493210"/>
            <a:ext cx="221111" cy="432048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800"/>
          </a:p>
        </p:txBody>
      </p:sp>
      <p:sp>
        <p:nvSpPr>
          <p:cNvPr id="33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78909" y="58325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defTabSz="1219170">
              <a:defRPr/>
            </a:pP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General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aspects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Pandemic</a:t>
            </a:r>
            <a:endParaRPr kumimoji="0" lang="pt-BR" sz="2133" b="0" i="0" u="none" strike="noStrike" kern="0" cap="none" spc="0" normalizeH="0" baseline="0" noProof="0" dirty="0">
              <a:ln>
                <a:noFill/>
              </a:ln>
              <a:solidFill>
                <a:srgbClr val="4E7EC0"/>
              </a:solidFill>
              <a:effectLst/>
              <a:uLnTx/>
              <a:uFillTx/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</p:spTree>
    <p:extLst>
      <p:ext uri="{BB962C8B-B14F-4D97-AF65-F5344CB8AC3E}">
        <p14:creationId xmlns:p14="http://schemas.microsoft.com/office/powerpoint/2010/main" val="126310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6787" y="2141832"/>
            <a:ext cx="3591900" cy="1201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m 34">
            <a:extLst>
              <a:ext uri="{FF2B5EF4-FFF2-40B4-BE49-F238E27FC236}">
                <a16:creationId xmlns:a16="http://schemas.microsoft.com/office/drawing/2014/main" xmlns="" id="{5943342B-C0B8-A344-82B8-F2F64E2ADF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86" y="3754274"/>
            <a:ext cx="3297711" cy="1302357"/>
          </a:xfrm>
          <a:prstGeom prst="rect">
            <a:avLst/>
          </a:prstGeom>
        </p:spPr>
      </p:pic>
      <p:pic>
        <p:nvPicPr>
          <p:cNvPr id="36" name="Imagem 35">
            <a:extLst>
              <a:ext uri="{FF2B5EF4-FFF2-40B4-BE49-F238E27FC236}">
                <a16:creationId xmlns:a16="http://schemas.microsoft.com/office/drawing/2014/main" xmlns="" id="{AFD7713E-1E5D-B348-9C74-A4051019EA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12" y="2149155"/>
            <a:ext cx="8493922" cy="2127877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xmlns="" id="{008F8653-F0C4-CB4B-91EA-DDABA9C67E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695" y="3860991"/>
            <a:ext cx="3121592" cy="937152"/>
          </a:xfrm>
          <a:prstGeom prst="rect">
            <a:avLst/>
          </a:prstGeom>
        </p:spPr>
      </p:pic>
      <p:pic>
        <p:nvPicPr>
          <p:cNvPr id="38" name="Imagem 37">
            <a:extLst>
              <a:ext uri="{FF2B5EF4-FFF2-40B4-BE49-F238E27FC236}">
                <a16:creationId xmlns:a16="http://schemas.microsoft.com/office/drawing/2014/main" xmlns="" id="{6B94CA91-3E0B-5B48-A553-CB139F453B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731" y="1769807"/>
            <a:ext cx="4242203" cy="1691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48" name="CaixaDeTexto 47"/>
          <p:cNvSpPr txBox="1"/>
          <p:nvPr/>
        </p:nvSpPr>
        <p:spPr>
          <a:xfrm>
            <a:off x="1994726" y="5890858"/>
            <a:ext cx="1893917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smtClean="0"/>
              <a:t>POCT</a:t>
            </a:r>
            <a:r>
              <a:rPr lang="pt-BR" sz="1400" b="1" dirty="0" smtClean="0">
                <a:solidFill>
                  <a:srgbClr val="000000"/>
                </a:solidFill>
              </a:rPr>
              <a:t> </a:t>
            </a:r>
            <a:r>
              <a:rPr lang="pt-BR" sz="1400" b="1" dirty="0" smtClean="0">
                <a:solidFill>
                  <a:srgbClr val="000000"/>
                </a:solidFill>
              </a:rPr>
              <a:t>– 1 </a:t>
            </a:r>
            <a:r>
              <a:rPr lang="pt-BR" sz="1400" b="1" dirty="0" err="1" smtClean="0">
                <a:solidFill>
                  <a:srgbClr val="000000"/>
                </a:solidFill>
              </a:rPr>
              <a:t>lab</a:t>
            </a:r>
            <a:endParaRPr lang="pt-BR" sz="1400" b="1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SBPC CBDL</a:t>
            </a:r>
            <a:endParaRPr lang="pt-B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2454213" y="4856746"/>
            <a:ext cx="2060793" cy="307777"/>
          </a:xfrm>
          <a:prstGeom prst="rect">
            <a:avLst/>
          </a:prstGeom>
          <a:solidFill>
            <a:schemeClr val="accent5">
              <a:lumMod val="40000"/>
              <a:lumOff val="60000"/>
              <a:alpha val="7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/>
              <a:t>POCT</a:t>
            </a:r>
            <a:r>
              <a:rPr lang="pt-BR" sz="1400" b="1" dirty="0" smtClean="0">
                <a:solidFill>
                  <a:srgbClr val="000000"/>
                </a:solidFill>
              </a:rPr>
              <a:t> </a:t>
            </a:r>
            <a:r>
              <a:rPr lang="pt-BR" sz="1400" b="1" dirty="0">
                <a:solidFill>
                  <a:srgbClr val="000000"/>
                </a:solidFill>
              </a:rPr>
              <a:t>– </a:t>
            </a:r>
            <a:r>
              <a:rPr lang="pt-BR" sz="1400" b="1" dirty="0" smtClean="0">
                <a:solidFill>
                  <a:srgbClr val="000000"/>
                </a:solidFill>
              </a:rPr>
              <a:t> 4 </a:t>
            </a:r>
            <a:r>
              <a:rPr lang="pt-BR" sz="1400" b="1" dirty="0" err="1" smtClean="0">
                <a:solidFill>
                  <a:srgbClr val="000000"/>
                </a:solidFill>
              </a:rPr>
              <a:t>labs</a:t>
            </a:r>
            <a:endParaRPr lang="pt-BR" sz="1400" b="1" dirty="0">
              <a:solidFill>
                <a:srgbClr val="000000"/>
              </a:solidFill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362878" y="3874634"/>
            <a:ext cx="1702696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err="1">
                <a:latin typeface="Arial" charset="0"/>
              </a:rPr>
              <a:t>Joining</a:t>
            </a:r>
            <a:r>
              <a:rPr lang="pt-BR" b="1" dirty="0">
                <a:latin typeface="Arial" charset="0"/>
              </a:rPr>
              <a:t> forces SBAC</a:t>
            </a: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, ABRAMED</a:t>
            </a:r>
            <a:endParaRPr lang="pt-B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5044558" y="3272570"/>
            <a:ext cx="1990728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b="1" dirty="0" err="1"/>
              <a:t>Assessment</a:t>
            </a:r>
            <a:r>
              <a:rPr lang="pt-BR" b="1" dirty="0"/>
              <a:t> of </a:t>
            </a:r>
            <a:r>
              <a:rPr lang="pt-BR" b="1" dirty="0" err="1"/>
              <a:t>ALL</a:t>
            </a:r>
            <a:r>
              <a:rPr lang="pt-BR" b="1" dirty="0"/>
              <a:t> </a:t>
            </a:r>
            <a:r>
              <a:rPr lang="pt-BR" b="1" dirty="0" err="1"/>
              <a:t>technologies</a:t>
            </a:r>
            <a:endParaRPr lang="pt-B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7420823" y="2984538"/>
            <a:ext cx="1320946" cy="30777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400" b="1" dirty="0" smtClean="0">
                <a:solidFill>
                  <a:srgbClr val="000000"/>
                </a:solidFill>
              </a:rPr>
              <a:t>PORTAL</a:t>
            </a:r>
            <a:endParaRPr lang="pt-BR" sz="14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" name="Forma livre 52"/>
          <p:cNvSpPr/>
          <p:nvPr/>
        </p:nvSpPr>
        <p:spPr>
          <a:xfrm>
            <a:off x="1612771" y="1498370"/>
            <a:ext cx="7702061" cy="4875218"/>
          </a:xfrm>
          <a:custGeom>
            <a:avLst/>
            <a:gdLst>
              <a:gd name="connsiteX0" fmla="*/ 0 w 7702061"/>
              <a:gd name="connsiteY0" fmla="*/ 4875218 h 4875218"/>
              <a:gd name="connsiteX1" fmla="*/ 1866507 w 7702061"/>
              <a:gd name="connsiteY1" fmla="*/ 1547556 h 4875218"/>
              <a:gd name="connsiteX2" fmla="*/ 6759019 w 7702061"/>
              <a:gd name="connsiteY2" fmla="*/ 1560 h 4875218"/>
              <a:gd name="connsiteX3" fmla="*/ 7296346 w 7702061"/>
              <a:gd name="connsiteY3" fmla="*/ 1274179 h 4875218"/>
              <a:gd name="connsiteX4" fmla="*/ 2158738 w 7702061"/>
              <a:gd name="connsiteY4" fmla="*/ 2122591 h 4875218"/>
              <a:gd name="connsiteX5" fmla="*/ 301658 w 7702061"/>
              <a:gd name="connsiteY5" fmla="*/ 4875218 h 487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02061" h="4875218">
                <a:moveTo>
                  <a:pt x="0" y="4875218"/>
                </a:moveTo>
                <a:cubicBezTo>
                  <a:pt x="370002" y="3617525"/>
                  <a:pt x="740004" y="2359832"/>
                  <a:pt x="1866507" y="1547556"/>
                </a:cubicBezTo>
                <a:cubicBezTo>
                  <a:pt x="2993010" y="735280"/>
                  <a:pt x="5854046" y="47123"/>
                  <a:pt x="6759019" y="1560"/>
                </a:cubicBezTo>
                <a:cubicBezTo>
                  <a:pt x="7663992" y="-44003"/>
                  <a:pt x="8063059" y="920674"/>
                  <a:pt x="7296346" y="1274179"/>
                </a:cubicBezTo>
                <a:cubicBezTo>
                  <a:pt x="6529633" y="1627684"/>
                  <a:pt x="3324519" y="1522418"/>
                  <a:pt x="2158738" y="2122591"/>
                </a:cubicBezTo>
                <a:cubicBezTo>
                  <a:pt x="992957" y="2722764"/>
                  <a:pt x="647307" y="3798991"/>
                  <a:pt x="301658" y="4875218"/>
                </a:cubicBezTo>
              </a:path>
            </a:pathLst>
          </a:custGeom>
          <a:gradFill flip="none" rotWithShape="1">
            <a:gsLst>
              <a:gs pos="0">
                <a:srgbClr val="ADE0EE">
                  <a:lumMod val="75000"/>
                  <a:shade val="30000"/>
                  <a:satMod val="115000"/>
                </a:srgbClr>
              </a:gs>
              <a:gs pos="50000">
                <a:srgbClr val="ADE0EE">
                  <a:lumMod val="75000"/>
                  <a:shade val="67500"/>
                  <a:satMod val="115000"/>
                </a:srgbClr>
              </a:gs>
              <a:gs pos="100000">
                <a:srgbClr val="ADE0EE">
                  <a:lumMod val="75000"/>
                  <a:shade val="100000"/>
                  <a:satMod val="115000"/>
                </a:srgb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Elipse 53"/>
          <p:cNvSpPr/>
          <p:nvPr/>
        </p:nvSpPr>
        <p:spPr>
          <a:xfrm>
            <a:off x="1742141" y="6109460"/>
            <a:ext cx="216000" cy="216000"/>
          </a:xfrm>
          <a:prstGeom prst="ellipse">
            <a:avLst/>
          </a:prstGeom>
          <a:gradFill rotWithShape="1">
            <a:gsLst>
              <a:gs pos="0">
                <a:srgbClr val="ADE0EE">
                  <a:shade val="51000"/>
                  <a:satMod val="130000"/>
                </a:srgbClr>
              </a:gs>
              <a:gs pos="80000">
                <a:srgbClr val="ADE0EE">
                  <a:shade val="93000"/>
                  <a:satMod val="130000"/>
                </a:srgbClr>
              </a:gs>
              <a:gs pos="100000">
                <a:srgbClr val="ADE0E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Elipse 54"/>
          <p:cNvSpPr/>
          <p:nvPr/>
        </p:nvSpPr>
        <p:spPr>
          <a:xfrm>
            <a:off x="2181809" y="4777118"/>
            <a:ext cx="288000" cy="288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Elipse 55"/>
          <p:cNvSpPr/>
          <p:nvPr/>
        </p:nvSpPr>
        <p:spPr>
          <a:xfrm>
            <a:off x="3067989" y="3416586"/>
            <a:ext cx="432048" cy="432048"/>
          </a:xfrm>
          <a:prstGeom prst="ellipse">
            <a:avLst/>
          </a:prstGeom>
          <a:gradFill rotWithShape="1">
            <a:gsLst>
              <a:gs pos="0">
                <a:srgbClr val="F78E1E">
                  <a:shade val="51000"/>
                  <a:satMod val="130000"/>
                </a:srgbClr>
              </a:gs>
              <a:gs pos="80000">
                <a:srgbClr val="F78E1E">
                  <a:shade val="93000"/>
                  <a:satMod val="130000"/>
                </a:srgbClr>
              </a:gs>
              <a:gs pos="100000">
                <a:srgbClr val="F78E1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Elipse 56"/>
          <p:cNvSpPr/>
          <p:nvPr/>
        </p:nvSpPr>
        <p:spPr>
          <a:xfrm>
            <a:off x="4731030" y="2431334"/>
            <a:ext cx="771074" cy="771074"/>
          </a:xfrm>
          <a:prstGeom prst="ellipse">
            <a:avLst/>
          </a:prstGeom>
          <a:gradFill rotWithShape="1">
            <a:gsLst>
              <a:gs pos="0">
                <a:srgbClr val="F78E1E">
                  <a:shade val="51000"/>
                  <a:satMod val="130000"/>
                </a:srgbClr>
              </a:gs>
              <a:gs pos="80000">
                <a:srgbClr val="F78E1E">
                  <a:shade val="93000"/>
                  <a:satMod val="130000"/>
                </a:srgbClr>
              </a:gs>
              <a:gs pos="100000">
                <a:srgbClr val="F78E1E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Elipse 57"/>
          <p:cNvSpPr/>
          <p:nvPr/>
        </p:nvSpPr>
        <p:spPr>
          <a:xfrm>
            <a:off x="7229601" y="1735760"/>
            <a:ext cx="1152128" cy="1152128"/>
          </a:xfrm>
          <a:prstGeom prst="ellipse">
            <a:avLst/>
          </a:prstGeom>
          <a:gradFill rotWithShape="1">
            <a:gsLst>
              <a:gs pos="0">
                <a:srgbClr val="E31B23">
                  <a:shade val="51000"/>
                  <a:satMod val="130000"/>
                </a:srgbClr>
              </a:gs>
              <a:gs pos="80000">
                <a:srgbClr val="E31B23">
                  <a:shade val="93000"/>
                  <a:satMod val="130000"/>
                </a:srgbClr>
              </a:gs>
              <a:gs pos="100000">
                <a:srgbClr val="E31B23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Forma livre 58"/>
          <p:cNvSpPr/>
          <p:nvPr/>
        </p:nvSpPr>
        <p:spPr>
          <a:xfrm>
            <a:off x="1753728" y="1309454"/>
            <a:ext cx="6485641" cy="4449452"/>
          </a:xfrm>
          <a:custGeom>
            <a:avLst/>
            <a:gdLst>
              <a:gd name="connsiteX0" fmla="*/ 6485641 w 6485641"/>
              <a:gd name="connsiteY0" fmla="*/ 0 h 4449452"/>
              <a:gd name="connsiteX1" fmla="*/ 1819373 w 6485641"/>
              <a:gd name="connsiteY1" fmla="*/ 1498862 h 4449452"/>
              <a:gd name="connsiteX2" fmla="*/ 0 w 6485641"/>
              <a:gd name="connsiteY2" fmla="*/ 4449452 h 4449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485641" h="4449452">
                <a:moveTo>
                  <a:pt x="6485641" y="0"/>
                </a:moveTo>
                <a:cubicBezTo>
                  <a:pt x="4692977" y="378643"/>
                  <a:pt x="2900313" y="757287"/>
                  <a:pt x="1819373" y="1498862"/>
                </a:cubicBezTo>
                <a:cubicBezTo>
                  <a:pt x="738433" y="2240437"/>
                  <a:pt x="369216" y="3344944"/>
                  <a:pt x="0" y="4449452"/>
                </a:cubicBezTo>
              </a:path>
            </a:pathLst>
          </a:custGeom>
          <a:noFill/>
          <a:ln w="57150" cap="flat" cmpd="sng" algn="ctr">
            <a:solidFill>
              <a:srgbClr val="ADE0EE">
                <a:lumMod val="50000"/>
              </a:srgbClr>
            </a:solidFill>
            <a:prstDash val="dash"/>
            <a:headEnd type="triangle" w="med" len="med"/>
            <a:tailEnd type="none" w="med" len="me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riângulo isósceles 60"/>
          <p:cNvSpPr/>
          <p:nvPr/>
        </p:nvSpPr>
        <p:spPr>
          <a:xfrm rot="4721208">
            <a:off x="8257579" y="1459791"/>
            <a:ext cx="1822899" cy="1135404"/>
          </a:xfrm>
          <a:prstGeom prst="triangle">
            <a:avLst/>
          </a:prstGeom>
          <a:solidFill>
            <a:srgbClr val="ADE0EE">
              <a:lumMod val="75000"/>
            </a:srgbClr>
          </a:solidFill>
          <a:ln w="25400" cap="flat" cmpd="sng" algn="ctr">
            <a:solidFill>
              <a:srgbClr val="ADE0EE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t-BR" kern="0" dirty="0" smtClean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CaixaDeTexto 61"/>
          <p:cNvSpPr txBox="1"/>
          <p:nvPr/>
        </p:nvSpPr>
        <p:spPr>
          <a:xfrm rot="20824953">
            <a:off x="5723824" y="1199163"/>
            <a:ext cx="2115405" cy="5847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1600" b="1" dirty="0" err="1">
                <a:solidFill>
                  <a:srgbClr val="FF0000"/>
                </a:solidFill>
              </a:rPr>
              <a:t>Evolution</a:t>
            </a:r>
            <a:r>
              <a:rPr lang="pt-BR" sz="1600" b="1" dirty="0">
                <a:solidFill>
                  <a:srgbClr val="FF0000"/>
                </a:solidFill>
              </a:rPr>
              <a:t> of </a:t>
            </a:r>
            <a:r>
              <a:rPr lang="pt-BR" sz="1600" b="1" dirty="0" err="1">
                <a:solidFill>
                  <a:srgbClr val="FF0000"/>
                </a:solidFill>
              </a:rPr>
              <a:t>the</a:t>
            </a:r>
            <a:r>
              <a:rPr lang="pt-BR" sz="1600" b="1" dirty="0">
                <a:solidFill>
                  <a:srgbClr val="FF0000"/>
                </a:solidFill>
              </a:rPr>
              <a:t> </a:t>
            </a:r>
            <a:r>
              <a:rPr lang="pt-BR" sz="1600" b="1" dirty="0" err="1">
                <a:solidFill>
                  <a:srgbClr val="FF0000"/>
                </a:solidFill>
              </a:rPr>
              <a:t>program</a:t>
            </a:r>
            <a:endParaRPr lang="pt-BR" sz="1600" b="1" kern="0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6459222" y="4522706"/>
            <a:ext cx="33264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How to respond to the diagnostic challenge:</a:t>
            </a:r>
            <a:endParaRPr lang="pt-BR" b="1" dirty="0" smtClean="0">
              <a:solidFill>
                <a:srgbClr val="000000"/>
              </a:solidFill>
              <a:latin typeface="Arial"/>
            </a:endParaRPr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dirty="0"/>
              <a:t>Sector </a:t>
            </a:r>
            <a:r>
              <a:rPr lang="pt-BR" dirty="0" err="1" smtClean="0"/>
              <a:t>entities</a:t>
            </a:r>
            <a:endParaRPr lang="pt-BR" dirty="0"/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dirty="0" err="1"/>
              <a:t>Large</a:t>
            </a:r>
            <a:r>
              <a:rPr lang="pt-BR" dirty="0"/>
              <a:t> </a:t>
            </a:r>
            <a:r>
              <a:rPr lang="pt-BR" dirty="0" err="1"/>
              <a:t>labs</a:t>
            </a:r>
            <a:r>
              <a:rPr lang="pt-BR" dirty="0"/>
              <a:t> </a:t>
            </a:r>
            <a:r>
              <a:rPr lang="pt-BR" dirty="0" err="1" smtClean="0"/>
              <a:t>wrapping</a:t>
            </a:r>
            <a:endParaRPr lang="pt-BR" dirty="0" smtClean="0"/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dirty="0" err="1"/>
              <a:t>Supplier</a:t>
            </a:r>
            <a:r>
              <a:rPr lang="pt-BR" dirty="0"/>
              <a:t> </a:t>
            </a:r>
            <a:r>
              <a:rPr lang="pt-BR" dirty="0" err="1" smtClean="0"/>
              <a:t>involvement</a:t>
            </a:r>
            <a:endParaRPr lang="pt-BR" dirty="0" smtClean="0"/>
          </a:p>
          <a:p>
            <a:pPr marL="263525" indent="-263525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pt-BR" dirty="0"/>
              <a:t>Scientific </a:t>
            </a:r>
            <a:r>
              <a:rPr lang="pt-BR" dirty="0" err="1"/>
              <a:t>knowledge</a:t>
            </a:r>
            <a:endParaRPr lang="pt-BR" dirty="0" smtClean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4" name="Imagem 63">
            <a:extLst>
              <a:ext uri="{FF2B5EF4-FFF2-40B4-BE49-F238E27FC236}">
                <a16:creationId xmlns:a16="http://schemas.microsoft.com/office/drawing/2014/main" xmlns="" id="{AFD7713E-1E5D-B348-9C74-A4051019E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5" y="545784"/>
            <a:ext cx="3975002" cy="9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charRg st="101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xmlns="" id="{AFD7713E-1E5D-B348-9C74-A4051019E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5" y="545784"/>
            <a:ext cx="3975002" cy="995808"/>
          </a:xfrm>
          <a:prstGeom prst="rect">
            <a:avLst/>
          </a:prstGeom>
        </p:spPr>
      </p:pic>
      <p:sp>
        <p:nvSpPr>
          <p:cNvPr id="42" name="CaixaDeTexto 41"/>
          <p:cNvSpPr txBox="1"/>
          <p:nvPr/>
        </p:nvSpPr>
        <p:spPr>
          <a:xfrm>
            <a:off x="4769788" y="2048405"/>
            <a:ext cx="1641796" cy="523220"/>
          </a:xfrm>
          <a:prstGeom prst="rect">
            <a:avLst/>
          </a:prstGeom>
          <a:solidFill>
            <a:srgbClr val="9BBB59">
              <a:lumMod val="40000"/>
              <a:lumOff val="60000"/>
              <a:alpha val="40000"/>
            </a:srgbClr>
          </a:solidFill>
          <a:ln w="44450">
            <a:solidFill>
              <a:srgbClr val="9BBB59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Protocol</a:t>
            </a:r>
            <a:endParaRPr kumimoji="0" lang="pt-BR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158712" y="2912501"/>
            <a:ext cx="2967480" cy="646331"/>
          </a:xfrm>
          <a:prstGeom prst="rect">
            <a:avLst/>
          </a:prstGeom>
          <a:solidFill>
            <a:srgbClr val="9BBB59">
              <a:lumMod val="40000"/>
              <a:lumOff val="60000"/>
              <a:alpha val="27000"/>
            </a:srgbClr>
          </a:solidFill>
          <a:ln w="38100">
            <a:solidFill>
              <a:srgbClr val="9BBB59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Common </a:t>
            </a:r>
            <a:r>
              <a:rPr lang="en-US" sz="1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to all </a:t>
            </a: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participants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Kits and Labs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961476" y="4136637"/>
            <a:ext cx="2967479" cy="369332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BR" sz="1800" b="1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PERFORMANCE</a:t>
            </a:r>
            <a:r>
              <a:rPr lang="pt-BR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Analysis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5" name="CaixaDeTexto 44"/>
          <p:cNvSpPr txBox="1"/>
          <p:nvPr/>
        </p:nvSpPr>
        <p:spPr>
          <a:xfrm>
            <a:off x="6960667" y="4175966"/>
            <a:ext cx="3168496" cy="369332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>
            <a:solidFill>
              <a:srgbClr val="F79646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BR" sz="1800" b="1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REPRODUCIBILITY</a:t>
            </a:r>
            <a:r>
              <a:rPr lang="pt-BR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analysis</a:t>
            </a:r>
            <a:endParaRPr kumimoji="0" lang="pt-BR" sz="1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1804731" y="4817388"/>
            <a:ext cx="3275256" cy="1477328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25400"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Sensitivity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Specificity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Predictive value </a:t>
            </a:r>
            <a:r>
              <a:rPr lang="en-US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Pos</a:t>
            </a: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en-US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Neg</a:t>
            </a: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Likelihood Ratio </a:t>
            </a:r>
            <a:r>
              <a:rPr lang="en-US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Pos</a:t>
            </a: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and </a:t>
            </a:r>
            <a:r>
              <a:rPr lang="en-US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Neg</a:t>
            </a:r>
            <a:endParaRPr lang="en-US" sz="18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Diagnostic Probability Ratio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7722687" y="4925543"/>
            <a:ext cx="1069524" cy="646331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25400">
            <a:solidFill>
              <a:srgbClr val="F79646">
                <a:lumMod val="75000"/>
              </a:srgbClr>
            </a:solidFill>
          </a:ln>
        </p:spPr>
        <p:txBody>
          <a:bodyPr wrap="non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BR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intra </a:t>
            </a:r>
            <a:r>
              <a:rPr lang="pt-BR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test</a:t>
            </a:r>
            <a:endParaRPr lang="pt-BR" sz="1800" kern="1200" dirty="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pt-BR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inter</a:t>
            </a:r>
            <a:r>
              <a:rPr lang="pt-BR" sz="1800" kern="1200" dirty="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pt-BR" sz="1800" kern="1200" dirty="0" err="1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t>test</a:t>
            </a: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5" name="Chave direita 64"/>
          <p:cNvSpPr/>
          <p:nvPr/>
        </p:nvSpPr>
        <p:spPr>
          <a:xfrm rot="16200000">
            <a:off x="5633884" y="968285"/>
            <a:ext cx="288032" cy="5616624"/>
          </a:xfrm>
          <a:prstGeom prst="rightBrace">
            <a:avLst/>
          </a:prstGeom>
          <a:noFill/>
          <a:ln w="38100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77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6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4169664" y="365760"/>
            <a:ext cx="91082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100 </a:t>
            </a:r>
            <a:r>
              <a:rPr lang="pt-BR" dirty="0" err="1" smtClean="0"/>
              <a:t>tests</a:t>
            </a:r>
            <a:endParaRPr lang="pt-BR" dirty="0"/>
          </a:p>
        </p:txBody>
      </p:sp>
      <p:cxnSp>
        <p:nvCxnSpPr>
          <p:cNvPr id="17" name="Conector de seta reta 16"/>
          <p:cNvCxnSpPr>
            <a:stCxn id="16" idx="2"/>
          </p:cNvCxnSpPr>
          <p:nvPr/>
        </p:nvCxnSpPr>
        <p:spPr>
          <a:xfrm flipH="1">
            <a:off x="3337565" y="673537"/>
            <a:ext cx="1287513" cy="6066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stCxn id="16" idx="2"/>
          </p:cNvCxnSpPr>
          <p:nvPr/>
        </p:nvCxnSpPr>
        <p:spPr>
          <a:xfrm>
            <a:off x="4625078" y="673537"/>
            <a:ext cx="4253746" cy="606623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/>
          <p:cNvSpPr txBox="1"/>
          <p:nvPr/>
        </p:nvSpPr>
        <p:spPr>
          <a:xfrm>
            <a:off x="2532888" y="1328928"/>
            <a:ext cx="1208985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Performance</a:t>
            </a:r>
            <a:endParaRPr lang="pt-BR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8422640" y="1351280"/>
            <a:ext cx="1300356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err="1" smtClean="0"/>
              <a:t>Reprodicibility</a:t>
            </a:r>
            <a:endParaRPr lang="pt-BR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287666" y="2306320"/>
            <a:ext cx="1019830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7-14 </a:t>
            </a:r>
            <a:r>
              <a:rPr lang="pt-BR" dirty="0" err="1" smtClean="0"/>
              <a:t>days</a:t>
            </a:r>
            <a:r>
              <a:rPr lang="pt-BR" dirty="0" smtClean="0"/>
              <a:t> </a:t>
            </a:r>
          </a:p>
          <a:p>
            <a:pPr algn="ctr"/>
            <a:r>
              <a:rPr lang="pt-BR" dirty="0" err="1" smtClean="0"/>
              <a:t>sintoms</a:t>
            </a:r>
            <a:r>
              <a:rPr lang="pt-BR" dirty="0" smtClean="0"/>
              <a:t> </a:t>
            </a:r>
            <a:endParaRPr lang="pt-BR" dirty="0" smtClean="0"/>
          </a:p>
          <a:p>
            <a:pPr algn="ctr"/>
            <a:r>
              <a:rPr lang="pt-BR" b="1" dirty="0" smtClean="0"/>
              <a:t>20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939263" y="2306320"/>
            <a:ext cx="1119216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15-21 </a:t>
            </a:r>
            <a:r>
              <a:rPr lang="pt-BR" dirty="0" err="1"/>
              <a:t>days</a:t>
            </a:r>
            <a:r>
              <a:rPr lang="pt-BR" dirty="0"/>
              <a:t> </a:t>
            </a:r>
          </a:p>
          <a:p>
            <a:pPr algn="ctr"/>
            <a:r>
              <a:rPr lang="pt-BR" dirty="0" err="1"/>
              <a:t>sintoms</a:t>
            </a:r>
            <a:r>
              <a:rPr lang="pt-BR" dirty="0"/>
              <a:t> </a:t>
            </a:r>
            <a:r>
              <a:rPr lang="pt-BR" dirty="0" smtClean="0"/>
              <a:t> </a:t>
            </a:r>
            <a:endParaRPr lang="pt-BR" dirty="0" smtClean="0"/>
          </a:p>
          <a:p>
            <a:pPr algn="ctr"/>
            <a:r>
              <a:rPr lang="pt-BR" b="1" dirty="0" smtClean="0"/>
              <a:t>20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3516375" y="2306320"/>
            <a:ext cx="1213794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/>
              <a:t>+ de </a:t>
            </a:r>
            <a:r>
              <a:rPr lang="pt-BR" dirty="0"/>
              <a:t>21days </a:t>
            </a:r>
          </a:p>
          <a:p>
            <a:pPr algn="ctr"/>
            <a:r>
              <a:rPr lang="pt-BR" dirty="0" err="1"/>
              <a:t>sintoms</a:t>
            </a:r>
            <a:r>
              <a:rPr lang="pt-BR" dirty="0"/>
              <a:t> </a:t>
            </a:r>
            <a:endParaRPr lang="pt-BR" dirty="0" smtClean="0"/>
          </a:p>
          <a:p>
            <a:pPr algn="ctr"/>
            <a:r>
              <a:rPr lang="pt-BR" b="1" dirty="0" smtClean="0"/>
              <a:t>20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1960880" y="3810000"/>
            <a:ext cx="899605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60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cxnSp>
        <p:nvCxnSpPr>
          <p:cNvPr id="27" name="Conector de seta reta 26"/>
          <p:cNvCxnSpPr>
            <a:stCxn id="19" idx="2"/>
            <a:endCxn id="21" idx="0"/>
          </p:cNvCxnSpPr>
          <p:nvPr/>
        </p:nvCxnSpPr>
        <p:spPr>
          <a:xfrm flipH="1">
            <a:off x="797581" y="1636705"/>
            <a:ext cx="2339800" cy="66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de seta reta 27"/>
          <p:cNvCxnSpPr>
            <a:stCxn id="19" idx="2"/>
            <a:endCxn id="22" idx="0"/>
          </p:cNvCxnSpPr>
          <p:nvPr/>
        </p:nvCxnSpPr>
        <p:spPr>
          <a:xfrm flipH="1">
            <a:off x="2498871" y="1636705"/>
            <a:ext cx="638510" cy="66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de seta reta 28"/>
          <p:cNvCxnSpPr>
            <a:stCxn id="19" idx="2"/>
            <a:endCxn id="23" idx="0"/>
          </p:cNvCxnSpPr>
          <p:nvPr/>
        </p:nvCxnSpPr>
        <p:spPr>
          <a:xfrm>
            <a:off x="3137381" y="1636705"/>
            <a:ext cx="985891" cy="669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de seta reta 29"/>
          <p:cNvCxnSpPr/>
          <p:nvPr/>
        </p:nvCxnSpPr>
        <p:spPr>
          <a:xfrm>
            <a:off x="645179" y="2952651"/>
            <a:ext cx="1703898" cy="85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de seta reta 30"/>
          <p:cNvCxnSpPr>
            <a:stCxn id="22" idx="2"/>
            <a:endCxn id="26" idx="0"/>
          </p:cNvCxnSpPr>
          <p:nvPr/>
        </p:nvCxnSpPr>
        <p:spPr>
          <a:xfrm flipH="1">
            <a:off x="2410683" y="3044984"/>
            <a:ext cx="88188" cy="7650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de seta reta 31"/>
          <p:cNvCxnSpPr/>
          <p:nvPr/>
        </p:nvCxnSpPr>
        <p:spPr>
          <a:xfrm flipH="1">
            <a:off x="2724997" y="2962811"/>
            <a:ext cx="1621795" cy="857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2"/>
          <p:cNvSpPr txBox="1"/>
          <p:nvPr/>
        </p:nvSpPr>
        <p:spPr>
          <a:xfrm>
            <a:off x="6807200" y="2113280"/>
            <a:ext cx="65274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Day </a:t>
            </a:r>
            <a:r>
              <a:rPr lang="pt-BR" dirty="0" smtClean="0"/>
              <a:t>1</a:t>
            </a:r>
            <a:endParaRPr lang="pt-BR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8676640" y="2133600"/>
            <a:ext cx="652743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Day </a:t>
            </a:r>
            <a:r>
              <a:rPr lang="pt-BR" dirty="0" smtClean="0"/>
              <a:t>2</a:t>
            </a:r>
            <a:endParaRPr lang="pt-BR" dirty="0"/>
          </a:p>
        </p:txBody>
      </p:sp>
      <p:sp>
        <p:nvSpPr>
          <p:cNvPr id="35" name="CaixaDeTexto 34"/>
          <p:cNvSpPr txBox="1"/>
          <p:nvPr/>
        </p:nvSpPr>
        <p:spPr>
          <a:xfrm>
            <a:off x="10271760" y="2164080"/>
            <a:ext cx="652743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Day </a:t>
            </a:r>
            <a:r>
              <a:rPr lang="pt-BR" dirty="0" smtClean="0"/>
              <a:t>3</a:t>
            </a:r>
            <a:endParaRPr lang="pt-BR" dirty="0"/>
          </a:p>
        </p:txBody>
      </p:sp>
      <p:sp>
        <p:nvSpPr>
          <p:cNvPr id="36" name="CaixaDeTexto 35"/>
          <p:cNvSpPr txBox="1"/>
          <p:nvPr/>
        </p:nvSpPr>
        <p:spPr>
          <a:xfrm>
            <a:off x="6532880" y="2976880"/>
            <a:ext cx="128887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Intra + </a:t>
            </a:r>
            <a:r>
              <a:rPr lang="pt-BR" dirty="0" err="1" smtClean="0"/>
              <a:t>inter</a:t>
            </a:r>
            <a:endParaRPr lang="pt-BR" dirty="0"/>
          </a:p>
        </p:txBody>
      </p:sp>
      <p:sp>
        <p:nvSpPr>
          <p:cNvPr id="37" name="CaixaDeTexto 36"/>
          <p:cNvSpPr txBox="1"/>
          <p:nvPr/>
        </p:nvSpPr>
        <p:spPr>
          <a:xfrm>
            <a:off x="8717280" y="2997200"/>
            <a:ext cx="6320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Inter</a:t>
            </a:r>
            <a:endParaRPr lang="pt-BR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10454640" y="2997200"/>
            <a:ext cx="62728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err="1" smtClean="0"/>
              <a:t>inter</a:t>
            </a:r>
            <a:endParaRPr lang="pt-BR" dirty="0"/>
          </a:p>
        </p:txBody>
      </p:sp>
      <p:sp>
        <p:nvSpPr>
          <p:cNvPr id="39" name="CaixaDeTexto 38"/>
          <p:cNvSpPr txBox="1"/>
          <p:nvPr/>
        </p:nvSpPr>
        <p:spPr>
          <a:xfrm>
            <a:off x="8554720" y="3779520"/>
            <a:ext cx="899605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12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sp>
        <p:nvSpPr>
          <p:cNvPr id="40" name="CaixaDeTexto 39"/>
          <p:cNvSpPr txBox="1"/>
          <p:nvPr/>
        </p:nvSpPr>
        <p:spPr>
          <a:xfrm>
            <a:off x="10261600" y="3799840"/>
            <a:ext cx="899605" cy="3077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12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sp>
        <p:nvSpPr>
          <p:cNvPr id="41" name="CaixaDeTexto 40"/>
          <p:cNvSpPr txBox="1"/>
          <p:nvPr/>
        </p:nvSpPr>
        <p:spPr>
          <a:xfrm>
            <a:off x="6634480" y="3759200"/>
            <a:ext cx="861133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12 </a:t>
            </a:r>
            <a:r>
              <a:rPr lang="pt-BR" dirty="0" err="1" smtClean="0"/>
              <a:t>tests</a:t>
            </a:r>
            <a:endParaRPr lang="pt-BR" dirty="0"/>
          </a:p>
        </p:txBody>
      </p:sp>
      <p:cxnSp>
        <p:nvCxnSpPr>
          <p:cNvPr id="42" name="Conector de seta reta 41"/>
          <p:cNvCxnSpPr>
            <a:stCxn id="20" idx="2"/>
            <a:endCxn id="33" idx="0"/>
          </p:cNvCxnSpPr>
          <p:nvPr/>
        </p:nvCxnSpPr>
        <p:spPr>
          <a:xfrm flipH="1">
            <a:off x="7133572" y="1659057"/>
            <a:ext cx="1939246" cy="4542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de seta reta 42"/>
          <p:cNvCxnSpPr>
            <a:stCxn id="20" idx="2"/>
            <a:endCxn id="34" idx="0"/>
          </p:cNvCxnSpPr>
          <p:nvPr/>
        </p:nvCxnSpPr>
        <p:spPr>
          <a:xfrm flipH="1">
            <a:off x="9003012" y="1659057"/>
            <a:ext cx="69806" cy="4745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20" idx="2"/>
            <a:endCxn id="35" idx="0"/>
          </p:cNvCxnSpPr>
          <p:nvPr/>
        </p:nvCxnSpPr>
        <p:spPr>
          <a:xfrm>
            <a:off x="9072818" y="1659057"/>
            <a:ext cx="1525314" cy="5050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de seta reta 44"/>
          <p:cNvCxnSpPr>
            <a:stCxn id="33" idx="2"/>
            <a:endCxn id="36" idx="0"/>
          </p:cNvCxnSpPr>
          <p:nvPr/>
        </p:nvCxnSpPr>
        <p:spPr>
          <a:xfrm>
            <a:off x="7133572" y="2421057"/>
            <a:ext cx="43748" cy="555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de seta reta 45"/>
          <p:cNvCxnSpPr>
            <a:stCxn id="34" idx="2"/>
            <a:endCxn id="37" idx="0"/>
          </p:cNvCxnSpPr>
          <p:nvPr/>
        </p:nvCxnSpPr>
        <p:spPr>
          <a:xfrm>
            <a:off x="9003012" y="2441377"/>
            <a:ext cx="30316" cy="555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de seta reta 46"/>
          <p:cNvCxnSpPr>
            <a:stCxn id="35" idx="2"/>
            <a:endCxn id="38" idx="0"/>
          </p:cNvCxnSpPr>
          <p:nvPr/>
        </p:nvCxnSpPr>
        <p:spPr>
          <a:xfrm>
            <a:off x="10598132" y="2471857"/>
            <a:ext cx="170152" cy="5253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/>
          <p:cNvSpPr txBox="1"/>
          <p:nvPr/>
        </p:nvSpPr>
        <p:spPr>
          <a:xfrm>
            <a:off x="6685280" y="4480560"/>
            <a:ext cx="800219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9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sp>
        <p:nvSpPr>
          <p:cNvPr id="49" name="CaixaDeTexto 48"/>
          <p:cNvSpPr txBox="1"/>
          <p:nvPr/>
        </p:nvSpPr>
        <p:spPr>
          <a:xfrm>
            <a:off x="8585200" y="5222240"/>
            <a:ext cx="899605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33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cxnSp>
        <p:nvCxnSpPr>
          <p:cNvPr id="50" name="Conector de seta reta 49"/>
          <p:cNvCxnSpPr>
            <a:stCxn id="36" idx="2"/>
            <a:endCxn id="41" idx="0"/>
          </p:cNvCxnSpPr>
          <p:nvPr/>
        </p:nvCxnSpPr>
        <p:spPr>
          <a:xfrm flipH="1">
            <a:off x="7065047" y="3346212"/>
            <a:ext cx="112273" cy="41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de seta reta 50"/>
          <p:cNvCxnSpPr>
            <a:stCxn id="37" idx="2"/>
            <a:endCxn id="39" idx="0"/>
          </p:cNvCxnSpPr>
          <p:nvPr/>
        </p:nvCxnSpPr>
        <p:spPr>
          <a:xfrm flipH="1">
            <a:off x="9004523" y="3366532"/>
            <a:ext cx="28805" cy="412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de seta reta 51"/>
          <p:cNvCxnSpPr>
            <a:stCxn id="38" idx="2"/>
            <a:endCxn id="40" idx="0"/>
          </p:cNvCxnSpPr>
          <p:nvPr/>
        </p:nvCxnSpPr>
        <p:spPr>
          <a:xfrm flipH="1">
            <a:off x="10711403" y="3366532"/>
            <a:ext cx="56881" cy="433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de seta reta 52"/>
          <p:cNvCxnSpPr>
            <a:stCxn id="48" idx="2"/>
          </p:cNvCxnSpPr>
          <p:nvPr/>
        </p:nvCxnSpPr>
        <p:spPr>
          <a:xfrm>
            <a:off x="7085390" y="4788337"/>
            <a:ext cx="1875730" cy="393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/>
          <p:cNvCxnSpPr>
            <a:stCxn id="39" idx="2"/>
            <a:endCxn id="49" idx="0"/>
          </p:cNvCxnSpPr>
          <p:nvPr/>
        </p:nvCxnSpPr>
        <p:spPr>
          <a:xfrm>
            <a:off x="9004523" y="4087297"/>
            <a:ext cx="30480" cy="11349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de seta reta 54"/>
          <p:cNvCxnSpPr>
            <a:stCxn id="40" idx="2"/>
          </p:cNvCxnSpPr>
          <p:nvPr/>
        </p:nvCxnSpPr>
        <p:spPr>
          <a:xfrm flipH="1">
            <a:off x="9387841" y="4107617"/>
            <a:ext cx="1323562" cy="10638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aixaDeTexto 55"/>
          <p:cNvSpPr txBox="1"/>
          <p:nvPr/>
        </p:nvSpPr>
        <p:spPr>
          <a:xfrm>
            <a:off x="5303520" y="5852160"/>
            <a:ext cx="899605" cy="307777"/>
          </a:xfrm>
          <a:prstGeom prst="rect">
            <a:avLst/>
          </a:prstGeom>
          <a:noFill/>
          <a:ln w="158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r>
              <a:rPr lang="pt-BR" b="1" dirty="0" smtClean="0"/>
              <a:t>93 </a:t>
            </a:r>
            <a:r>
              <a:rPr lang="pt-BR" b="1" dirty="0" err="1" smtClean="0"/>
              <a:t>tests</a:t>
            </a:r>
            <a:endParaRPr lang="pt-BR" b="1" dirty="0"/>
          </a:p>
        </p:txBody>
      </p:sp>
      <p:cxnSp>
        <p:nvCxnSpPr>
          <p:cNvPr id="57" name="Conector de seta reta 56"/>
          <p:cNvCxnSpPr>
            <a:stCxn id="26" idx="2"/>
          </p:cNvCxnSpPr>
          <p:nvPr/>
        </p:nvCxnSpPr>
        <p:spPr>
          <a:xfrm>
            <a:off x="2410683" y="4117777"/>
            <a:ext cx="3197637" cy="17140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de seta reta 57"/>
          <p:cNvCxnSpPr>
            <a:stCxn id="49" idx="2"/>
          </p:cNvCxnSpPr>
          <p:nvPr/>
        </p:nvCxnSpPr>
        <p:spPr>
          <a:xfrm flipH="1">
            <a:off x="6126481" y="5530017"/>
            <a:ext cx="2908522" cy="281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de seta reta 58"/>
          <p:cNvCxnSpPr>
            <a:stCxn id="41" idx="2"/>
            <a:endCxn id="48" idx="0"/>
          </p:cNvCxnSpPr>
          <p:nvPr/>
        </p:nvCxnSpPr>
        <p:spPr>
          <a:xfrm>
            <a:off x="7065047" y="4066977"/>
            <a:ext cx="20343" cy="4135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ector de seta reta 60"/>
          <p:cNvCxnSpPr>
            <a:stCxn id="26" idx="3"/>
          </p:cNvCxnSpPr>
          <p:nvPr/>
        </p:nvCxnSpPr>
        <p:spPr>
          <a:xfrm>
            <a:off x="2860485" y="3963889"/>
            <a:ext cx="4261675" cy="333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CaixaDeTexto 61"/>
          <p:cNvSpPr txBox="1"/>
          <p:nvPr/>
        </p:nvSpPr>
        <p:spPr>
          <a:xfrm>
            <a:off x="4460240" y="4216400"/>
            <a:ext cx="861133" cy="523220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pt-BR" dirty="0"/>
              <a:t>Uses</a:t>
            </a:r>
          </a:p>
          <a:p>
            <a:r>
              <a:rPr lang="pt-BR" dirty="0"/>
              <a:t>3 </a:t>
            </a:r>
            <a:r>
              <a:rPr lang="pt-BR" dirty="0" err="1"/>
              <a:t>results</a:t>
            </a:r>
            <a:endParaRPr lang="pt-BR" dirty="0"/>
          </a:p>
        </p:txBody>
      </p:sp>
      <p:sp>
        <p:nvSpPr>
          <p:cNvPr id="63" name="CaixaDeTexto 62"/>
          <p:cNvSpPr txBox="1"/>
          <p:nvPr/>
        </p:nvSpPr>
        <p:spPr>
          <a:xfrm>
            <a:off x="4781230" y="6348214"/>
            <a:ext cx="2186817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100-93= 7 </a:t>
            </a:r>
            <a:r>
              <a:rPr lang="pt-BR" dirty="0"/>
              <a:t>“reserve” </a:t>
            </a:r>
            <a:r>
              <a:rPr lang="pt-BR" dirty="0" err="1"/>
              <a:t>tests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6340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6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8" grpId="0" animBg="1"/>
      <p:bldP spid="49" grpId="0" animBg="1"/>
      <p:bldP spid="56" grpId="0" animBg="1"/>
      <p:bldP spid="62" grpId="0" animBg="1"/>
      <p:bldP spid="6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-154763" y="1024541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r"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0000"/>
                </a:solidFill>
              </a:rPr>
              <a:t>Program</a:t>
            </a:r>
            <a:r>
              <a:rPr lang="pt-BR" sz="2133" b="1" dirty="0">
                <a:solidFill>
                  <a:srgbClr val="FF0000"/>
                </a:solidFill>
              </a:rPr>
              <a:t> performance</a:t>
            </a:r>
            <a:endParaRPr lang="pt-BR" sz="2133" b="1" dirty="0">
              <a:solidFill>
                <a:srgbClr val="FF0000"/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310750"/>
              </p:ext>
            </p:extLst>
          </p:nvPr>
        </p:nvGraphicFramePr>
        <p:xfrm>
          <a:off x="792997" y="1763308"/>
          <a:ext cx="3955984" cy="4751540"/>
        </p:xfrm>
        <a:graphic>
          <a:graphicData uri="http://schemas.openxmlformats.org/drawingml/2006/table">
            <a:tbl>
              <a:tblPr/>
              <a:tblGrid>
                <a:gridCol w="988996"/>
                <a:gridCol w="988996"/>
                <a:gridCol w="988996"/>
                <a:gridCol w="988996"/>
              </a:tblGrid>
              <a:tr h="33646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Anticorpo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Dias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Especificidade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Sensibilidade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04040"/>
                    </a:solidFill>
                  </a:tcPr>
                </a:tc>
              </a:tr>
              <a:tr h="2207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IgA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a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64,3%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88,0%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89,6%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754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IgG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 a 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a 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48,8%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a 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87,5%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92,7%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IgM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a 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55,7%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a 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95,6%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77,5%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96,6%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94,2%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69,4%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754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pt-BR" sz="1200" b="1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IgG/ IgM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 a 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15 a 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&gt;21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2207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Todos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96,4%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404040"/>
                          </a:solidFill>
                          <a:effectLst/>
                          <a:latin typeface="Calibri" panose="020F0502020204030204" pitchFamily="34" charset="0"/>
                        </a:rPr>
                        <a:t>90,3%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5" name="Imagem 24">
            <a:extLst>
              <a:ext uri="{FF2B5EF4-FFF2-40B4-BE49-F238E27FC236}">
                <a16:creationId xmlns:a16="http://schemas.microsoft.com/office/drawing/2014/main" xmlns="" id="{AFD7713E-1E5D-B348-9C74-A4051019EA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53" y="189650"/>
            <a:ext cx="3975002" cy="995808"/>
          </a:xfrm>
          <a:prstGeom prst="rect">
            <a:avLst/>
          </a:prstGeom>
        </p:spPr>
      </p:pic>
      <p:graphicFrame>
        <p:nvGraphicFramePr>
          <p:cNvPr id="27" name="Gráfico 26">
            <a:extLst>
              <a:ext uri="{FF2B5EF4-FFF2-40B4-BE49-F238E27FC236}">
                <a16:creationId xmlns:lc="http://schemas.openxmlformats.org/drawingml/2006/lockedCanvas" xmlns:a16="http://schemas.microsoft.com/office/drawing/2014/main" xmlns="" xmlns:xdr="http://schemas.openxmlformats.org/drawingml/2006/spreadsheetDrawing" id="{E8D98799-9113-45B7-87C3-43E7626D4D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2376357"/>
              </p:ext>
            </p:extLst>
          </p:nvPr>
        </p:nvGraphicFramePr>
        <p:xfrm>
          <a:off x="6308264" y="2496393"/>
          <a:ext cx="4035271" cy="2891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1042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pic>
        <p:nvPicPr>
          <p:cNvPr id="64" name="Imagem 63">
            <a:extLst>
              <a:ext uri="{FF2B5EF4-FFF2-40B4-BE49-F238E27FC236}">
                <a16:creationId xmlns:a16="http://schemas.microsoft.com/office/drawing/2014/main" xmlns="" id="{AFD7713E-1E5D-B348-9C74-A4051019EA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405" y="545784"/>
            <a:ext cx="3975002" cy="995808"/>
          </a:xfrm>
          <a:prstGeom prst="rect">
            <a:avLst/>
          </a:prstGeom>
        </p:spPr>
      </p:pic>
      <p:sp>
        <p:nvSpPr>
          <p:cNvPr id="24" name="Título 3"/>
          <p:cNvSpPr txBox="1">
            <a:spLocks/>
          </p:cNvSpPr>
          <p:nvPr/>
        </p:nvSpPr>
        <p:spPr bwMode="auto">
          <a:xfrm>
            <a:off x="2118851" y="72692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buClrTx/>
              <a:buFontTx/>
            </a:pPr>
            <a:r>
              <a:rPr lang="pt-BR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pt-BR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endParaRPr lang="pt-BR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Espaço Reservado para Conteúdo 2"/>
          <p:cNvSpPr txBox="1">
            <a:spLocks/>
          </p:cNvSpPr>
          <p:nvPr/>
        </p:nvSpPr>
        <p:spPr bwMode="auto">
          <a:xfrm>
            <a:off x="467544" y="1916832"/>
            <a:ext cx="8229600" cy="36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labs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ClrTx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Private </a:t>
            </a:r>
            <a:r>
              <a:rPr lang="pt-BR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Public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suppliers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More than 25 tests evaluated</a:t>
            </a:r>
          </a:p>
          <a:p>
            <a:pPr>
              <a:buClrTx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 6,500 samples analyzed</a:t>
            </a: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5466736" y="5329084"/>
            <a:ext cx="48029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Until the date of 07/23/2020</a:t>
            </a:r>
            <a:endParaRPr lang="pt-BR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64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/>
        </p:nvSpPr>
        <p:spPr>
          <a:xfrm>
            <a:off x="2269067" y="5433443"/>
            <a:ext cx="6342303" cy="1150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pt-BR" sz="5600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thank</a:t>
            </a:r>
            <a:r>
              <a:rPr lang="pt-BR" sz="5600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</a:t>
            </a:r>
            <a:r>
              <a:rPr lang="pt-BR" sz="5600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you</a:t>
            </a:r>
            <a:r>
              <a:rPr lang="pt-BR" sz="5600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!</a:t>
            </a:r>
            <a:endParaRPr sz="5600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2" name="Arco 1">
            <a:extLst>
              <a:ext uri="{FF2B5EF4-FFF2-40B4-BE49-F238E27FC236}">
                <a16:creationId xmlns="" xmlns:a16="http://schemas.microsoft.com/office/drawing/2014/main" id="{09C8792D-1F36-48F9-B39F-19123541A12E}"/>
              </a:ext>
            </a:extLst>
          </p:cNvPr>
          <p:cNvSpPr/>
          <p:nvPr/>
        </p:nvSpPr>
        <p:spPr>
          <a:xfrm rot="9417825">
            <a:off x="11023600" y="-278032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Arco 5">
            <a:extLst>
              <a:ext uri="{FF2B5EF4-FFF2-40B4-BE49-F238E27FC236}">
                <a16:creationId xmlns="" xmlns:a16="http://schemas.microsoft.com/office/drawing/2014/main" id="{021A061A-9142-4BF2-9A74-369CECB507AB}"/>
              </a:ext>
            </a:extLst>
          </p:cNvPr>
          <p:cNvSpPr/>
          <p:nvPr/>
        </p:nvSpPr>
        <p:spPr>
          <a:xfrm rot="1459884">
            <a:off x="-4541633" y="4679765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="" xmlns:a16="http://schemas.microsoft.com/office/drawing/2014/main" id="{365B6697-CB3F-46BD-AFC8-D52BA3C20528}"/>
              </a:ext>
            </a:extLst>
          </p:cNvPr>
          <p:cNvSpPr/>
          <p:nvPr/>
        </p:nvSpPr>
        <p:spPr>
          <a:xfrm>
            <a:off x="0" y="0"/>
            <a:ext cx="736600" cy="754083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8" name="Shape 55">
            <a:extLst>
              <a:ext uri="{FF2B5EF4-FFF2-40B4-BE49-F238E27FC236}">
                <a16:creationId xmlns="" xmlns:a16="http://schemas.microsoft.com/office/drawing/2014/main" id="{B73A3624-0C73-4157-9639-3E3EFCF816B8}"/>
              </a:ext>
            </a:extLst>
          </p:cNvPr>
          <p:cNvSpPr/>
          <p:nvPr/>
        </p:nvSpPr>
        <p:spPr>
          <a:xfrm>
            <a:off x="863599" y="0"/>
            <a:ext cx="143164" cy="754083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2" name="Shape 55">
            <a:extLst>
              <a:ext uri="{FF2B5EF4-FFF2-40B4-BE49-F238E27FC236}">
                <a16:creationId xmlns="" xmlns:a16="http://schemas.microsoft.com/office/drawing/2014/main" id="{09CE5164-5FD3-4A57-92E5-84EFEABDA2EE}"/>
              </a:ext>
            </a:extLst>
          </p:cNvPr>
          <p:cNvSpPr/>
          <p:nvPr/>
        </p:nvSpPr>
        <p:spPr>
          <a:xfrm>
            <a:off x="2269067" y="5443518"/>
            <a:ext cx="135467" cy="1508165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3" name="Triângulo isósceles 2">
            <a:extLst>
              <a:ext uri="{FF2B5EF4-FFF2-40B4-BE49-F238E27FC236}">
                <a16:creationId xmlns="" xmlns:a16="http://schemas.microsoft.com/office/drawing/2014/main" id="{604EFF43-6B1B-46A1-9781-908BC2554060}"/>
              </a:ext>
            </a:extLst>
          </p:cNvPr>
          <p:cNvSpPr/>
          <p:nvPr/>
        </p:nvSpPr>
        <p:spPr>
          <a:xfrm rot="19720625">
            <a:off x="11460359" y="6283857"/>
            <a:ext cx="401099" cy="247019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riângulo isósceles 13">
            <a:extLst>
              <a:ext uri="{FF2B5EF4-FFF2-40B4-BE49-F238E27FC236}">
                <a16:creationId xmlns="" xmlns:a16="http://schemas.microsoft.com/office/drawing/2014/main" id="{4EC55D06-E87A-436E-8539-9EBC35832E6C}"/>
              </a:ext>
            </a:extLst>
          </p:cNvPr>
          <p:cNvSpPr/>
          <p:nvPr/>
        </p:nvSpPr>
        <p:spPr>
          <a:xfrm rot="10999135">
            <a:off x="11647563" y="6015661"/>
            <a:ext cx="243781" cy="182952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="" xmlns:a16="http://schemas.microsoft.com/office/drawing/2014/main" id="{CC0F5A54-9428-4237-8259-D3145E67D411}"/>
              </a:ext>
            </a:extLst>
          </p:cNvPr>
          <p:cNvSpPr/>
          <p:nvPr/>
        </p:nvSpPr>
        <p:spPr>
          <a:xfrm rot="6666792">
            <a:off x="11141033" y="5834124"/>
            <a:ext cx="454784" cy="479787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3" name="Shape 54"/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2160234" y="441511"/>
            <a:ext cx="5607250" cy="2232864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aixaDeTexto 15"/>
          <p:cNvSpPr txBox="1"/>
          <p:nvPr/>
        </p:nvSpPr>
        <p:spPr>
          <a:xfrm>
            <a:off x="4263693" y="3574730"/>
            <a:ext cx="378020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  <a:p>
            <a:r>
              <a:rPr lang="pt-BR" sz="2000" b="1" i="1" dirty="0" smtClean="0"/>
              <a:t>Alvaro Pulchinelli, MD, PhD</a:t>
            </a:r>
          </a:p>
          <a:p>
            <a:endParaRPr lang="pt-BR" sz="2000" b="1" i="1" dirty="0"/>
          </a:p>
          <a:p>
            <a:r>
              <a:rPr lang="pt-BR" sz="2000" b="1" i="1" dirty="0" smtClean="0"/>
              <a:t>diretorcientífico@sbpc.org.br</a:t>
            </a:r>
            <a:endParaRPr lang="pt-BR" sz="2000" b="1" i="1" dirty="0"/>
          </a:p>
        </p:txBody>
      </p:sp>
    </p:spTree>
    <p:extLst>
      <p:ext uri="{BB962C8B-B14F-4D97-AF65-F5344CB8AC3E}">
        <p14:creationId xmlns:p14="http://schemas.microsoft.com/office/powerpoint/2010/main" val="224388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SARS-CoV-2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infection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746727" y="1042873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COVID-19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pic>
        <p:nvPicPr>
          <p:cNvPr id="17" name="Picture 2" descr="Covid-19 coronavirus binding to human cell, conceptual computer illustration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830" y="1825756"/>
            <a:ext cx="4930807" cy="3698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1225984" y="5896801"/>
            <a:ext cx="4630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200" dirty="0">
                <a:solidFill>
                  <a:schemeClr val="tx1"/>
                </a:solidFill>
              </a:rPr>
              <a:t>T. N. Starr </a:t>
            </a:r>
            <a:r>
              <a:rPr lang="da-DK" sz="1200" i="1" dirty="0">
                <a:solidFill>
                  <a:schemeClr val="tx1"/>
                </a:solidFill>
              </a:rPr>
              <a:t>et al</a:t>
            </a:r>
            <a:r>
              <a:rPr lang="da-DK" sz="1200" dirty="0">
                <a:solidFill>
                  <a:schemeClr val="tx1"/>
                </a:solidFill>
              </a:rPr>
              <a:t>. Preprint at bioRxiv </a:t>
            </a:r>
            <a:r>
              <a:rPr lang="da-DK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http://doi.org/dz8r</a:t>
            </a:r>
            <a:r>
              <a:rPr lang="da-DK" sz="1200" dirty="0">
                <a:solidFill>
                  <a:schemeClr val="tx1"/>
                </a:solidFill>
              </a:rPr>
              <a:t>; 2020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5673213" y="4218039"/>
            <a:ext cx="1120877" cy="589935"/>
          </a:xfrm>
          <a:prstGeom prst="ellipse">
            <a:avLst/>
          </a:prstGeom>
          <a:noFill/>
          <a:ln w="44450"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6737131" y="3909848"/>
            <a:ext cx="2785241" cy="599090"/>
          </a:xfrm>
          <a:prstGeom prst="straightConnector1">
            <a:avLst/>
          </a:prstGeom>
          <a:ln w="44450">
            <a:solidFill>
              <a:schemeClr val="accent5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9547121" y="3637935"/>
            <a:ext cx="21868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dirty="0" smtClean="0"/>
              <a:t>ACE </a:t>
            </a:r>
            <a:r>
              <a:rPr lang="pt-BR" sz="2400" dirty="0" err="1" smtClean="0"/>
              <a:t>receptors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6324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SARS-CoV-2 </a:t>
            </a:r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infection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746727" y="1042873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smtClean="0">
                <a:solidFill>
                  <a:srgbClr val="FFFFFF">
                    <a:lumMod val="65000"/>
                  </a:srgbClr>
                </a:solidFill>
              </a:rPr>
              <a:t>COVID-19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pic>
        <p:nvPicPr>
          <p:cNvPr id="19" name="Picture 2" descr="Deadly invader. Graphic showing SARS-CoV-2 infecting a human cell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899"/>
          <a:stretch/>
        </p:blipFill>
        <p:spPr bwMode="auto">
          <a:xfrm>
            <a:off x="1506296" y="1600160"/>
            <a:ext cx="3449146" cy="507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Deadly invader. Graphic showing SARS-CoV-2 infecting a human cell.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40"/>
          <a:stretch/>
        </p:blipFill>
        <p:spPr bwMode="auto">
          <a:xfrm>
            <a:off x="5494408" y="1672626"/>
            <a:ext cx="4055416" cy="482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65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56">
            <a:extLst>
              <a:ext uri="{FF2B5EF4-FFF2-40B4-BE49-F238E27FC236}">
                <a16:creationId xmlns="" xmlns:a16="http://schemas.microsoft.com/office/drawing/2014/main" id="{200893C3-D342-4C9C-B001-491DC3EC2922}"/>
              </a:ext>
            </a:extLst>
          </p:cNvPr>
          <p:cNvSpPr txBox="1"/>
          <p:nvPr/>
        </p:nvSpPr>
        <p:spPr>
          <a:xfrm>
            <a:off x="1371539" y="2979474"/>
            <a:ext cx="9010133" cy="928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/>
            <a:r>
              <a:rPr lang="pt-BR" sz="5867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Unmet</a:t>
            </a:r>
            <a:r>
              <a:rPr lang="pt-BR" sz="5867" dirty="0">
                <a:solidFill>
                  <a:srgbClr val="4E7EC0"/>
                </a:solidFill>
                <a:latin typeface="Century Gothic" panose="020B0502020202020204" pitchFamily="34" charset="0"/>
              </a:rPr>
              <a:t> medical </a:t>
            </a:r>
            <a:r>
              <a:rPr lang="pt-BR" sz="5867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needs</a:t>
            </a:r>
            <a:endParaRPr sz="5600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7" name="Arco 6">
            <a:extLst>
              <a:ext uri="{FF2B5EF4-FFF2-40B4-BE49-F238E27FC236}">
                <a16:creationId xmlns="" xmlns:a16="http://schemas.microsoft.com/office/drawing/2014/main" id="{E52A618B-27F2-4615-A92A-7FEAF4387ABD}"/>
              </a:ext>
            </a:extLst>
          </p:cNvPr>
          <p:cNvSpPr/>
          <p:nvPr/>
        </p:nvSpPr>
        <p:spPr>
          <a:xfrm rot="9417825">
            <a:off x="11023600" y="-278032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Arco 7">
            <a:extLst>
              <a:ext uri="{FF2B5EF4-FFF2-40B4-BE49-F238E27FC236}">
                <a16:creationId xmlns="" xmlns:a16="http://schemas.microsoft.com/office/drawing/2014/main" id="{36B6153D-6D62-4EAE-A0BC-8820DCCE2511}"/>
              </a:ext>
            </a:extLst>
          </p:cNvPr>
          <p:cNvSpPr/>
          <p:nvPr/>
        </p:nvSpPr>
        <p:spPr>
          <a:xfrm rot="1459884">
            <a:off x="-4541633" y="4679765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Shape 54">
            <a:extLst>
              <a:ext uri="{FF2B5EF4-FFF2-40B4-BE49-F238E27FC236}">
                <a16:creationId xmlns="" xmlns:a16="http://schemas.microsoft.com/office/drawing/2014/main" id="{685FAE76-4343-4542-BB53-07293BCB113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tângulo 10">
            <a:extLst>
              <a:ext uri="{FF2B5EF4-FFF2-40B4-BE49-F238E27FC236}">
                <a16:creationId xmlns="" xmlns:a16="http://schemas.microsoft.com/office/drawing/2014/main" id="{512733FC-47DF-4696-ACBD-7EA6AE6A87C1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tângulo 11">
            <a:extLst>
              <a:ext uri="{FF2B5EF4-FFF2-40B4-BE49-F238E27FC236}">
                <a16:creationId xmlns="" xmlns:a16="http://schemas.microsoft.com/office/drawing/2014/main" id="{018267E8-CDB6-4D64-B372-F238D0EE4893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Retângulo 12">
            <a:extLst>
              <a:ext uri="{FF2B5EF4-FFF2-40B4-BE49-F238E27FC236}">
                <a16:creationId xmlns="" xmlns:a16="http://schemas.microsoft.com/office/drawing/2014/main" id="{F570D591-0B69-4C7C-8BD7-590488B9366C}"/>
              </a:ext>
            </a:extLst>
          </p:cNvPr>
          <p:cNvSpPr/>
          <p:nvPr/>
        </p:nvSpPr>
        <p:spPr>
          <a:xfrm rot="16200000">
            <a:off x="2319595" y="674235"/>
            <a:ext cx="147781" cy="7405029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Retângulo 13">
            <a:extLst>
              <a:ext uri="{FF2B5EF4-FFF2-40B4-BE49-F238E27FC236}">
                <a16:creationId xmlns="" xmlns:a16="http://schemas.microsoft.com/office/drawing/2014/main" id="{F89698A7-33DC-4228-8792-F574768C41B4}"/>
              </a:ext>
            </a:extLst>
          </p:cNvPr>
          <p:cNvSpPr/>
          <p:nvPr/>
        </p:nvSpPr>
        <p:spPr>
          <a:xfrm rot="16200000">
            <a:off x="9360558" y="-1191432"/>
            <a:ext cx="147781" cy="7405029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Triângulo isósceles 14">
            <a:extLst>
              <a:ext uri="{FF2B5EF4-FFF2-40B4-BE49-F238E27FC236}">
                <a16:creationId xmlns="" xmlns:a16="http://schemas.microsoft.com/office/drawing/2014/main" id="{0E54D781-844B-4F57-BA02-2EF4D332FF29}"/>
              </a:ext>
            </a:extLst>
          </p:cNvPr>
          <p:cNvSpPr/>
          <p:nvPr/>
        </p:nvSpPr>
        <p:spPr>
          <a:xfrm rot="19720625">
            <a:off x="551059" y="632357"/>
            <a:ext cx="401099" cy="247019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riângulo isósceles 15">
            <a:extLst>
              <a:ext uri="{FF2B5EF4-FFF2-40B4-BE49-F238E27FC236}">
                <a16:creationId xmlns="" xmlns:a16="http://schemas.microsoft.com/office/drawing/2014/main" id="{9F63BE21-6F66-4534-B60A-5DF7CF1610D3}"/>
              </a:ext>
            </a:extLst>
          </p:cNvPr>
          <p:cNvSpPr/>
          <p:nvPr/>
        </p:nvSpPr>
        <p:spPr>
          <a:xfrm rot="10999135">
            <a:off x="738263" y="364161"/>
            <a:ext cx="243781" cy="182952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Triângulo isósceles 16">
            <a:extLst>
              <a:ext uri="{FF2B5EF4-FFF2-40B4-BE49-F238E27FC236}">
                <a16:creationId xmlns="" xmlns:a16="http://schemas.microsoft.com/office/drawing/2014/main" id="{1D532AE8-A977-4F86-92BE-7F64DBD45D09}"/>
              </a:ext>
            </a:extLst>
          </p:cNvPr>
          <p:cNvSpPr/>
          <p:nvPr/>
        </p:nvSpPr>
        <p:spPr>
          <a:xfrm rot="6666792">
            <a:off x="231733" y="182624"/>
            <a:ext cx="454784" cy="479787"/>
          </a:xfrm>
          <a:prstGeom prst="triangle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8" name="Imagem 17" descr="Imagem em preto e branco&#10;&#10;Descrição gerada automaticamente">
            <a:extLst>
              <a:ext uri="{FF2B5EF4-FFF2-40B4-BE49-F238E27FC236}">
                <a16:creationId xmlns="" xmlns:a16="http://schemas.microsoft.com/office/drawing/2014/main" id="{0662DA6C-16F6-481B-AF33-ED06FF8095A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"/>
          </a:blip>
          <a:stretch>
            <a:fillRect/>
          </a:stretch>
        </p:blipFill>
        <p:spPr>
          <a:xfrm>
            <a:off x="4315462" y="1351462"/>
            <a:ext cx="4087551" cy="41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17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Shape 63">
            <a:extLst>
              <a:ext uri="{FF2B5EF4-FFF2-40B4-BE49-F238E27FC236}">
                <a16:creationId xmlns="" xmlns:a16="http://schemas.microsoft.com/office/drawing/2014/main" id="{C2EB3F22-1305-4F23-B791-39632BFCD9D4}"/>
              </a:ext>
            </a:extLst>
          </p:cNvPr>
          <p:cNvSpPr txBox="1"/>
          <p:nvPr/>
        </p:nvSpPr>
        <p:spPr>
          <a:xfrm>
            <a:off x="692260" y="230900"/>
            <a:ext cx="9940400" cy="590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defTabSz="1219170"/>
            <a:r>
              <a:rPr lang="pt-BR" sz="3200" b="1" dirty="0" err="1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Diagnosis</a:t>
            </a:r>
            <a:r>
              <a:rPr lang="pt-BR" sz="3200" b="1" dirty="0">
                <a:solidFill>
                  <a:srgbClr val="4E7EC0"/>
                </a:solidFill>
                <a:latin typeface="Century Gothic" panose="020B0502020202020204" pitchFamily="34" charset="0"/>
                <a:ea typeface="Comfortaa"/>
                <a:cs typeface="Comfortaa"/>
                <a:sym typeface="Comfortaa"/>
              </a:rPr>
              <a:t> of COVID-19</a:t>
            </a:r>
            <a:endParaRPr sz="2133" dirty="0">
              <a:solidFill>
                <a:srgbClr val="4E7EC0"/>
              </a:solidFill>
              <a:latin typeface="Century Gothic" panose="020B0502020202020204" pitchFamily="34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sp>
        <p:nvSpPr>
          <p:cNvPr id="66" name="Rectangle 72">
            <a:extLst>
              <a:ext uri="{FF2B5EF4-FFF2-40B4-BE49-F238E27FC236}">
                <a16:creationId xmlns="" xmlns:a16="http://schemas.microsoft.com/office/drawing/2014/main" id="{D686812D-4412-49FD-A4E0-086A853DE568}"/>
              </a:ext>
            </a:extLst>
          </p:cNvPr>
          <p:cNvSpPr/>
          <p:nvPr/>
        </p:nvSpPr>
        <p:spPr>
          <a:xfrm>
            <a:off x="692260" y="1034166"/>
            <a:ext cx="11281023" cy="32823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1219170">
              <a:spcBef>
                <a:spcPts val="800"/>
              </a:spcBef>
              <a:spcAft>
                <a:spcPts val="800"/>
              </a:spcAft>
            </a:pP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Unmet</a:t>
            </a:r>
            <a:r>
              <a:rPr lang="pt-BR" sz="2133" b="1" dirty="0">
                <a:solidFill>
                  <a:srgbClr val="FFFFFF">
                    <a:lumMod val="65000"/>
                  </a:srgbClr>
                </a:solidFill>
              </a:rPr>
              <a:t> medical </a:t>
            </a:r>
            <a:r>
              <a:rPr lang="pt-BR" sz="2133" b="1" dirty="0" err="1">
                <a:solidFill>
                  <a:srgbClr val="FFFFFF">
                    <a:lumMod val="65000"/>
                  </a:srgbClr>
                </a:solidFill>
              </a:rPr>
              <a:t>needs</a:t>
            </a:r>
            <a:endParaRPr lang="pt-BR" sz="2133" b="1" dirty="0">
              <a:solidFill>
                <a:srgbClr val="FFFFFF">
                  <a:lumMod val="65000"/>
                </a:srgbClr>
              </a:solidFill>
            </a:endParaRPr>
          </a:p>
        </p:txBody>
      </p:sp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0106" y="2028905"/>
            <a:ext cx="8470324" cy="4337123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983974" y="1775095"/>
            <a:ext cx="10290479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pt-BR" sz="1800" dirty="0" err="1"/>
              <a:t>Clinical</a:t>
            </a:r>
            <a:r>
              <a:rPr lang="pt-BR" sz="1800" dirty="0"/>
              <a:t> </a:t>
            </a:r>
            <a:r>
              <a:rPr lang="pt-BR" sz="1800" dirty="0" err="1"/>
              <a:t>manifestations</a:t>
            </a:r>
            <a:endParaRPr lang="pt-BR" sz="1800" kern="0" dirty="0"/>
          </a:p>
        </p:txBody>
      </p:sp>
      <p:sp>
        <p:nvSpPr>
          <p:cNvPr id="18" name="Isosceles Triangle 73">
            <a:extLst>
              <a:ext uri="{FF2B5EF4-FFF2-40B4-BE49-F238E27FC236}">
                <a16:creationId xmlns="" xmlns:a16="http://schemas.microsoft.com/office/drawing/2014/main" id="{E54628AA-683F-4879-98EC-E51FB2FEBF84}"/>
              </a:ext>
            </a:extLst>
          </p:cNvPr>
          <p:cNvSpPr/>
          <p:nvPr/>
        </p:nvSpPr>
        <p:spPr>
          <a:xfrm rot="5400000">
            <a:off x="541836" y="1848805"/>
            <a:ext cx="300847" cy="153427"/>
          </a:xfrm>
          <a:prstGeom prst="triangle">
            <a:avLst/>
          </a:prstGeom>
          <a:solidFill>
            <a:srgbClr val="48CC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457178">
              <a:buClrTx/>
            </a:pPr>
            <a:endParaRPr lang="pt-BR" kern="1200">
              <a:solidFill>
                <a:srgbClr val="FFFFFF"/>
              </a:solidFill>
              <a:ea typeface="+mn-ea"/>
              <a:cs typeface="+mn-cs"/>
            </a:endParaRPr>
          </a:p>
        </p:txBody>
      </p: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295565" y="6264694"/>
            <a:ext cx="10086108" cy="564783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0" tIns="0" rIns="0" bIns="0" anchor="ctr">
            <a:noAutofit/>
          </a:bodyPr>
          <a:lstStyle>
            <a:lvl1pPr marL="1905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1pPr>
            <a:lvl2pPr marL="6477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2pPr>
            <a:lvl3pPr marL="11049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3pPr>
            <a:lvl4pPr marL="15621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4pPr>
            <a:lvl5pPr marL="2019300" indent="-190500" eaLnBrk="0" hangingPunct="0"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5pPr>
            <a:lvl6pPr marL="24765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6pPr>
            <a:lvl7pPr marL="29337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7pPr>
            <a:lvl8pPr marL="33909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8pPr>
            <a:lvl9pPr marL="3848100" indent="-190500"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1000" b="1">
                <a:solidFill>
                  <a:schemeClr val="tx1"/>
                </a:solidFill>
                <a:uFillTx/>
                <a:latin typeface="Arial Narrow" panose="020B0606020202030204" pitchFamily="34" charset="0"/>
              </a:defRPr>
            </a:lvl9pPr>
          </a:lstStyle>
          <a:p>
            <a:pPr marL="228600" lvl="0" indent="-228600" algn="just" defTabSz="609555" eaLnBrk="1" hangingPunct="1">
              <a:buClrTx/>
              <a:buSzPts val="960"/>
              <a:buAutoNum type="arabicParenR"/>
            </a:pP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Xavier, A. R. et al. COVID-19: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clinical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and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laboratory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manifestations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in novel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coronavirus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 </a:t>
            </a:r>
            <a:r>
              <a:rPr lang="pt-BR" sz="1067" b="0" i="1" kern="1200" dirty="0" err="1">
                <a:solidFill>
                  <a:srgbClr val="2B3648"/>
                </a:solidFill>
                <a:latin typeface="Arial"/>
                <a:ea typeface="+mn-ea"/>
              </a:rPr>
              <a:t>infection</a:t>
            </a:r>
            <a:r>
              <a:rPr lang="pt-BR" sz="1067" b="0" i="1" kern="1200" dirty="0">
                <a:solidFill>
                  <a:srgbClr val="2B3648"/>
                </a:solidFill>
                <a:latin typeface="Arial"/>
                <a:ea typeface="+mn-ea"/>
              </a:rPr>
              <a:t>. J. Bras. Patol. e Med. Lab. 1–9 (2020) doi:10.5935/1676-2444.20200049.</a:t>
            </a:r>
          </a:p>
        </p:txBody>
      </p:sp>
    </p:spTree>
    <p:extLst>
      <p:ext uri="{BB962C8B-B14F-4D97-AF65-F5344CB8AC3E}">
        <p14:creationId xmlns:p14="http://schemas.microsoft.com/office/powerpoint/2010/main" val="2244970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36" name="Título 1"/>
          <p:cNvSpPr txBox="1">
            <a:spLocks/>
          </p:cNvSpPr>
          <p:nvPr/>
        </p:nvSpPr>
        <p:spPr>
          <a:xfrm>
            <a:off x="1162851" y="504877"/>
            <a:ext cx="9977097" cy="76360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Who suffers more with COVID-19?</a:t>
            </a:r>
            <a:endParaRPr lang="pt-BR" sz="3000" b="1" dirty="0">
              <a:solidFill>
                <a:srgbClr val="4E7EC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Espaço Reservado para Conteúdo 2"/>
          <p:cNvSpPr txBox="1">
            <a:spLocks/>
          </p:cNvSpPr>
          <p:nvPr/>
        </p:nvSpPr>
        <p:spPr>
          <a:xfrm>
            <a:off x="1545313" y="1984589"/>
            <a:ext cx="10849205" cy="504056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</a:rPr>
              <a:t>Elderly </a:t>
            </a:r>
            <a:r>
              <a:rPr lang="en-US" sz="2800" dirty="0">
                <a:solidFill>
                  <a:schemeClr val="tx1"/>
                </a:solidFill>
              </a:rPr>
              <a:t>people</a:t>
            </a:r>
          </a:p>
          <a:p>
            <a:r>
              <a:rPr lang="en-US" sz="2800" dirty="0">
                <a:solidFill>
                  <a:schemeClr val="tx1"/>
                </a:solidFill>
              </a:rPr>
              <a:t>Diabetics</a:t>
            </a:r>
          </a:p>
          <a:p>
            <a:r>
              <a:rPr lang="en-US" sz="2800" dirty="0">
                <a:solidFill>
                  <a:schemeClr val="tx1"/>
                </a:solidFill>
              </a:rPr>
              <a:t>Hypertensive patients</a:t>
            </a:r>
            <a:endParaRPr lang="pt-BR" sz="2800" dirty="0">
              <a:solidFill>
                <a:schemeClr val="tx1"/>
              </a:solidFill>
            </a:endParaRPr>
          </a:p>
        </p:txBody>
      </p:sp>
      <p:sp>
        <p:nvSpPr>
          <p:cNvPr id="38" name="CaixaDeTexto 37"/>
          <p:cNvSpPr txBox="1"/>
          <p:nvPr/>
        </p:nvSpPr>
        <p:spPr>
          <a:xfrm>
            <a:off x="1757703" y="6003166"/>
            <a:ext cx="38427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tx1"/>
                </a:solidFill>
              </a:rPr>
              <a:t>Q. Jing </a:t>
            </a:r>
            <a:r>
              <a:rPr lang="da-DK" sz="1200" i="1" dirty="0">
                <a:solidFill>
                  <a:schemeClr val="tx1"/>
                </a:solidFill>
              </a:rPr>
              <a:t>et al</a:t>
            </a:r>
            <a:r>
              <a:rPr lang="da-DK" sz="1200" dirty="0">
                <a:solidFill>
                  <a:schemeClr val="tx1"/>
                </a:solidFill>
              </a:rPr>
              <a:t>. </a:t>
            </a:r>
            <a:r>
              <a:rPr lang="da-DK" sz="1200" i="1" dirty="0">
                <a:solidFill>
                  <a:schemeClr val="tx1"/>
                </a:solidFill>
              </a:rPr>
              <a:t>Lancet Inf. Dis</a:t>
            </a:r>
            <a:r>
              <a:rPr lang="da-DK" sz="1200" dirty="0">
                <a:solidFill>
                  <a:schemeClr val="tx1"/>
                </a:solidFill>
              </a:rPr>
              <a:t>. </a:t>
            </a:r>
            <a:r>
              <a:rPr lang="da-DK" sz="1200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http://doi.org/dznw</a:t>
            </a:r>
            <a:r>
              <a:rPr lang="da-DK" sz="1200" dirty="0">
                <a:solidFill>
                  <a:schemeClr val="tx1"/>
                </a:solidFill>
              </a:rPr>
              <a:t>; 2020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1791993" y="6298060"/>
            <a:ext cx="4198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>
                <a:solidFill>
                  <a:schemeClr val="tx1"/>
                </a:solidFill>
              </a:rPr>
              <a:t>A. Clark </a:t>
            </a:r>
            <a:r>
              <a:rPr lang="pt-BR" sz="1200" i="1" dirty="0">
                <a:solidFill>
                  <a:schemeClr val="tx1"/>
                </a:solidFill>
              </a:rPr>
              <a:t>et al</a:t>
            </a:r>
            <a:r>
              <a:rPr lang="pt-BR" sz="1200" dirty="0">
                <a:solidFill>
                  <a:schemeClr val="tx1"/>
                </a:solidFill>
              </a:rPr>
              <a:t>. </a:t>
            </a:r>
            <a:r>
              <a:rPr lang="pt-BR" sz="1200" i="1" dirty="0">
                <a:solidFill>
                  <a:schemeClr val="tx1"/>
                </a:solidFill>
              </a:rPr>
              <a:t>Lancet </a:t>
            </a:r>
            <a:r>
              <a:rPr lang="pt-BR" sz="1200" i="1" dirty="0" err="1">
                <a:solidFill>
                  <a:schemeClr val="tx1"/>
                </a:solidFill>
              </a:rPr>
              <a:t>Glob</a:t>
            </a:r>
            <a:r>
              <a:rPr lang="pt-BR" sz="1200" i="1" dirty="0">
                <a:solidFill>
                  <a:schemeClr val="tx1"/>
                </a:solidFill>
              </a:rPr>
              <a:t>. Health</a:t>
            </a:r>
            <a:r>
              <a:rPr lang="pt-BR" sz="1200" dirty="0">
                <a:solidFill>
                  <a:schemeClr val="tx1"/>
                </a:solidFill>
              </a:rPr>
              <a:t> </a:t>
            </a:r>
            <a:r>
              <a:rPr lang="pt-BR" sz="1200" dirty="0">
                <a:solidFill>
                  <a:schemeClr val="tx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http://doi.org/dzk9</a:t>
            </a:r>
            <a:r>
              <a:rPr lang="pt-BR" sz="1200" dirty="0">
                <a:solidFill>
                  <a:schemeClr val="tx1"/>
                </a:solidFill>
              </a:rPr>
              <a:t>; 2020</a:t>
            </a:r>
          </a:p>
        </p:txBody>
      </p:sp>
      <p:sp>
        <p:nvSpPr>
          <p:cNvPr id="40" name="CaixaDeTexto 39"/>
          <p:cNvSpPr txBox="1"/>
          <p:nvPr/>
        </p:nvSpPr>
        <p:spPr>
          <a:xfrm>
            <a:off x="5459582" y="3669528"/>
            <a:ext cx="3647152" cy="646331"/>
          </a:xfrm>
          <a:prstGeom prst="rect">
            <a:avLst/>
          </a:prstGeom>
          <a:solidFill>
            <a:srgbClr val="FFFF00"/>
          </a:solidFill>
          <a:ln w="635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pt-BR" sz="3600" dirty="0" smtClean="0">
                <a:solidFill>
                  <a:schemeClr val="tx1"/>
                </a:solidFill>
              </a:rPr>
              <a:t>1.7 </a:t>
            </a:r>
            <a:r>
              <a:rPr lang="pt-BR" sz="3600" dirty="0" err="1">
                <a:solidFill>
                  <a:schemeClr val="tx1"/>
                </a:solidFill>
              </a:rPr>
              <a:t>billion</a:t>
            </a:r>
            <a:r>
              <a:rPr lang="pt-BR" sz="3600" dirty="0">
                <a:solidFill>
                  <a:schemeClr val="tx1"/>
                </a:solidFill>
              </a:rPr>
              <a:t> </a:t>
            </a:r>
            <a:r>
              <a:rPr lang="pt-BR" sz="3600" dirty="0" err="1">
                <a:solidFill>
                  <a:schemeClr val="tx1"/>
                </a:solidFill>
              </a:rPr>
              <a:t>people</a:t>
            </a:r>
            <a:endParaRPr lang="pt-BR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65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54">
            <a:extLst>
              <a:ext uri="{FF2B5EF4-FFF2-40B4-BE49-F238E27FC236}">
                <a16:creationId xmlns="" xmlns:a16="http://schemas.microsoft.com/office/drawing/2014/main" id="{E60D512E-4C5F-42F4-BB23-6FB452C25C6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31368" b="21253"/>
          <a:stretch/>
        </p:blipFill>
        <p:spPr>
          <a:xfrm>
            <a:off x="10381673" y="6289253"/>
            <a:ext cx="1237673" cy="4532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tângulo 2">
            <a:extLst>
              <a:ext uri="{FF2B5EF4-FFF2-40B4-BE49-F238E27FC236}">
                <a16:creationId xmlns="" xmlns:a16="http://schemas.microsoft.com/office/drawing/2014/main" id="{DA916813-28AC-41B9-B5DC-8A8F243156D1}"/>
              </a:ext>
            </a:extLst>
          </p:cNvPr>
          <p:cNvSpPr/>
          <p:nvPr/>
        </p:nvSpPr>
        <p:spPr>
          <a:xfrm>
            <a:off x="1" y="1"/>
            <a:ext cx="295564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tângulo 5">
            <a:extLst>
              <a:ext uri="{FF2B5EF4-FFF2-40B4-BE49-F238E27FC236}">
                <a16:creationId xmlns="" xmlns:a16="http://schemas.microsoft.com/office/drawing/2014/main" id="{2ECB34D4-7711-4F03-8CA6-B3AF429638B5}"/>
              </a:ext>
            </a:extLst>
          </p:cNvPr>
          <p:cNvSpPr/>
          <p:nvPr/>
        </p:nvSpPr>
        <p:spPr>
          <a:xfrm>
            <a:off x="387461" y="1"/>
            <a:ext cx="74359" cy="905164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="" xmlns:a16="http://schemas.microsoft.com/office/drawing/2014/main" id="{7FCB0B6E-1098-4EF1-914D-6D59DE683D32}"/>
              </a:ext>
            </a:extLst>
          </p:cNvPr>
          <p:cNvSpPr/>
          <p:nvPr/>
        </p:nvSpPr>
        <p:spPr>
          <a:xfrm>
            <a:off x="11896437" y="6173805"/>
            <a:ext cx="295564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tângulo 9">
            <a:extLst>
              <a:ext uri="{FF2B5EF4-FFF2-40B4-BE49-F238E27FC236}">
                <a16:creationId xmlns="" xmlns:a16="http://schemas.microsoft.com/office/drawing/2014/main" id="{B1A85581-19E3-4676-8976-3DF478ED7A17}"/>
              </a:ext>
            </a:extLst>
          </p:cNvPr>
          <p:cNvSpPr/>
          <p:nvPr/>
        </p:nvSpPr>
        <p:spPr>
          <a:xfrm>
            <a:off x="11763197" y="6173805"/>
            <a:ext cx="74359" cy="684196"/>
          </a:xfrm>
          <a:prstGeom prst="rect">
            <a:avLst/>
          </a:prstGeom>
          <a:solidFill>
            <a:srgbClr val="4E7E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riângulo isósceles 10">
            <a:extLst>
              <a:ext uri="{FF2B5EF4-FFF2-40B4-BE49-F238E27FC236}">
                <a16:creationId xmlns="" xmlns:a16="http://schemas.microsoft.com/office/drawing/2014/main" id="{DCDC255C-54B2-4F8C-8D3C-8CC75466D657}"/>
              </a:ext>
            </a:extLst>
          </p:cNvPr>
          <p:cNvSpPr/>
          <p:nvPr/>
        </p:nvSpPr>
        <p:spPr>
          <a:xfrm rot="19720625">
            <a:off x="11591672" y="571892"/>
            <a:ext cx="401099" cy="247019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Triângulo isósceles 11">
            <a:extLst>
              <a:ext uri="{FF2B5EF4-FFF2-40B4-BE49-F238E27FC236}">
                <a16:creationId xmlns="" xmlns:a16="http://schemas.microsoft.com/office/drawing/2014/main" id="{E16B8C8B-6362-4AE0-92E8-02169C4B1EF8}"/>
              </a:ext>
            </a:extLst>
          </p:cNvPr>
          <p:cNvSpPr/>
          <p:nvPr/>
        </p:nvSpPr>
        <p:spPr>
          <a:xfrm rot="10999135">
            <a:off x="11778876" y="303696"/>
            <a:ext cx="243781" cy="182952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Triângulo isósceles 12">
            <a:extLst>
              <a:ext uri="{FF2B5EF4-FFF2-40B4-BE49-F238E27FC236}">
                <a16:creationId xmlns="" xmlns:a16="http://schemas.microsoft.com/office/drawing/2014/main" id="{FFC1DE4C-A7C5-49DF-9213-F777E43B914C}"/>
              </a:ext>
            </a:extLst>
          </p:cNvPr>
          <p:cNvSpPr/>
          <p:nvPr/>
        </p:nvSpPr>
        <p:spPr>
          <a:xfrm rot="6666792">
            <a:off x="11272347" y="122159"/>
            <a:ext cx="454784" cy="479787"/>
          </a:xfrm>
          <a:prstGeom prst="triangle">
            <a:avLst/>
          </a:prstGeom>
          <a:solidFill>
            <a:srgbClr val="4E7EC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Arco 13">
            <a:extLst>
              <a:ext uri="{FF2B5EF4-FFF2-40B4-BE49-F238E27FC236}">
                <a16:creationId xmlns="" xmlns:a16="http://schemas.microsoft.com/office/drawing/2014/main" id="{44266AF9-3FCF-4E17-9C0E-5A86A9AA4854}"/>
              </a:ext>
            </a:extLst>
          </p:cNvPr>
          <p:cNvSpPr/>
          <p:nvPr/>
        </p:nvSpPr>
        <p:spPr>
          <a:xfrm rot="1459884">
            <a:off x="-4583053" y="5110196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28575" cap="rnd">
            <a:solidFill>
              <a:srgbClr val="AFBCDD">
                <a:alpha val="28000"/>
              </a:srgbClr>
            </a:solidFill>
            <a:headEnd type="oval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Arco 14">
            <a:extLst>
              <a:ext uri="{FF2B5EF4-FFF2-40B4-BE49-F238E27FC236}">
                <a16:creationId xmlns="" xmlns:a16="http://schemas.microsoft.com/office/drawing/2014/main" id="{2DFBEA2D-9CF0-4367-B855-355F77759A4A}"/>
              </a:ext>
            </a:extLst>
          </p:cNvPr>
          <p:cNvSpPr/>
          <p:nvPr/>
        </p:nvSpPr>
        <p:spPr>
          <a:xfrm rot="9417825">
            <a:off x="10678160" y="-3238232"/>
            <a:ext cx="6070600" cy="5230099"/>
          </a:xfrm>
          <a:prstGeom prst="arc">
            <a:avLst>
              <a:gd name="adj1" fmla="val 17163197"/>
              <a:gd name="adj2" fmla="val 1827933"/>
            </a:avLst>
          </a:prstGeom>
          <a:ln w="57150" cap="rnd">
            <a:solidFill>
              <a:srgbClr val="AFBCDD">
                <a:alpha val="28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  <a:gd name="connsiteX3" fmla="*/ 2276475 w 4552950"/>
                      <a:gd name="connsiteY3" fmla="*/ 1961287 h 3922574"/>
                      <a:gd name="connsiteX4" fmla="*/ 2824257 w 4552950"/>
                      <a:gd name="connsiteY4" fmla="*/ 57627 h 3922574"/>
                      <a:gd name="connsiteX0" fmla="*/ 2824257 w 4552950"/>
                      <a:gd name="connsiteY0" fmla="*/ 57627 h 3922574"/>
                      <a:gd name="connsiteX1" fmla="*/ 4342387 w 4552950"/>
                      <a:gd name="connsiteY1" fmla="*/ 1137465 h 3922574"/>
                      <a:gd name="connsiteX2" fmla="*/ 4156529 w 4552950"/>
                      <a:gd name="connsiteY2" fmla="*/ 3067202 h 39225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4552950" h="3922574" stroke="0" extrusionOk="0">
                        <a:moveTo>
                          <a:pt x="2824257" y="57627"/>
                        </a:moveTo>
                        <a:cubicBezTo>
                          <a:pt x="3436812" y="165349"/>
                          <a:pt x="4037106" y="603643"/>
                          <a:pt x="4342387" y="1137465"/>
                        </a:cubicBezTo>
                        <a:cubicBezTo>
                          <a:pt x="4815964" y="1792885"/>
                          <a:pt x="4483518" y="2500955"/>
                          <a:pt x="4156529" y="3067202"/>
                        </a:cubicBezTo>
                        <a:cubicBezTo>
                          <a:pt x="3156936" y="2635366"/>
                          <a:pt x="3183657" y="2312548"/>
                          <a:pt x="2276475" y="1961287"/>
                        </a:cubicBezTo>
                        <a:cubicBezTo>
                          <a:pt x="2509092" y="1079891"/>
                          <a:pt x="2527036" y="539130"/>
                          <a:pt x="2824257" y="57627"/>
                        </a:cubicBezTo>
                        <a:close/>
                      </a:path>
                      <a:path w="4552950" h="3922574" fill="none" extrusionOk="0">
                        <a:moveTo>
                          <a:pt x="2824257" y="57627"/>
                        </a:moveTo>
                        <a:cubicBezTo>
                          <a:pt x="3482428" y="89129"/>
                          <a:pt x="3982078" y="695728"/>
                          <a:pt x="4342387" y="1137465"/>
                        </a:cubicBezTo>
                        <a:cubicBezTo>
                          <a:pt x="4699613" y="1775587"/>
                          <a:pt x="4714300" y="2522440"/>
                          <a:pt x="4156529" y="3067202"/>
                        </a:cubicBezTo>
                      </a:path>
                      <a:path w="4552950" h="3922574" fill="none" stroke="0" extrusionOk="0">
                        <a:moveTo>
                          <a:pt x="2824257" y="57627"/>
                        </a:moveTo>
                        <a:cubicBezTo>
                          <a:pt x="3584876" y="211468"/>
                          <a:pt x="4075467" y="550594"/>
                          <a:pt x="4342387" y="1137465"/>
                        </a:cubicBezTo>
                        <a:cubicBezTo>
                          <a:pt x="4623173" y="1755503"/>
                          <a:pt x="4566733" y="2536234"/>
                          <a:pt x="4156529" y="3067202"/>
                        </a:cubicBezTo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/>
            <a:endParaRPr lang="pt-BR" sz="1867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60" name="Imagem 59">
            <a:extLst>
              <a:ext uri="{FF2B5EF4-FFF2-40B4-BE49-F238E27FC236}">
                <a16:creationId xmlns="" xmlns:a16="http://schemas.microsoft.com/office/drawing/2014/main" id="{282B74DC-59D9-42B1-B0C7-8DED24E3F1A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/>
        </p:blipFill>
        <p:spPr>
          <a:xfrm>
            <a:off x="46574" y="976694"/>
            <a:ext cx="415245" cy="493295"/>
          </a:xfrm>
          <a:prstGeom prst="rect">
            <a:avLst/>
          </a:prstGeom>
        </p:spPr>
      </p:pic>
      <p:cxnSp>
        <p:nvCxnSpPr>
          <p:cNvPr id="67" name="Straight Connector 64">
            <a:extLst>
              <a:ext uri="{FF2B5EF4-FFF2-40B4-BE49-F238E27FC236}">
                <a16:creationId xmlns="" xmlns:a16="http://schemas.microsoft.com/office/drawing/2014/main" id="{E2D143DC-D82F-4D12-857E-1AC05166C509}"/>
              </a:ext>
            </a:extLst>
          </p:cNvPr>
          <p:cNvCxnSpPr/>
          <p:nvPr/>
        </p:nvCxnSpPr>
        <p:spPr>
          <a:xfrm>
            <a:off x="597874" y="1488317"/>
            <a:ext cx="10596165" cy="0"/>
          </a:xfrm>
          <a:prstGeom prst="line">
            <a:avLst/>
          </a:prstGeom>
          <a:noFill/>
          <a:ln w="25400" cap="flat" cmpd="sng" algn="ctr">
            <a:solidFill>
              <a:srgbClr val="48CCC8"/>
            </a:solidFill>
            <a:prstDash val="solid"/>
            <a:miter lim="800000"/>
          </a:ln>
          <a:effectLst/>
        </p:spPr>
      </p:cxnSp>
      <p:sp>
        <p:nvSpPr>
          <p:cNvPr id="36" name="Título 1"/>
          <p:cNvSpPr txBox="1">
            <a:spLocks/>
          </p:cNvSpPr>
          <p:nvPr/>
        </p:nvSpPr>
        <p:spPr>
          <a:xfrm>
            <a:off x="1162851" y="504877"/>
            <a:ext cx="9977097" cy="763600"/>
          </a:xfrm>
          <a:prstGeom prst="rect">
            <a:avLst/>
          </a:prstGeom>
        </p:spPr>
        <p:txBody>
          <a:bodyPr anchor="t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sz="3000" b="1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Most</a:t>
            </a:r>
            <a:r>
              <a:rPr lang="pt-BR" sz="30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 </a:t>
            </a:r>
            <a:r>
              <a:rPr lang="pt-BR" sz="3000" b="1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patients</a:t>
            </a:r>
            <a:r>
              <a:rPr lang="pt-BR" sz="30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 are </a:t>
            </a:r>
            <a:r>
              <a:rPr lang="pt-BR" sz="3000" b="1" dirty="0" err="1">
                <a:solidFill>
                  <a:srgbClr val="4E7EC0"/>
                </a:solidFill>
                <a:latin typeface="Century Gothic" panose="020B0502020202020204" pitchFamily="34" charset="0"/>
              </a:rPr>
              <a:t>asymptomatic</a:t>
            </a:r>
            <a:r>
              <a:rPr lang="pt-BR" sz="3000" b="1" dirty="0">
                <a:solidFill>
                  <a:srgbClr val="4E7EC0"/>
                </a:solidFill>
                <a:latin typeface="Century Gothic" panose="020B0502020202020204" pitchFamily="34" charset="0"/>
              </a:rPr>
              <a:t> ...</a:t>
            </a: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183" y="2607808"/>
            <a:ext cx="9510352" cy="304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4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ARPPTCOMPATIBLERD03" val="RXP"/>
  <p:tag name="VARPPTTYPE" val="RXP"/>
  <p:tag name="VARPPTSLIDEFORMAT" val="RXP"/>
  <p:tag name="VARPPTCOMPATIBLE4" val="RXP"/>
  <p:tag name="VARSAVEMESSAGETIMESTAMP" val="RXP22/07/2020"/>
</p:tagLst>
</file>

<file path=ppt/theme/theme1.xml><?xml version="1.0" encoding="utf-8"?>
<a:theme xmlns:a="http://schemas.openxmlformats.org/drawingml/2006/main" name="4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7786</TotalTime>
  <Words>2312</Words>
  <Application>Microsoft Office PowerPoint</Application>
  <PresentationFormat>Widescreen</PresentationFormat>
  <Paragraphs>391</Paragraphs>
  <Slides>37</Slides>
  <Notes>37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Comfortaa</vt:lpstr>
      <vt:lpstr>Verdana</vt:lpstr>
      <vt:lpstr>Wingdings</vt:lpstr>
      <vt:lpstr>4_Simple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Elecsys® Anti-SARS-CoV-2</dc:title>
  <dc:creator>cobas</dc:creator>
  <cp:lastModifiedBy>Conta da Microsoft</cp:lastModifiedBy>
  <cp:revision>369</cp:revision>
  <dcterms:created xsi:type="dcterms:W3CDTF">2002-05-06T07:33:01Z</dcterms:created>
  <dcterms:modified xsi:type="dcterms:W3CDTF">2020-07-29T14:53:08Z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0x01010057DBDDA4032FBB4495944CEF74B69C4E</vt:lpwstr>
  </property>
</Properties>
</file>