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145704202" r:id="rId3"/>
    <p:sldId id="2145704199" r:id="rId4"/>
    <p:sldId id="272" r:id="rId5"/>
    <p:sldId id="274" r:id="rId6"/>
    <p:sldId id="2145704198" r:id="rId7"/>
    <p:sldId id="280" r:id="rId8"/>
    <p:sldId id="277" r:id="rId9"/>
    <p:sldId id="275" r:id="rId10"/>
    <p:sldId id="279" r:id="rId11"/>
    <p:sldId id="270" r:id="rId12"/>
    <p:sldId id="2145704203" r:id="rId13"/>
    <p:sldId id="265" r:id="rId14"/>
    <p:sldId id="2145704201" r:id="rId15"/>
    <p:sldId id="4071" r:id="rId16"/>
    <p:sldId id="2145704191" r:id="rId17"/>
    <p:sldId id="2145704200" r:id="rId18"/>
    <p:sldId id="282" r:id="rId19"/>
    <p:sldId id="28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i boeras" initials="db" lastIdx="1" clrIdx="0">
    <p:extLst>
      <p:ext uri="{19B8F6BF-5375-455C-9EA6-DF929625EA0E}">
        <p15:presenceInfo xmlns:p15="http://schemas.microsoft.com/office/powerpoint/2012/main" userId="108085df0f287627" providerId="Windows Live"/>
      </p:ext>
    </p:extLst>
  </p:cmAuthor>
  <p:cmAuthor id="2" name="Rosanna Peeling" initials="RP" lastIdx="2" clrIdx="1">
    <p:extLst>
      <p:ext uri="{19B8F6BF-5375-455C-9EA6-DF929625EA0E}">
        <p15:presenceInfo xmlns:p15="http://schemas.microsoft.com/office/powerpoint/2012/main" userId="S-1-5-21-2662456349-46510498-3344272753-10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69" autoAdjust="0"/>
    <p:restoredTop sz="94660"/>
  </p:normalViewPr>
  <p:slideViewPr>
    <p:cSldViewPr snapToGrid="0">
      <p:cViewPr varScale="1">
        <p:scale>
          <a:sx n="129" d="100"/>
          <a:sy n="129" d="100"/>
        </p:scale>
        <p:origin x="840" y="192"/>
      </p:cViewPr>
      <p:guideLst/>
    </p:cSldViewPr>
  </p:slideViewPr>
  <p:notesTextViewPr>
    <p:cViewPr>
      <p:scale>
        <a:sx n="1" d="1"/>
        <a:sy n="1" d="1"/>
      </p:scale>
      <p:origin x="0" y="0"/>
    </p:cViewPr>
  </p:notesTextViewPr>
  <p:sorterViewPr>
    <p:cViewPr>
      <p:scale>
        <a:sx n="75" d="100"/>
        <a:sy n="75" d="100"/>
      </p:scale>
      <p:origin x="0" y="-22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107BC2-F3DE-4235-879D-1D7DF0AE12AB}" type="datetimeFigureOut">
              <a:rPr lang="en-GB" smtClean="0"/>
              <a:t>29/07/2020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EB3680-0D7E-4D29-8328-194BCBC34A37}" type="slidenum">
              <a:rPr lang="en-GB" smtClean="0"/>
              <a:t>‹nº›</a:t>
            </a:fld>
            <a:endParaRPr lang="en-GB"/>
          </a:p>
        </p:txBody>
      </p:sp>
    </p:spTree>
    <p:extLst>
      <p:ext uri="{BB962C8B-B14F-4D97-AF65-F5344CB8AC3E}">
        <p14:creationId xmlns:p14="http://schemas.microsoft.com/office/powerpoint/2010/main" val="49796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 dynamics in African context are still unknown and should influence implementation </a:t>
            </a:r>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15</a:t>
            </a:fld>
            <a:endParaRPr lang="en-US" dirty="0"/>
          </a:p>
        </p:txBody>
      </p:sp>
    </p:spTree>
    <p:extLst>
      <p:ext uri="{BB962C8B-B14F-4D97-AF65-F5344CB8AC3E}">
        <p14:creationId xmlns:p14="http://schemas.microsoft.com/office/powerpoint/2010/main" val="129413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Transmission dynamics in African context are still unknown and should influence implementation </a:t>
            </a:r>
          </a:p>
        </p:txBody>
      </p:sp>
      <p:sp>
        <p:nvSpPr>
          <p:cNvPr id="4" name="Slide Number Placeholder 3"/>
          <p:cNvSpPr>
            <a:spLocks noGrp="1"/>
          </p:cNvSpPr>
          <p:nvPr>
            <p:ph type="sldNum" sz="quarter" idx="5"/>
          </p:nvPr>
        </p:nvSpPr>
        <p:spPr/>
        <p:txBody>
          <a:bodyPr/>
          <a:lstStyle/>
          <a:p>
            <a:pPr>
              <a:defRPr/>
            </a:pPr>
            <a:fld id="{3C3A632B-FBDE-46D4-BF6F-6D14421E6342}" type="slidenum">
              <a:rPr lang="en-US" smtClean="0"/>
              <a:pPr>
                <a:defRPr/>
              </a:pPr>
              <a:t>16</a:t>
            </a:fld>
            <a:endParaRPr lang="en-US" dirty="0"/>
          </a:p>
        </p:txBody>
      </p:sp>
    </p:spTree>
    <p:extLst>
      <p:ext uri="{BB962C8B-B14F-4D97-AF65-F5344CB8AC3E}">
        <p14:creationId xmlns:p14="http://schemas.microsoft.com/office/powerpoint/2010/main" val="284138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C13F-F783-421F-8A5D-C5D750E4D0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552365-A367-4BC2-9FD0-50140ACDF5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1A1DBA-1CB8-4D5D-8CD8-437AFA239CD4}"/>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E0473FDB-C6B3-419B-99FE-0063A72BCB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AF9A6C-9690-4E2E-9156-B162C6B893D8}"/>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570830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52280-5ACF-438F-942E-6B4FBBDD9A8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DF59B2-5DDF-4129-97DB-90FD2EEA350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207D6B-76BD-4D51-94A6-15FECAE5C0F2}"/>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40FB95F8-A2E3-436D-A673-3EAB7DD045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7E1915-5C25-4933-BE53-D545DE3431B6}"/>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195910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EF53D9-B814-4DCC-8C01-EBDDC401A5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FE20AD-E329-4964-88AB-397C6C690BC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E3E501C-35F5-40A3-B495-F4AF50ADD5C2}"/>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2E0D1E83-BA15-4280-BC4D-4B6D063B2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FC40F-2969-4957-9044-7CF1DBB43C36}"/>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671099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D41E5-3EFC-45B7-AC7B-EEE6F92F2D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8558CC-221E-4D00-AC61-2A0DAC7C607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A8FBC3-A220-4B0A-814A-8D927CE6461E}"/>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C4791E3C-D822-4BA5-959F-C3DAEC7FD1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384D1E-7472-453F-AF9D-4E1E1D4FE21B}"/>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53325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F9E78-C3E8-45DE-BAA6-A535CF4E2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B22017-CCCF-4651-BE89-C05F4413F5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09E2F1-AD9C-4E6E-80F6-4D9DBEBF3DFE}"/>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AC00D726-2DE7-4C27-85E1-23B244FD40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908E6-1D54-4116-A9C8-58397C131914}"/>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280295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C3FE-8BC3-4128-B1DF-311EBDA8370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25BB17-7A2F-4D03-BA02-1E6DCB2232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95A0B5-0A48-4F77-B8B4-016CB93D34B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6C7D096-9321-41B8-BF54-434DFD9A3689}"/>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6" name="Footer Placeholder 5">
            <a:extLst>
              <a:ext uri="{FF2B5EF4-FFF2-40B4-BE49-F238E27FC236}">
                <a16:creationId xmlns:a16="http://schemas.microsoft.com/office/drawing/2014/main" id="{8A268A39-1ECF-4F77-8367-E33299F9A6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C5A68C-9FF0-407D-92B0-29590D2A33E3}"/>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66172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1ACF-2580-4605-8298-292BBFF087D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DA5AC3-6DC5-4B29-96B1-1B6A27EB86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07B6816-6B8A-46F3-A594-6DB36B3DFF2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7CABDC-4FB5-4263-A4E9-2509126E08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4FE81-272E-46A6-9103-FE7DD7ABD56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4EF139-B1C1-4E1A-83F3-55E61572FA4B}"/>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8" name="Footer Placeholder 7">
            <a:extLst>
              <a:ext uri="{FF2B5EF4-FFF2-40B4-BE49-F238E27FC236}">
                <a16:creationId xmlns:a16="http://schemas.microsoft.com/office/drawing/2014/main" id="{E452F055-7136-4B65-AF3F-324F07808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AFFCFB4-4837-425D-9109-96344AE8D099}"/>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549249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8AB61-35FC-416B-9572-6A3E2D26CC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DA18A45-6117-44A5-BFA6-3F85AB096452}"/>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4" name="Footer Placeholder 3">
            <a:extLst>
              <a:ext uri="{FF2B5EF4-FFF2-40B4-BE49-F238E27FC236}">
                <a16:creationId xmlns:a16="http://schemas.microsoft.com/office/drawing/2014/main" id="{324A1B4C-EDF0-4998-8461-56D9896B6D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DF839C3-33F1-4CC6-ABA3-835289D279FF}"/>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171109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7B4609-6AB1-4198-BEAA-181823EC98E1}"/>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3" name="Footer Placeholder 2">
            <a:extLst>
              <a:ext uri="{FF2B5EF4-FFF2-40B4-BE49-F238E27FC236}">
                <a16:creationId xmlns:a16="http://schemas.microsoft.com/office/drawing/2014/main" id="{2CDF0D8D-8D28-40F8-9A2A-F1546DB5F98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550AC7-88C8-44EF-A32D-6376D212249E}"/>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21985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97268-264B-4C0A-BAE1-15C5CA03EF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F08D79D-164A-4D79-8AE3-BF2B1207C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3EDD3D5-E52D-48C5-A726-09EA883869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DD661C-E964-44B8-8A22-D63483F1217F}"/>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6" name="Footer Placeholder 5">
            <a:extLst>
              <a:ext uri="{FF2B5EF4-FFF2-40B4-BE49-F238E27FC236}">
                <a16:creationId xmlns:a16="http://schemas.microsoft.com/office/drawing/2014/main" id="{73013E29-62F9-4EEA-877E-AF00D8DD94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8D18A60-D524-4068-9492-6E54B91E2FE9}"/>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192312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6C72-4077-4043-948A-A4C07207BD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84EB4BB-A7E8-494A-B428-A22AE166A6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EA27BFF-FF32-4098-99D4-71E18F6FF3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BBC8AE-A03C-47F7-BF16-F6B94B31F289}"/>
              </a:ext>
            </a:extLst>
          </p:cNvPr>
          <p:cNvSpPr>
            <a:spLocks noGrp="1"/>
          </p:cNvSpPr>
          <p:nvPr>
            <p:ph type="dt" sz="half" idx="10"/>
          </p:nvPr>
        </p:nvSpPr>
        <p:spPr/>
        <p:txBody>
          <a:bodyPr/>
          <a:lstStyle/>
          <a:p>
            <a:fld id="{0AC571BD-1BA7-41D0-B1CF-2375FB9EC4F4}" type="datetimeFigureOut">
              <a:rPr lang="en-GB" smtClean="0"/>
              <a:t>29/07/2020</a:t>
            </a:fld>
            <a:endParaRPr lang="en-GB"/>
          </a:p>
        </p:txBody>
      </p:sp>
      <p:sp>
        <p:nvSpPr>
          <p:cNvPr id="6" name="Footer Placeholder 5">
            <a:extLst>
              <a:ext uri="{FF2B5EF4-FFF2-40B4-BE49-F238E27FC236}">
                <a16:creationId xmlns:a16="http://schemas.microsoft.com/office/drawing/2014/main" id="{4AF0E1C1-C7B7-4269-8F0D-4ABFCCE5A8E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AF5449-AA43-44F5-8689-340A153DF958}"/>
              </a:ext>
            </a:extLst>
          </p:cNvPr>
          <p:cNvSpPr>
            <a:spLocks noGrp="1"/>
          </p:cNvSpPr>
          <p:nvPr>
            <p:ph type="sldNum" sz="quarter" idx="12"/>
          </p:nvPr>
        </p:nvSpPr>
        <p:spPr/>
        <p:txBody>
          <a:bodyPr/>
          <a:lstStyle/>
          <a:p>
            <a:fld id="{0D7ED6D7-9CDE-4D9C-AD85-A03EDCD405D6}" type="slidenum">
              <a:rPr lang="en-GB" smtClean="0"/>
              <a:t>‹nº›</a:t>
            </a:fld>
            <a:endParaRPr lang="en-GB"/>
          </a:p>
        </p:txBody>
      </p:sp>
    </p:spTree>
    <p:extLst>
      <p:ext uri="{BB962C8B-B14F-4D97-AF65-F5344CB8AC3E}">
        <p14:creationId xmlns:p14="http://schemas.microsoft.com/office/powerpoint/2010/main" val="2358908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58980-41C9-4A2C-8DB1-B413D043F0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45D3BE5-1C9D-4C1B-B887-F06470C06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247822-CA92-4D3C-8C13-308448E661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571BD-1BA7-41D0-B1CF-2375FB9EC4F4}" type="datetimeFigureOut">
              <a:rPr lang="en-GB" smtClean="0"/>
              <a:t>29/07/2020</a:t>
            </a:fld>
            <a:endParaRPr lang="en-GB"/>
          </a:p>
        </p:txBody>
      </p:sp>
      <p:sp>
        <p:nvSpPr>
          <p:cNvPr id="5" name="Footer Placeholder 4">
            <a:extLst>
              <a:ext uri="{FF2B5EF4-FFF2-40B4-BE49-F238E27FC236}">
                <a16:creationId xmlns:a16="http://schemas.microsoft.com/office/drawing/2014/main" id="{A6FFFC88-1701-4B60-92F4-AACA42E908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F64B4F-021C-4983-9A8B-886F8FAE75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7ED6D7-9CDE-4D9C-AD85-A03EDCD405D6}" type="slidenum">
              <a:rPr lang="en-GB" smtClean="0"/>
              <a:t>‹nº›</a:t>
            </a:fld>
            <a:endParaRPr lang="en-GB"/>
          </a:p>
        </p:txBody>
      </p:sp>
    </p:spTree>
    <p:extLst>
      <p:ext uri="{BB962C8B-B14F-4D97-AF65-F5344CB8AC3E}">
        <p14:creationId xmlns:p14="http://schemas.microsoft.com/office/powerpoint/2010/main" val="392913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elbuho.pe/2020/04/coronavirus-peru-ultimas-noticias-y-caso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documents.worldbank.org/curated/en/766471586360658318/How-Two-Tests-Can-Help-Contain-COVID-19-and-Revive-the-Economy" TargetMode="External"/><Relationship Id="rId2" Type="http://schemas.openxmlformats.org/officeDocument/2006/relationships/hyperlink" Target="https://www.nejm.org/doi/pdf/10.1056/NEJMsr2019953?articleTools=tru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pubmed.ncbi.nlm.nih.gov/2698414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AAB90B-39B9-455A-903E-8E3FDC815DA3}"/>
              </a:ext>
            </a:extLst>
          </p:cNvPr>
          <p:cNvSpPr>
            <a:spLocks noGrp="1"/>
          </p:cNvSpPr>
          <p:nvPr>
            <p:ph type="subTitle" idx="1"/>
          </p:nvPr>
        </p:nvSpPr>
        <p:spPr>
          <a:xfrm>
            <a:off x="1813877" y="1143000"/>
            <a:ext cx="9144000" cy="2374900"/>
          </a:xfrm>
        </p:spPr>
        <p:txBody>
          <a:bodyPr>
            <a:normAutofit fontScale="92500" lnSpcReduction="10000"/>
          </a:bodyPr>
          <a:lstStyle/>
          <a:p>
            <a:endParaRPr lang="en-GB" dirty="0"/>
          </a:p>
          <a:p>
            <a:endParaRPr lang="en-GB" dirty="0"/>
          </a:p>
          <a:p>
            <a:r>
              <a:rPr lang="en-US" sz="3200" b="1" dirty="0">
                <a:solidFill>
                  <a:srgbClr val="0070C0"/>
                </a:solidFill>
              </a:rPr>
              <a:t>Diagnostics to support patient management </a:t>
            </a:r>
          </a:p>
          <a:p>
            <a:r>
              <a:rPr lang="en-US" sz="3200" b="1" dirty="0">
                <a:solidFill>
                  <a:srgbClr val="0070C0"/>
                </a:solidFill>
              </a:rPr>
              <a:t>and public health measures </a:t>
            </a:r>
          </a:p>
          <a:p>
            <a:r>
              <a:rPr lang="en-US" sz="3200" b="1" dirty="0">
                <a:solidFill>
                  <a:srgbClr val="0070C0"/>
                </a:solidFill>
              </a:rPr>
              <a:t>in the fight against COVID-19?</a:t>
            </a:r>
            <a:endParaRPr lang="en-GB" sz="3200" dirty="0">
              <a:solidFill>
                <a:srgbClr val="0070C0"/>
              </a:solidFill>
            </a:endParaRPr>
          </a:p>
        </p:txBody>
      </p:sp>
      <p:sp>
        <p:nvSpPr>
          <p:cNvPr id="4" name="Text Box 5">
            <a:extLst>
              <a:ext uri="{FF2B5EF4-FFF2-40B4-BE49-F238E27FC236}">
                <a16:creationId xmlns:a16="http://schemas.microsoft.com/office/drawing/2014/main" id="{9F5BADA7-13F3-43FF-828F-C99D2A17D33D}"/>
              </a:ext>
            </a:extLst>
          </p:cNvPr>
          <p:cNvSpPr txBox="1">
            <a:spLocks noGrp="1" noChangeArrowheads="1"/>
          </p:cNvSpPr>
          <p:nvPr>
            <p:ph type="ctrTitle"/>
          </p:nvPr>
        </p:nvSpPr>
        <p:spPr bwMode="auto">
          <a:xfrm>
            <a:off x="2266950" y="4707408"/>
            <a:ext cx="7658100" cy="1698927"/>
          </a:xfrm>
          <a:prstGeom prst="rect">
            <a:avLst/>
          </a:prstGeom>
          <a:noFill/>
          <a:ln w="9525">
            <a:noFill/>
            <a:miter lim="800000"/>
            <a:headEnd/>
            <a:tailEnd/>
          </a:ln>
        </p:spPr>
        <p:txBody>
          <a:bodyPr wrap="square">
            <a:spAutoFit/>
          </a:bodyPr>
          <a:lstStyle/>
          <a:p>
            <a:pPr algn="ctr"/>
            <a:r>
              <a:rPr lang="en-GB" sz="2400" b="1" dirty="0">
                <a:latin typeface="Calibri" pitchFamily="34" charset="0"/>
              </a:rPr>
              <a:t>Rosanna W Peeling</a:t>
            </a:r>
          </a:p>
          <a:p>
            <a:pPr algn="ctr"/>
            <a:r>
              <a:rPr lang="en-GB" sz="2400" b="1" dirty="0">
                <a:latin typeface="Calibri" pitchFamily="34" charset="0"/>
              </a:rPr>
              <a:t>Professor and Chair, Diagnostic Research</a:t>
            </a:r>
          </a:p>
          <a:p>
            <a:pPr algn="ctr"/>
            <a:r>
              <a:rPr lang="en-GB" sz="2400" b="1" dirty="0">
                <a:latin typeface="Calibri" pitchFamily="34" charset="0"/>
              </a:rPr>
              <a:t>London School of Hygiene &amp; Tropical Medicine</a:t>
            </a:r>
          </a:p>
          <a:p>
            <a:pPr algn="ctr"/>
            <a:r>
              <a:rPr lang="en-GB" sz="2400" b="1" dirty="0">
                <a:latin typeface="Calibri" pitchFamily="34" charset="0"/>
              </a:rPr>
              <a:t>Director, International Diagnostics Centre</a:t>
            </a:r>
          </a:p>
          <a:p>
            <a:pPr algn="ctr"/>
            <a:endParaRPr lang="en-GB" sz="2000" b="1" dirty="0">
              <a:solidFill>
                <a:schemeClr val="accent1"/>
              </a:solidFill>
              <a:latin typeface="Calibri" pitchFamily="34" charset="0"/>
            </a:endParaRPr>
          </a:p>
        </p:txBody>
      </p:sp>
      <p:pic>
        <p:nvPicPr>
          <p:cNvPr id="5" name="Picture 4">
            <a:extLst>
              <a:ext uri="{FF2B5EF4-FFF2-40B4-BE49-F238E27FC236}">
                <a16:creationId xmlns:a16="http://schemas.microsoft.com/office/drawing/2014/main" id="{1F1F3C94-B678-45C0-8887-60EDB84783AC}"/>
              </a:ext>
            </a:extLst>
          </p:cNvPr>
          <p:cNvPicPr/>
          <p:nvPr/>
        </p:nvPicPr>
        <p:blipFill>
          <a:blip r:embed="rId2"/>
          <a:srcRect/>
          <a:stretch>
            <a:fillRect/>
          </a:stretch>
        </p:blipFill>
        <p:spPr bwMode="auto">
          <a:xfrm>
            <a:off x="10109200" y="5111598"/>
            <a:ext cx="1485900" cy="890545"/>
          </a:xfrm>
          <a:prstGeom prst="rect">
            <a:avLst/>
          </a:prstGeom>
          <a:noFill/>
          <a:ln w="9525">
            <a:noFill/>
            <a:miter lim="800000"/>
            <a:headEnd/>
            <a:tailEnd/>
          </a:ln>
        </p:spPr>
      </p:pic>
      <p:pic>
        <p:nvPicPr>
          <p:cNvPr id="6" name="Picture 5">
            <a:extLst>
              <a:ext uri="{FF2B5EF4-FFF2-40B4-BE49-F238E27FC236}">
                <a16:creationId xmlns:a16="http://schemas.microsoft.com/office/drawing/2014/main" id="{4B5121B8-F0BB-4DFA-B0E8-C1612B8EC0F5}"/>
              </a:ext>
            </a:extLst>
          </p:cNvPr>
          <p:cNvPicPr/>
          <p:nvPr/>
        </p:nvPicPr>
        <p:blipFill rotWithShape="1">
          <a:blip r:embed="rId3"/>
          <a:srcRect l="65069" t="34130" r="7923" b="38275"/>
          <a:stretch/>
        </p:blipFill>
        <p:spPr bwMode="auto">
          <a:xfrm>
            <a:off x="596900" y="5277305"/>
            <a:ext cx="1544955" cy="887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4186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A2AE-2E42-4B4E-966E-208E18151E22}"/>
              </a:ext>
            </a:extLst>
          </p:cNvPr>
          <p:cNvSpPr>
            <a:spLocks noGrp="1"/>
          </p:cNvSpPr>
          <p:nvPr>
            <p:ph type="title"/>
          </p:nvPr>
        </p:nvSpPr>
        <p:spPr>
          <a:xfrm>
            <a:off x="1296140" y="299725"/>
            <a:ext cx="8567400" cy="963161"/>
          </a:xfrm>
        </p:spPr>
        <p:txBody>
          <a:bodyPr>
            <a:normAutofit/>
          </a:bodyPr>
          <a:lstStyle/>
          <a:p>
            <a:r>
              <a:rPr lang="en-GB" b="1" dirty="0">
                <a:solidFill>
                  <a:srgbClr val="0070C0"/>
                </a:solidFill>
              </a:rPr>
              <a:t>Rapid Triage of Suspect Cases in Peru</a:t>
            </a:r>
          </a:p>
        </p:txBody>
      </p:sp>
      <p:sp>
        <p:nvSpPr>
          <p:cNvPr id="5" name="Content Placeholder 4">
            <a:extLst>
              <a:ext uri="{FF2B5EF4-FFF2-40B4-BE49-F238E27FC236}">
                <a16:creationId xmlns:a16="http://schemas.microsoft.com/office/drawing/2014/main" id="{934BC7F0-DC22-421A-A510-1DF174E445EF}"/>
              </a:ext>
            </a:extLst>
          </p:cNvPr>
          <p:cNvSpPr>
            <a:spLocks noGrp="1"/>
          </p:cNvSpPr>
          <p:nvPr>
            <p:ph idx="1"/>
          </p:nvPr>
        </p:nvSpPr>
        <p:spPr>
          <a:xfrm>
            <a:off x="595562" y="1166648"/>
            <a:ext cx="11291637" cy="5474783"/>
          </a:xfrm>
        </p:spPr>
        <p:txBody>
          <a:bodyPr>
            <a:normAutofit fontScale="85000" lnSpcReduction="20000"/>
          </a:bodyPr>
          <a:lstStyle/>
          <a:p>
            <a:pPr lvl="1"/>
            <a:r>
              <a:rPr lang="en-GB" dirty="0"/>
              <a:t>Population: 32 million; limited molecular testing facilities and only 500 ICU beds </a:t>
            </a:r>
          </a:p>
          <a:p>
            <a:pPr lvl="1">
              <a:spcBef>
                <a:spcPts val="1200"/>
              </a:spcBef>
            </a:pPr>
            <a:r>
              <a:rPr lang="en-GB" dirty="0"/>
              <a:t>A hotline  and website ran by the MOH allow those who have symptoms to call/connect</a:t>
            </a:r>
          </a:p>
          <a:p>
            <a:pPr>
              <a:spcBef>
                <a:spcPts val="1200"/>
              </a:spcBef>
            </a:pPr>
            <a:endParaRPr lang="en-GB" sz="2400" dirty="0"/>
          </a:p>
          <a:p>
            <a:pPr>
              <a:spcBef>
                <a:spcPts val="1200"/>
              </a:spcBef>
            </a:pPr>
            <a:endParaRPr lang="en-GB" sz="2400" dirty="0"/>
          </a:p>
          <a:p>
            <a:pPr>
              <a:spcBef>
                <a:spcPts val="1200"/>
              </a:spcBef>
            </a:pPr>
            <a:endParaRPr lang="en-GB" dirty="0"/>
          </a:p>
          <a:p>
            <a:pPr>
              <a:lnSpc>
                <a:spcPct val="120000"/>
              </a:lnSpc>
            </a:pPr>
            <a:endParaRPr lang="en-GB" dirty="0"/>
          </a:p>
          <a:p>
            <a:pPr>
              <a:lnSpc>
                <a:spcPct val="120000"/>
              </a:lnSpc>
            </a:pPr>
            <a:endParaRPr lang="en-GB" dirty="0"/>
          </a:p>
          <a:p>
            <a:pPr>
              <a:lnSpc>
                <a:spcPct val="120000"/>
              </a:lnSpc>
            </a:pPr>
            <a:endParaRPr lang="en-GB" dirty="0"/>
          </a:p>
          <a:p>
            <a:pPr marL="0" indent="0">
              <a:buNone/>
            </a:pPr>
            <a:r>
              <a:rPr lang="en-GB" dirty="0"/>
              <a:t> </a:t>
            </a:r>
          </a:p>
          <a:p>
            <a:pPr marL="0" indent="0">
              <a:buNone/>
            </a:pPr>
            <a:endParaRPr lang="en-GB" dirty="0"/>
          </a:p>
          <a:p>
            <a:pPr marL="0" indent="0">
              <a:buNone/>
            </a:pPr>
            <a:endParaRPr lang="en-GB" dirty="0"/>
          </a:p>
          <a:p>
            <a:pPr marL="0" indent="0">
              <a:buNone/>
            </a:pPr>
            <a:endParaRPr lang="en-GB" sz="1900" dirty="0"/>
          </a:p>
          <a:p>
            <a:pPr marL="0" indent="0">
              <a:buNone/>
            </a:pPr>
            <a:r>
              <a:rPr lang="en-GB" sz="1900" dirty="0"/>
              <a:t>					</a:t>
            </a:r>
          </a:p>
          <a:p>
            <a:pPr marL="0" indent="0" algn="r">
              <a:buNone/>
            </a:pPr>
            <a:r>
              <a:rPr lang="en-GB" sz="1900" dirty="0"/>
              <a:t>    (</a:t>
            </a:r>
            <a:r>
              <a:rPr lang="en-GB" sz="1900" u="sng" dirty="0">
                <a:hlinkClick r:id="rId2"/>
              </a:rPr>
              <a:t>http://elbuho.pe/2020/04/coronavirus-peru-ultimas-noticias-y-casos/</a:t>
            </a:r>
            <a:r>
              <a:rPr lang="en-GB" sz="1900" dirty="0"/>
              <a:t>)</a:t>
            </a:r>
          </a:p>
          <a:p>
            <a:endParaRPr lang="en-GB" dirty="0"/>
          </a:p>
        </p:txBody>
      </p:sp>
      <p:sp>
        <p:nvSpPr>
          <p:cNvPr id="3" name="TextBox 2">
            <a:extLst>
              <a:ext uri="{FF2B5EF4-FFF2-40B4-BE49-F238E27FC236}">
                <a16:creationId xmlns:a16="http://schemas.microsoft.com/office/drawing/2014/main" id="{7B437FD6-AC25-41F8-82C6-299F9D1B3382}"/>
              </a:ext>
            </a:extLst>
          </p:cNvPr>
          <p:cNvSpPr txBox="1"/>
          <p:nvPr/>
        </p:nvSpPr>
        <p:spPr>
          <a:xfrm>
            <a:off x="6358193" y="4943037"/>
            <a:ext cx="5924955" cy="1231106"/>
          </a:xfrm>
          <a:prstGeom prst="rect">
            <a:avLst/>
          </a:prstGeom>
          <a:noFill/>
        </p:spPr>
        <p:txBody>
          <a:bodyPr wrap="square" rtlCol="0">
            <a:spAutoFit/>
          </a:bodyPr>
          <a:lstStyle/>
          <a:p>
            <a:r>
              <a:rPr lang="en-GB" sz="2000" b="1" dirty="0">
                <a:solidFill>
                  <a:srgbClr val="0070C0"/>
                </a:solidFill>
              </a:rPr>
              <a:t>Results: </a:t>
            </a:r>
          </a:p>
          <a:p>
            <a:pPr marL="342900" indent="-342900">
              <a:buAutoNum type="arabicPeriod"/>
            </a:pPr>
            <a:r>
              <a:rPr lang="en-GB" dirty="0"/>
              <a:t>Rapid community triage of symptomatic individuals</a:t>
            </a:r>
          </a:p>
          <a:p>
            <a:pPr marL="342900" indent="-342900">
              <a:buAutoNum type="arabicPeriod"/>
            </a:pPr>
            <a:r>
              <a:rPr lang="en-GB" dirty="0"/>
              <a:t>Relieve backlog and waiting time for molecular testing</a:t>
            </a:r>
          </a:p>
          <a:p>
            <a:pPr marL="342900" indent="-342900">
              <a:buAutoNum type="arabicPeriod"/>
            </a:pPr>
            <a:r>
              <a:rPr lang="en-GB" dirty="0"/>
              <a:t>Prevent the health care system from being overwhelmed </a:t>
            </a:r>
          </a:p>
        </p:txBody>
      </p:sp>
      <p:pic>
        <p:nvPicPr>
          <p:cNvPr id="6" name="Picture 5">
            <a:extLst>
              <a:ext uri="{FF2B5EF4-FFF2-40B4-BE49-F238E27FC236}">
                <a16:creationId xmlns:a16="http://schemas.microsoft.com/office/drawing/2014/main" id="{E0B8CF57-7D1B-4CE4-BF4A-A10AB20D0048}"/>
              </a:ext>
            </a:extLst>
          </p:cNvPr>
          <p:cNvPicPr/>
          <p:nvPr/>
        </p:nvPicPr>
        <p:blipFill rotWithShape="1">
          <a:blip r:embed="rId3"/>
          <a:srcRect l="33524" t="29799" r="13045" b="27102"/>
          <a:stretch/>
        </p:blipFill>
        <p:spPr bwMode="auto">
          <a:xfrm>
            <a:off x="1296140" y="1914963"/>
            <a:ext cx="7102136" cy="3444783"/>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FA94B6A4-787F-40A0-BE8B-F7FD32ABDF3D}"/>
              </a:ext>
            </a:extLst>
          </p:cNvPr>
          <p:cNvSpPr/>
          <p:nvPr/>
        </p:nvSpPr>
        <p:spPr>
          <a:xfrm>
            <a:off x="199613" y="6174143"/>
            <a:ext cx="6096000" cy="523220"/>
          </a:xfrm>
          <a:prstGeom prst="rect">
            <a:avLst/>
          </a:prstGeom>
        </p:spPr>
        <p:txBody>
          <a:bodyPr>
            <a:spAutoFit/>
          </a:bodyPr>
          <a:lstStyle/>
          <a:p>
            <a:r>
              <a:rPr lang="en-GB" sz="1400" dirty="0">
                <a:solidFill>
                  <a:srgbClr val="201F1E"/>
                </a:solidFill>
                <a:latin typeface="Segoe UI" panose="020B0502040204020203" pitchFamily="34" charset="0"/>
              </a:rPr>
              <a:t>Peeling et al. Serology testing in the COVID-19 pandemic response. </a:t>
            </a:r>
          </a:p>
          <a:p>
            <a:r>
              <a:rPr lang="en-GB" sz="1400" dirty="0">
                <a:solidFill>
                  <a:srgbClr val="201F1E"/>
                </a:solidFill>
                <a:latin typeface="Segoe UI" panose="020B0502040204020203" pitchFamily="34" charset="0"/>
              </a:rPr>
              <a:t>Lancet Infect Dis Published online: July 17, 2020</a:t>
            </a:r>
            <a:endParaRPr lang="en-GB" sz="1400" dirty="0"/>
          </a:p>
        </p:txBody>
      </p:sp>
    </p:spTree>
    <p:extLst>
      <p:ext uri="{BB962C8B-B14F-4D97-AF65-F5344CB8AC3E}">
        <p14:creationId xmlns:p14="http://schemas.microsoft.com/office/powerpoint/2010/main" val="2538835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FBC6C-7914-411B-B3DA-B8911AFFC8DA}"/>
              </a:ext>
            </a:extLst>
          </p:cNvPr>
          <p:cNvSpPr>
            <a:spLocks noGrp="1"/>
          </p:cNvSpPr>
          <p:nvPr>
            <p:ph type="title"/>
          </p:nvPr>
        </p:nvSpPr>
        <p:spPr>
          <a:xfrm>
            <a:off x="423853" y="250680"/>
            <a:ext cx="10612230" cy="779224"/>
          </a:xfrm>
        </p:spPr>
        <p:txBody>
          <a:bodyPr>
            <a:normAutofit/>
          </a:bodyPr>
          <a:lstStyle/>
          <a:p>
            <a:pPr algn="ctr"/>
            <a:r>
              <a:rPr lang="en-GB" sz="3200" b="1" dirty="0">
                <a:solidFill>
                  <a:srgbClr val="0070C0"/>
                </a:solidFill>
                <a:latin typeface="+mn-lt"/>
                <a:ea typeface="+mn-ea"/>
                <a:cs typeface="+mn-cs"/>
              </a:rPr>
              <a:t>Discharge of Recovered COVID-19 cases from Hospital?</a:t>
            </a:r>
          </a:p>
        </p:txBody>
      </p:sp>
      <p:sp>
        <p:nvSpPr>
          <p:cNvPr id="3" name="Content Placeholder 2">
            <a:extLst>
              <a:ext uri="{FF2B5EF4-FFF2-40B4-BE49-F238E27FC236}">
                <a16:creationId xmlns:a16="http://schemas.microsoft.com/office/drawing/2014/main" id="{A5B1A57E-3E1E-4E0C-83BF-CC284B346011}"/>
              </a:ext>
            </a:extLst>
          </p:cNvPr>
          <p:cNvSpPr>
            <a:spLocks noGrp="1"/>
          </p:cNvSpPr>
          <p:nvPr>
            <p:ph idx="1"/>
          </p:nvPr>
        </p:nvSpPr>
        <p:spPr>
          <a:xfrm>
            <a:off x="838200" y="1141962"/>
            <a:ext cx="10515600" cy="2033639"/>
          </a:xfrm>
        </p:spPr>
        <p:txBody>
          <a:bodyPr>
            <a:normAutofit fontScale="85000" lnSpcReduction="10000"/>
          </a:bodyPr>
          <a:lstStyle/>
          <a:p>
            <a:pPr>
              <a:lnSpc>
                <a:spcPct val="120000"/>
              </a:lnSpc>
            </a:pPr>
            <a:r>
              <a:rPr lang="en-GB" dirty="0"/>
              <a:t>The optimal criteria for hospital discharge are 2 negative molecular tests over several days; but testing may be limited or not available </a:t>
            </a:r>
          </a:p>
          <a:p>
            <a:pPr>
              <a:lnSpc>
                <a:spcPct val="120000"/>
              </a:lnSpc>
            </a:pPr>
            <a:r>
              <a:rPr lang="en-GB" dirty="0"/>
              <a:t>Some patients remain RNA positive despite having rising levels of IgM and IgG antibodies and there is uncertainty whether virus replication has stopped</a:t>
            </a:r>
          </a:p>
        </p:txBody>
      </p:sp>
      <p:sp>
        <p:nvSpPr>
          <p:cNvPr id="4" name="Rectangle 3">
            <a:extLst>
              <a:ext uri="{FF2B5EF4-FFF2-40B4-BE49-F238E27FC236}">
                <a16:creationId xmlns:a16="http://schemas.microsoft.com/office/drawing/2014/main" id="{2652DFF4-A459-40A2-9E39-A465B9EB3058}"/>
              </a:ext>
            </a:extLst>
          </p:cNvPr>
          <p:cNvSpPr/>
          <p:nvPr/>
        </p:nvSpPr>
        <p:spPr>
          <a:xfrm>
            <a:off x="1100667" y="3143123"/>
            <a:ext cx="8983133" cy="584775"/>
          </a:xfrm>
          <a:prstGeom prst="rect">
            <a:avLst/>
          </a:prstGeom>
        </p:spPr>
        <p:txBody>
          <a:bodyPr wrap="square">
            <a:spAutoFit/>
          </a:bodyPr>
          <a:lstStyle/>
          <a:p>
            <a:r>
              <a:rPr lang="en-GB" sz="3200" b="1" dirty="0">
                <a:solidFill>
                  <a:srgbClr val="0070C0"/>
                </a:solidFill>
              </a:rPr>
              <a:t>Can serology tests be used as Immunity Passports?</a:t>
            </a:r>
            <a:endParaRPr lang="en-GB" sz="3200" dirty="0"/>
          </a:p>
        </p:txBody>
      </p:sp>
      <p:sp>
        <p:nvSpPr>
          <p:cNvPr id="5" name="Content Placeholder 2">
            <a:extLst>
              <a:ext uri="{FF2B5EF4-FFF2-40B4-BE49-F238E27FC236}">
                <a16:creationId xmlns:a16="http://schemas.microsoft.com/office/drawing/2014/main" id="{0B119F39-0AA1-4DE0-9608-431F7C6D4962}"/>
              </a:ext>
            </a:extLst>
          </p:cNvPr>
          <p:cNvSpPr txBox="1">
            <a:spLocks/>
          </p:cNvSpPr>
          <p:nvPr/>
        </p:nvSpPr>
        <p:spPr>
          <a:xfrm>
            <a:off x="993006" y="3871342"/>
            <a:ext cx="10515600" cy="17169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1200"/>
              </a:spcBef>
            </a:pPr>
            <a:r>
              <a:rPr lang="en-GB" sz="2400" dirty="0"/>
              <a:t>COVID-19 patients can remain RNA positive despite rising levels of neutralising antibodies; high IgG levels are associated with severe disease  </a:t>
            </a:r>
          </a:p>
          <a:p>
            <a:pPr>
              <a:lnSpc>
                <a:spcPct val="120000"/>
              </a:lnSpc>
              <a:spcBef>
                <a:spcPts val="1200"/>
              </a:spcBef>
            </a:pPr>
            <a:r>
              <a:rPr lang="en-GB" sz="2400" dirty="0"/>
              <a:t>Protective immunity is not well understood</a:t>
            </a:r>
          </a:p>
          <a:p>
            <a:endParaRPr lang="en-GB" dirty="0"/>
          </a:p>
          <a:p>
            <a:pPr marL="0" indent="0">
              <a:buFont typeface="Arial" panose="020B0604020202020204" pitchFamily="34" charset="0"/>
              <a:buNone/>
            </a:pPr>
            <a:endParaRPr lang="en-GB" dirty="0"/>
          </a:p>
        </p:txBody>
      </p:sp>
      <p:sp>
        <p:nvSpPr>
          <p:cNvPr id="6" name="TextBox 5">
            <a:extLst>
              <a:ext uri="{FF2B5EF4-FFF2-40B4-BE49-F238E27FC236}">
                <a16:creationId xmlns:a16="http://schemas.microsoft.com/office/drawing/2014/main" id="{D3DC49F0-89C1-4B20-8F8B-6672590DF775}"/>
              </a:ext>
            </a:extLst>
          </p:cNvPr>
          <p:cNvSpPr txBox="1"/>
          <p:nvPr/>
        </p:nvSpPr>
        <p:spPr>
          <a:xfrm>
            <a:off x="1617044" y="5392872"/>
            <a:ext cx="7236417" cy="646331"/>
          </a:xfrm>
          <a:prstGeom prst="rect">
            <a:avLst/>
          </a:prstGeom>
          <a:noFill/>
        </p:spPr>
        <p:txBody>
          <a:bodyPr wrap="square" rtlCol="0">
            <a:spAutoFit/>
          </a:bodyPr>
          <a:lstStyle/>
          <a:p>
            <a:r>
              <a:rPr lang="en-GB" dirty="0">
                <a:solidFill>
                  <a:srgbClr val="0070C0"/>
                </a:solidFill>
                <a:hlinkClick r:id="rId2">
                  <a:extLst>
                    <a:ext uri="{A12FA001-AC4F-418D-AE19-62706E023703}">
                      <ahyp:hlinkClr xmlns:ahyp="http://schemas.microsoft.com/office/drawing/2018/hyperlinkcolor" val="tx"/>
                    </a:ext>
                  </a:extLst>
                </a:hlinkClick>
              </a:rPr>
              <a:t>Barnes M et al.  Challenges of Return to Work in an ongoing pandemic. </a:t>
            </a:r>
          </a:p>
          <a:p>
            <a:r>
              <a:rPr lang="en-GB" dirty="0">
                <a:solidFill>
                  <a:srgbClr val="0070C0"/>
                </a:solidFill>
                <a:hlinkClick r:id="rId2">
                  <a:extLst>
                    <a:ext uri="{A12FA001-AC4F-418D-AE19-62706E023703}">
                      <ahyp:hlinkClr xmlns:ahyp="http://schemas.microsoft.com/office/drawing/2018/hyperlinkcolor" val="tx"/>
                    </a:ext>
                  </a:extLst>
                </a:hlinkClick>
              </a:rPr>
              <a:t>https://www.nejm.org/doi/pdf/10.1056/NEJMsr2019953?articleTools=true</a:t>
            </a:r>
            <a:endParaRPr lang="en-GB" dirty="0">
              <a:solidFill>
                <a:srgbClr val="0070C0"/>
              </a:solidFill>
            </a:endParaRPr>
          </a:p>
        </p:txBody>
      </p:sp>
      <p:sp>
        <p:nvSpPr>
          <p:cNvPr id="7" name="Rectangle 6">
            <a:extLst>
              <a:ext uri="{FF2B5EF4-FFF2-40B4-BE49-F238E27FC236}">
                <a16:creationId xmlns:a16="http://schemas.microsoft.com/office/drawing/2014/main" id="{2D7EDE42-C124-4D2E-9CDE-D5AB4E6359D1}"/>
              </a:ext>
            </a:extLst>
          </p:cNvPr>
          <p:cNvSpPr/>
          <p:nvPr/>
        </p:nvSpPr>
        <p:spPr>
          <a:xfrm>
            <a:off x="1615977" y="6048828"/>
            <a:ext cx="8960046" cy="646331"/>
          </a:xfrm>
          <a:prstGeom prst="rect">
            <a:avLst/>
          </a:prstGeom>
        </p:spPr>
        <p:txBody>
          <a:bodyPr wrap="square">
            <a:spAutoFit/>
          </a:bodyPr>
          <a:lstStyle/>
          <a:p>
            <a:r>
              <a:rPr lang="en-GB" dirty="0">
                <a:hlinkClick r:id="rId3"/>
              </a:rPr>
              <a:t>http://documents.worldbank.org/curated/en/766471586360658318/How-Two-Tests-Can-Help-Contain-COVID-19-and-Revive-the-Economy</a:t>
            </a:r>
            <a:endParaRPr lang="en-GB" dirty="0"/>
          </a:p>
        </p:txBody>
      </p:sp>
    </p:spTree>
    <p:extLst>
      <p:ext uri="{BB962C8B-B14F-4D97-AF65-F5344CB8AC3E}">
        <p14:creationId xmlns:p14="http://schemas.microsoft.com/office/powerpoint/2010/main" val="2648369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602-7965-45BD-BCE5-C6531F4CCB55}"/>
              </a:ext>
            </a:extLst>
          </p:cNvPr>
          <p:cNvSpPr>
            <a:spLocks noGrp="1"/>
          </p:cNvSpPr>
          <p:nvPr>
            <p:ph type="title"/>
          </p:nvPr>
        </p:nvSpPr>
        <p:spPr>
          <a:xfrm>
            <a:off x="1219200" y="2524125"/>
            <a:ext cx="10515600" cy="1325563"/>
          </a:xfrm>
        </p:spPr>
        <p:txBody>
          <a:bodyPr/>
          <a:lstStyle/>
          <a:p>
            <a:r>
              <a:rPr lang="en-GB" b="1" dirty="0"/>
              <a:t>Diagnostics to support public health measures</a:t>
            </a:r>
          </a:p>
        </p:txBody>
      </p:sp>
    </p:spTree>
    <p:extLst>
      <p:ext uri="{BB962C8B-B14F-4D97-AF65-F5344CB8AC3E}">
        <p14:creationId xmlns:p14="http://schemas.microsoft.com/office/powerpoint/2010/main" val="985915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90F54-8454-4F16-BB99-F67FDB9C75F7}"/>
              </a:ext>
            </a:extLst>
          </p:cNvPr>
          <p:cNvSpPr>
            <a:spLocks noGrp="1"/>
          </p:cNvSpPr>
          <p:nvPr>
            <p:ph type="title"/>
          </p:nvPr>
        </p:nvSpPr>
        <p:spPr>
          <a:xfrm>
            <a:off x="2209801" y="279582"/>
            <a:ext cx="7992532" cy="1325563"/>
          </a:xfrm>
        </p:spPr>
        <p:txBody>
          <a:bodyPr>
            <a:normAutofit/>
          </a:bodyPr>
          <a:lstStyle/>
          <a:p>
            <a:r>
              <a:rPr lang="en-GB" b="1" dirty="0">
                <a:solidFill>
                  <a:srgbClr val="0070C0"/>
                </a:solidFill>
              </a:rPr>
              <a:t>Situation Analysis and Surveillance </a:t>
            </a:r>
          </a:p>
        </p:txBody>
      </p:sp>
      <p:sp>
        <p:nvSpPr>
          <p:cNvPr id="3" name="Content Placeholder 2">
            <a:extLst>
              <a:ext uri="{FF2B5EF4-FFF2-40B4-BE49-F238E27FC236}">
                <a16:creationId xmlns:a16="http://schemas.microsoft.com/office/drawing/2014/main" id="{D3F9DD9D-47C8-4B22-92B0-B1FCB21E83C5}"/>
              </a:ext>
            </a:extLst>
          </p:cNvPr>
          <p:cNvSpPr>
            <a:spLocks noGrp="1"/>
          </p:cNvSpPr>
          <p:nvPr>
            <p:ph idx="1"/>
          </p:nvPr>
        </p:nvSpPr>
        <p:spPr>
          <a:xfrm>
            <a:off x="812801" y="1605145"/>
            <a:ext cx="10985500" cy="5252855"/>
          </a:xfrm>
        </p:spPr>
        <p:txBody>
          <a:bodyPr>
            <a:normAutofit/>
          </a:bodyPr>
          <a:lstStyle/>
          <a:p>
            <a:r>
              <a:rPr lang="en-GB" sz="2400" dirty="0"/>
              <a:t>Changing testing strategies as the pandemic unfolds has made it very difficult for countries to estimate the proportion of the population that has been infected. </a:t>
            </a:r>
          </a:p>
          <a:p>
            <a:endParaRPr lang="en-GB" sz="2400" dirty="0"/>
          </a:p>
          <a:p>
            <a:r>
              <a:rPr lang="en-GB" sz="2400" dirty="0"/>
              <a:t>Yet, this information is crucial for developing evidence-based strategies to introduce or adapt public health measures and travel restrictions</a:t>
            </a:r>
          </a:p>
          <a:p>
            <a:endParaRPr lang="en-GB" sz="2400" dirty="0"/>
          </a:p>
          <a:p>
            <a:r>
              <a:rPr lang="en-GB" sz="2400" dirty="0"/>
              <a:t>With as much as 44% of COVID-19 transmissions occurring when individuals are pre-symptomatic or asymptomatic, seroprevalence studies are the most useful means of:</a:t>
            </a:r>
          </a:p>
          <a:p>
            <a:pPr lvl="1"/>
            <a:r>
              <a:rPr lang="en-GB" sz="2000" dirty="0"/>
              <a:t>understanding the true population prevalence COVID-19</a:t>
            </a:r>
          </a:p>
          <a:p>
            <a:pPr lvl="1"/>
            <a:r>
              <a:rPr lang="en-GB" sz="2000" dirty="0"/>
              <a:t>monitoring trends over time</a:t>
            </a:r>
          </a:p>
          <a:p>
            <a:pPr lvl="1"/>
            <a:r>
              <a:rPr lang="en-GB" sz="2000" dirty="0"/>
              <a:t>mapping geographical distribution - identifying hotspots and at-risk populations needing special attention</a:t>
            </a:r>
          </a:p>
          <a:p>
            <a:pPr lvl="1"/>
            <a:r>
              <a:rPr lang="en-GB" sz="2000" dirty="0"/>
              <a:t>assessing the effectiveness of interventions</a:t>
            </a:r>
          </a:p>
          <a:p>
            <a:endParaRPr lang="en-GB" sz="2000" dirty="0">
              <a:solidFill>
                <a:srgbClr val="0070C0"/>
              </a:solidFill>
            </a:endParaRPr>
          </a:p>
          <a:p>
            <a:pPr marL="457200" lvl="1" indent="0">
              <a:buNone/>
            </a:pPr>
            <a:endParaRPr lang="en-GB" sz="2800" dirty="0"/>
          </a:p>
          <a:p>
            <a:pPr marL="0" lvl="0" indent="0">
              <a:buNone/>
            </a:pPr>
            <a:endParaRPr lang="en-GB" b="1" dirty="0"/>
          </a:p>
          <a:p>
            <a:endParaRPr lang="en-GB" dirty="0"/>
          </a:p>
        </p:txBody>
      </p:sp>
    </p:spTree>
    <p:extLst>
      <p:ext uri="{BB962C8B-B14F-4D97-AF65-F5344CB8AC3E}">
        <p14:creationId xmlns:p14="http://schemas.microsoft.com/office/powerpoint/2010/main" val="3146415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48ED4-A58E-4F9D-892B-413B1F890685}"/>
              </a:ext>
            </a:extLst>
          </p:cNvPr>
          <p:cNvSpPr>
            <a:spLocks noGrp="1"/>
          </p:cNvSpPr>
          <p:nvPr>
            <p:ph type="title"/>
          </p:nvPr>
        </p:nvSpPr>
        <p:spPr/>
        <p:txBody>
          <a:bodyPr/>
          <a:lstStyle/>
          <a:p>
            <a:r>
              <a:rPr lang="en-GB" b="1" dirty="0">
                <a:solidFill>
                  <a:srgbClr val="0070C0"/>
                </a:solidFill>
              </a:rPr>
              <a:t>Diagnostics to support public health measures</a:t>
            </a:r>
          </a:p>
        </p:txBody>
      </p:sp>
      <p:sp>
        <p:nvSpPr>
          <p:cNvPr id="3" name="Content Placeholder 2">
            <a:extLst>
              <a:ext uri="{FF2B5EF4-FFF2-40B4-BE49-F238E27FC236}">
                <a16:creationId xmlns:a16="http://schemas.microsoft.com/office/drawing/2014/main" id="{0BEE3D22-2AD2-4833-9278-1245165152CB}"/>
              </a:ext>
            </a:extLst>
          </p:cNvPr>
          <p:cNvSpPr>
            <a:spLocks noGrp="1"/>
          </p:cNvSpPr>
          <p:nvPr>
            <p:ph idx="1"/>
          </p:nvPr>
        </p:nvSpPr>
        <p:spPr/>
        <p:txBody>
          <a:bodyPr>
            <a:normAutofit/>
          </a:bodyPr>
          <a:lstStyle/>
          <a:p>
            <a:r>
              <a:rPr lang="en-GB" dirty="0"/>
              <a:t>With most countries still in some form of lockdown, and the prospect of a vaccine more than a year away, governments need a strategy to ease restrictions and revive the economy while ensuring that the country has:</a:t>
            </a:r>
          </a:p>
          <a:p>
            <a:pPr lvl="1"/>
            <a:r>
              <a:rPr lang="en-GB" dirty="0"/>
              <a:t>a healthy workforce for its hospitals and care home </a:t>
            </a:r>
          </a:p>
          <a:p>
            <a:pPr lvl="1"/>
            <a:r>
              <a:rPr lang="en-GB" dirty="0"/>
              <a:t>a means of monitoring safe environments for health-care facilities, including homes for the elderly</a:t>
            </a:r>
          </a:p>
          <a:p>
            <a:pPr lvl="1"/>
            <a:r>
              <a:rPr lang="en-GB" dirty="0"/>
              <a:t>workplaces and schools</a:t>
            </a:r>
          </a:p>
          <a:p>
            <a:pPr lvl="1"/>
            <a:r>
              <a:rPr lang="en-GB" dirty="0"/>
              <a:t>mass gatherings e.g. places of worship, sports events, concerts, festivals</a:t>
            </a:r>
          </a:p>
        </p:txBody>
      </p:sp>
    </p:spTree>
    <p:extLst>
      <p:ext uri="{BB962C8B-B14F-4D97-AF65-F5344CB8AC3E}">
        <p14:creationId xmlns:p14="http://schemas.microsoft.com/office/powerpoint/2010/main" val="4058590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4B67FC-EF10-48B0-8C8E-456A0E72906B}"/>
              </a:ext>
            </a:extLst>
          </p:cNvPr>
          <p:cNvSpPr/>
          <p:nvPr/>
        </p:nvSpPr>
        <p:spPr bwMode="invGray">
          <a:xfrm>
            <a:off x="0" y="-1"/>
            <a:ext cx="12192000" cy="169068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32"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F5CD27F4-D23E-4F4F-B9C6-D94B1A93E3AE}"/>
              </a:ext>
            </a:extLst>
          </p:cNvPr>
          <p:cNvSpPr>
            <a:spLocks noGrp="1"/>
          </p:cNvSpPr>
          <p:nvPr>
            <p:ph type="title"/>
          </p:nvPr>
        </p:nvSpPr>
        <p:spPr>
          <a:xfrm>
            <a:off x="408992" y="223837"/>
            <a:ext cx="10984544" cy="1325563"/>
          </a:xfrm>
        </p:spPr>
        <p:txBody>
          <a:bodyPr>
            <a:normAutofit/>
          </a:bodyPr>
          <a:lstStyle/>
          <a:p>
            <a:pPr algn="ctr"/>
            <a:r>
              <a:rPr lang="en-US" sz="3000" b="1" dirty="0">
                <a:solidFill>
                  <a:schemeClr val="bg1"/>
                </a:solidFill>
              </a:rPr>
              <a:t>SARS Coronavirus2 Transmission, Skagit Country, Washington, March 2020</a:t>
            </a:r>
          </a:p>
        </p:txBody>
      </p:sp>
      <p:pic>
        <p:nvPicPr>
          <p:cNvPr id="3" name="Picture 2">
            <a:extLst>
              <a:ext uri="{FF2B5EF4-FFF2-40B4-BE49-F238E27FC236}">
                <a16:creationId xmlns:a16="http://schemas.microsoft.com/office/drawing/2014/main" id="{0F95B890-30FF-49F5-8343-2B1CF2564A73}"/>
              </a:ext>
            </a:extLst>
          </p:cNvPr>
          <p:cNvPicPr>
            <a:picLocks noChangeAspect="1"/>
          </p:cNvPicPr>
          <p:nvPr/>
        </p:nvPicPr>
        <p:blipFill rotWithShape="1">
          <a:blip r:embed="rId3"/>
          <a:srcRect l="22370" t="39261" r="22988" b="30880"/>
          <a:stretch/>
        </p:blipFill>
        <p:spPr>
          <a:xfrm>
            <a:off x="562333" y="1963436"/>
            <a:ext cx="11190581" cy="4510292"/>
          </a:xfrm>
          <a:prstGeom prst="rect">
            <a:avLst/>
          </a:prstGeom>
        </p:spPr>
      </p:pic>
      <p:sp>
        <p:nvSpPr>
          <p:cNvPr id="5" name="TextBox 4">
            <a:extLst>
              <a:ext uri="{FF2B5EF4-FFF2-40B4-BE49-F238E27FC236}">
                <a16:creationId xmlns:a16="http://schemas.microsoft.com/office/drawing/2014/main" id="{C2CE96FC-71C3-456F-981B-2EAFDCA9359D}"/>
              </a:ext>
            </a:extLst>
          </p:cNvPr>
          <p:cNvSpPr txBox="1"/>
          <p:nvPr/>
        </p:nvSpPr>
        <p:spPr>
          <a:xfrm>
            <a:off x="9198369" y="6480274"/>
            <a:ext cx="2554545" cy="307777"/>
          </a:xfrm>
          <a:prstGeom prst="rect">
            <a:avLst/>
          </a:prstGeom>
          <a:noFill/>
        </p:spPr>
        <p:txBody>
          <a:bodyPr wrap="none" rtlCol="0">
            <a:spAutoFit/>
          </a:bodyPr>
          <a:lstStyle/>
          <a:p>
            <a:r>
              <a:rPr lang="en-GB" sz="1400" dirty="0"/>
              <a:t>Courtesy of Prof David </a:t>
            </a:r>
            <a:r>
              <a:rPr lang="en-GB" sz="1400" dirty="0" err="1"/>
              <a:t>Heymann</a:t>
            </a:r>
            <a:endParaRPr lang="en-GB" sz="1400" dirty="0"/>
          </a:p>
        </p:txBody>
      </p:sp>
    </p:spTree>
    <p:extLst>
      <p:ext uri="{BB962C8B-B14F-4D97-AF65-F5344CB8AC3E}">
        <p14:creationId xmlns:p14="http://schemas.microsoft.com/office/powerpoint/2010/main" val="2044830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F4B67FC-EF10-48B0-8C8E-456A0E72906B}"/>
              </a:ext>
            </a:extLst>
          </p:cNvPr>
          <p:cNvSpPr/>
          <p:nvPr/>
        </p:nvSpPr>
        <p:spPr bwMode="invGray">
          <a:xfrm>
            <a:off x="0" y="-1"/>
            <a:ext cx="12192000" cy="1690689"/>
          </a:xfrm>
          <a:prstGeom prst="rect">
            <a:avLst/>
          </a:prstGeom>
          <a:solidFill>
            <a:schemeClr val="tx1">
              <a:lumMod val="50000"/>
              <a:lumOff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32"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F5CD27F4-D23E-4F4F-B9C6-D94B1A93E3AE}"/>
              </a:ext>
            </a:extLst>
          </p:cNvPr>
          <p:cNvSpPr>
            <a:spLocks noGrp="1"/>
          </p:cNvSpPr>
          <p:nvPr>
            <p:ph type="title"/>
          </p:nvPr>
        </p:nvSpPr>
        <p:spPr>
          <a:xfrm>
            <a:off x="408992" y="223837"/>
            <a:ext cx="10984544" cy="1325563"/>
          </a:xfrm>
        </p:spPr>
        <p:txBody>
          <a:bodyPr>
            <a:normAutofit/>
          </a:bodyPr>
          <a:lstStyle/>
          <a:p>
            <a:pPr algn="ctr"/>
            <a:r>
              <a:rPr lang="en-US" sz="3000" b="1" dirty="0">
                <a:solidFill>
                  <a:schemeClr val="bg1"/>
                </a:solidFill>
              </a:rPr>
              <a:t>Translating COVID-19 outbreaks into successful virus suppression: the need for diagnostics</a:t>
            </a:r>
          </a:p>
        </p:txBody>
      </p:sp>
      <p:sp>
        <p:nvSpPr>
          <p:cNvPr id="3" name="Content Placeholder 2">
            <a:extLst>
              <a:ext uri="{FF2B5EF4-FFF2-40B4-BE49-F238E27FC236}">
                <a16:creationId xmlns:a16="http://schemas.microsoft.com/office/drawing/2014/main" id="{4D66C70F-14AC-4C5F-ACD5-FF4F604D2A89}"/>
              </a:ext>
            </a:extLst>
          </p:cNvPr>
          <p:cNvSpPr>
            <a:spLocks noGrp="1"/>
          </p:cNvSpPr>
          <p:nvPr>
            <p:ph idx="1"/>
          </p:nvPr>
        </p:nvSpPr>
        <p:spPr>
          <a:xfrm>
            <a:off x="1166842" y="2070436"/>
            <a:ext cx="8414723" cy="311901"/>
          </a:xfrm>
        </p:spPr>
        <p:txBody>
          <a:bodyPr>
            <a:noAutofit/>
          </a:bodyPr>
          <a:lstStyle/>
          <a:p>
            <a:r>
              <a:rPr lang="en-US" sz="2400" dirty="0">
                <a:solidFill>
                  <a:schemeClr val="bg1">
                    <a:lumMod val="50000"/>
                  </a:schemeClr>
                </a:solidFill>
                <a:latin typeface="+mn-lt"/>
              </a:rPr>
              <a:t>Shielding populations at risk – </a:t>
            </a:r>
            <a:r>
              <a:rPr lang="en-US" sz="2400" dirty="0">
                <a:solidFill>
                  <a:srgbClr val="FF0000"/>
                </a:solidFill>
                <a:latin typeface="+mn-lt"/>
              </a:rPr>
              <a:t>Antigen and antibody testing</a:t>
            </a:r>
          </a:p>
          <a:p>
            <a:r>
              <a:rPr lang="en-US" sz="2400" dirty="0">
                <a:solidFill>
                  <a:schemeClr val="bg1">
                    <a:lumMod val="50000"/>
                  </a:schemeClr>
                </a:solidFill>
                <a:latin typeface="+mn-lt"/>
              </a:rPr>
              <a:t>Patient detection, rapid diagnosis and isolation with hospital surge capacity and PPE – </a:t>
            </a:r>
            <a:r>
              <a:rPr lang="en-US" sz="2400" dirty="0">
                <a:solidFill>
                  <a:srgbClr val="FF0000"/>
                </a:solidFill>
                <a:latin typeface="+mn-lt"/>
              </a:rPr>
              <a:t>Antigen testing</a:t>
            </a:r>
          </a:p>
          <a:p>
            <a:r>
              <a:rPr lang="en-US" sz="2400" dirty="0">
                <a:solidFill>
                  <a:schemeClr val="bg1">
                    <a:lumMod val="50000"/>
                  </a:schemeClr>
                </a:solidFill>
                <a:latin typeface="+mn-lt"/>
              </a:rPr>
              <a:t>Contact tracing and isolation of contacts for 14 days – </a:t>
            </a:r>
            <a:r>
              <a:rPr lang="en-US" sz="2400" dirty="0">
                <a:solidFill>
                  <a:srgbClr val="FF0000"/>
                </a:solidFill>
                <a:latin typeface="+mn-lt"/>
              </a:rPr>
              <a:t>Antigen testing</a:t>
            </a:r>
          </a:p>
          <a:p>
            <a:r>
              <a:rPr lang="en-US" sz="2400" dirty="0">
                <a:solidFill>
                  <a:schemeClr val="bg1">
                    <a:lumMod val="50000"/>
                  </a:schemeClr>
                </a:solidFill>
                <a:latin typeface="+mn-lt"/>
              </a:rPr>
              <a:t>Mitigation based on understanding of transmission patterns (mass gatherings) – </a:t>
            </a:r>
            <a:r>
              <a:rPr lang="en-US" sz="2400" dirty="0">
                <a:solidFill>
                  <a:srgbClr val="FF0000"/>
                </a:solidFill>
                <a:latin typeface="+mn-lt"/>
              </a:rPr>
              <a:t>Antigen and antibody testing</a:t>
            </a:r>
          </a:p>
          <a:p>
            <a:r>
              <a:rPr lang="en-US" sz="2400" dirty="0">
                <a:solidFill>
                  <a:schemeClr val="bg1">
                    <a:lumMod val="50000"/>
                  </a:schemeClr>
                </a:solidFill>
                <a:latin typeface="+mn-lt"/>
              </a:rPr>
              <a:t> Epidemiological approach to forced physical distancing (intermittent “circuit breaker”) – </a:t>
            </a:r>
            <a:r>
              <a:rPr lang="en-US" sz="2400" dirty="0">
                <a:solidFill>
                  <a:srgbClr val="FF0000"/>
                </a:solidFill>
                <a:latin typeface="+mn-lt"/>
              </a:rPr>
              <a:t>Antigen and antibody testing</a:t>
            </a:r>
          </a:p>
          <a:p>
            <a:r>
              <a:rPr lang="en-US" sz="2400" dirty="0">
                <a:solidFill>
                  <a:schemeClr val="bg1">
                    <a:lumMod val="50000"/>
                  </a:schemeClr>
                </a:solidFill>
                <a:latin typeface="+mn-lt"/>
              </a:rPr>
              <a:t>Community engagement and participation in outbreak containment and personal protection</a:t>
            </a:r>
          </a:p>
          <a:p>
            <a:endParaRPr lang="en-US" sz="2400" dirty="0">
              <a:solidFill>
                <a:schemeClr val="bg1">
                  <a:lumMod val="50000"/>
                </a:schemeClr>
              </a:solidFill>
              <a:latin typeface="+mn-lt"/>
            </a:endParaRPr>
          </a:p>
        </p:txBody>
      </p:sp>
      <p:sp>
        <p:nvSpPr>
          <p:cNvPr id="6" name="Rectangle 5">
            <a:extLst>
              <a:ext uri="{FF2B5EF4-FFF2-40B4-BE49-F238E27FC236}">
                <a16:creationId xmlns:a16="http://schemas.microsoft.com/office/drawing/2014/main" id="{6E8061CB-ADB1-4D20-BCB4-7B75AF490F6A}"/>
              </a:ext>
            </a:extLst>
          </p:cNvPr>
          <p:cNvSpPr/>
          <p:nvPr/>
        </p:nvSpPr>
        <p:spPr>
          <a:xfrm>
            <a:off x="8938109" y="6392875"/>
            <a:ext cx="2866875" cy="338554"/>
          </a:xfrm>
          <a:prstGeom prst="rect">
            <a:avLst/>
          </a:prstGeom>
        </p:spPr>
        <p:txBody>
          <a:bodyPr wrap="none">
            <a:spAutoFit/>
          </a:bodyPr>
          <a:lstStyle/>
          <a:p>
            <a:r>
              <a:rPr lang="en-US" sz="1600" dirty="0">
                <a:solidFill>
                  <a:schemeClr val="bg1">
                    <a:lumMod val="50000"/>
                  </a:schemeClr>
                </a:solidFill>
              </a:rPr>
              <a:t>courtesy of Prof David </a:t>
            </a:r>
            <a:r>
              <a:rPr lang="en-US" sz="1600" dirty="0" err="1">
                <a:solidFill>
                  <a:schemeClr val="bg1">
                    <a:lumMod val="50000"/>
                  </a:schemeClr>
                </a:solidFill>
              </a:rPr>
              <a:t>Heymann</a:t>
            </a:r>
            <a:endParaRPr lang="en-US" sz="1600" dirty="0">
              <a:solidFill>
                <a:schemeClr val="bg1">
                  <a:lumMod val="50000"/>
                </a:schemeClr>
              </a:solidFill>
            </a:endParaRPr>
          </a:p>
        </p:txBody>
      </p:sp>
    </p:spTree>
    <p:extLst>
      <p:ext uri="{BB962C8B-B14F-4D97-AF65-F5344CB8AC3E}">
        <p14:creationId xmlns:p14="http://schemas.microsoft.com/office/powerpoint/2010/main" val="3802463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C583F-A3E8-469F-9DB0-560515B0D33C}"/>
              </a:ext>
            </a:extLst>
          </p:cNvPr>
          <p:cNvSpPr>
            <a:spLocks noGrp="1"/>
          </p:cNvSpPr>
          <p:nvPr>
            <p:ph type="title"/>
          </p:nvPr>
        </p:nvSpPr>
        <p:spPr>
          <a:xfrm>
            <a:off x="2273754" y="242661"/>
            <a:ext cx="7644492" cy="1325563"/>
          </a:xfrm>
        </p:spPr>
        <p:txBody>
          <a:bodyPr/>
          <a:lstStyle/>
          <a:p>
            <a:r>
              <a:rPr lang="en-GB" b="1" dirty="0">
                <a:solidFill>
                  <a:srgbClr val="0070C0"/>
                </a:solidFill>
              </a:rPr>
              <a:t>Health Care Worker Surveillance</a:t>
            </a:r>
          </a:p>
        </p:txBody>
      </p:sp>
      <p:sp>
        <p:nvSpPr>
          <p:cNvPr id="3" name="Content Placeholder 2">
            <a:extLst>
              <a:ext uri="{FF2B5EF4-FFF2-40B4-BE49-F238E27FC236}">
                <a16:creationId xmlns:a16="http://schemas.microsoft.com/office/drawing/2014/main" id="{76ACD033-23CD-471F-B446-77FBA2786D06}"/>
              </a:ext>
            </a:extLst>
          </p:cNvPr>
          <p:cNvSpPr>
            <a:spLocks noGrp="1"/>
          </p:cNvSpPr>
          <p:nvPr>
            <p:ph idx="1"/>
          </p:nvPr>
        </p:nvSpPr>
        <p:spPr>
          <a:xfrm>
            <a:off x="838200" y="1420586"/>
            <a:ext cx="10515600" cy="4756377"/>
          </a:xfrm>
        </p:spPr>
        <p:txBody>
          <a:bodyPr>
            <a:normAutofit fontScale="77500" lnSpcReduction="20000"/>
          </a:bodyPr>
          <a:lstStyle/>
          <a:p>
            <a:r>
              <a:rPr lang="en-GB" dirty="0"/>
              <a:t>Health care workers are a critical resource in the fight against the pandemic</a:t>
            </a:r>
          </a:p>
          <a:p>
            <a:endParaRPr lang="en-GB" dirty="0"/>
          </a:p>
          <a:p>
            <a:pPr>
              <a:lnSpc>
                <a:spcPct val="120000"/>
              </a:lnSpc>
            </a:pPr>
            <a:r>
              <a:rPr lang="en-GB" dirty="0"/>
              <a:t>“Regular screening of health-care workers by PCR is unlikely to be an effective means of workforce management until evidence-based algorithms to define target staff and frequency of testing are developed, and even then negative tests might offer a false sense of reassurance.” </a:t>
            </a:r>
          </a:p>
          <a:p>
            <a:pPr>
              <a:lnSpc>
                <a:spcPct val="120000"/>
              </a:lnSpc>
            </a:pPr>
            <a:endParaRPr lang="en-GB" dirty="0"/>
          </a:p>
          <a:p>
            <a:pPr>
              <a:lnSpc>
                <a:spcPct val="120000"/>
              </a:lnSpc>
            </a:pPr>
            <a:r>
              <a:rPr lang="en-GB" dirty="0"/>
              <a:t>“Supporting health-care workers in self-monitoring and self-care, providing them with easy access to diagnostics and medical and psychosocial support, and offering clear guidance for safe and timely transitioning back to work will strengthen patient care as a whole and could ultimately improve outcomes for many patients and health-care workers.”</a:t>
            </a:r>
          </a:p>
        </p:txBody>
      </p:sp>
      <p:sp>
        <p:nvSpPr>
          <p:cNvPr id="4" name="TextBox 3">
            <a:extLst>
              <a:ext uri="{FF2B5EF4-FFF2-40B4-BE49-F238E27FC236}">
                <a16:creationId xmlns:a16="http://schemas.microsoft.com/office/drawing/2014/main" id="{C5718FB9-FC26-4886-89A8-6A3704822DCC}"/>
              </a:ext>
            </a:extLst>
          </p:cNvPr>
          <p:cNvSpPr txBox="1"/>
          <p:nvPr/>
        </p:nvSpPr>
        <p:spPr>
          <a:xfrm>
            <a:off x="5782492" y="6176963"/>
            <a:ext cx="6163931" cy="861774"/>
          </a:xfrm>
          <a:prstGeom prst="rect">
            <a:avLst/>
          </a:prstGeom>
          <a:noFill/>
        </p:spPr>
        <p:txBody>
          <a:bodyPr wrap="none" rtlCol="0">
            <a:spAutoFit/>
          </a:bodyPr>
          <a:lstStyle/>
          <a:p>
            <a:r>
              <a:rPr lang="en-GB" sz="1600" dirty="0" err="1">
                <a:solidFill>
                  <a:srgbClr val="0070C0"/>
                </a:solidFill>
              </a:rPr>
              <a:t>Bielicki</a:t>
            </a:r>
            <a:r>
              <a:rPr lang="en-GB" sz="1600" dirty="0">
                <a:solidFill>
                  <a:srgbClr val="0070C0"/>
                </a:solidFill>
              </a:rPr>
              <a:t> et al. Monitoring approaches for health-care workers during the </a:t>
            </a:r>
          </a:p>
          <a:p>
            <a:r>
              <a:rPr lang="en-GB" sz="1600" dirty="0">
                <a:solidFill>
                  <a:srgbClr val="0070C0"/>
                </a:solidFill>
              </a:rPr>
              <a:t>COVID-19 pandemic. Lancet Infect Dis published online July 23 2020</a:t>
            </a:r>
          </a:p>
          <a:p>
            <a:endParaRPr lang="en-GB" dirty="0"/>
          </a:p>
        </p:txBody>
      </p:sp>
    </p:spTree>
    <p:extLst>
      <p:ext uri="{BB962C8B-B14F-4D97-AF65-F5344CB8AC3E}">
        <p14:creationId xmlns:p14="http://schemas.microsoft.com/office/powerpoint/2010/main" val="2821321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DB9E-4301-4B9B-BEDB-6714ACA91A04}"/>
              </a:ext>
            </a:extLst>
          </p:cNvPr>
          <p:cNvSpPr>
            <a:spLocks noGrp="1"/>
          </p:cNvSpPr>
          <p:nvPr>
            <p:ph type="title"/>
          </p:nvPr>
        </p:nvSpPr>
        <p:spPr>
          <a:xfrm>
            <a:off x="543670" y="249622"/>
            <a:ext cx="11036300" cy="673488"/>
          </a:xfrm>
        </p:spPr>
        <p:txBody>
          <a:bodyPr>
            <a:normAutofit fontScale="90000"/>
          </a:bodyPr>
          <a:lstStyle/>
          <a:p>
            <a:pPr algn="ctr"/>
            <a:r>
              <a:rPr lang="en-GB" b="1" dirty="0">
                <a:solidFill>
                  <a:srgbClr val="0070C0"/>
                </a:solidFill>
              </a:rPr>
              <a:t>Summary</a:t>
            </a:r>
            <a:endParaRPr lang="en-GB" sz="3200" b="1" dirty="0">
              <a:solidFill>
                <a:srgbClr val="0070C0"/>
              </a:solidFill>
            </a:endParaRPr>
          </a:p>
        </p:txBody>
      </p:sp>
      <p:sp>
        <p:nvSpPr>
          <p:cNvPr id="3" name="Content Placeholder 2">
            <a:extLst>
              <a:ext uri="{FF2B5EF4-FFF2-40B4-BE49-F238E27FC236}">
                <a16:creationId xmlns:a16="http://schemas.microsoft.com/office/drawing/2014/main" id="{E44E8091-FD9E-46AA-9DB1-6515927E538D}"/>
              </a:ext>
            </a:extLst>
          </p:cNvPr>
          <p:cNvSpPr>
            <a:spLocks noGrp="1"/>
          </p:cNvSpPr>
          <p:nvPr>
            <p:ph idx="1"/>
          </p:nvPr>
        </p:nvSpPr>
        <p:spPr>
          <a:xfrm>
            <a:off x="543670" y="1014122"/>
            <a:ext cx="11179901" cy="5594255"/>
          </a:xfrm>
        </p:spPr>
        <p:txBody>
          <a:bodyPr>
            <a:noAutofit/>
          </a:bodyPr>
          <a:lstStyle/>
          <a:p>
            <a:pPr>
              <a:spcBef>
                <a:spcPts val="1800"/>
              </a:spcBef>
            </a:pPr>
            <a:r>
              <a:rPr lang="en-GB" sz="2400" b="1" dirty="0"/>
              <a:t>Diagnostics play an important part in the COVID-19 pandemic response</a:t>
            </a:r>
          </a:p>
          <a:p>
            <a:pPr>
              <a:spcBef>
                <a:spcPts val="1800"/>
              </a:spcBef>
            </a:pPr>
            <a:r>
              <a:rPr lang="en-GB" sz="2400" b="1" dirty="0"/>
              <a:t>Need to ensure that the right test is used on the right patient in the right place at the right time</a:t>
            </a:r>
          </a:p>
          <a:p>
            <a:pPr>
              <a:spcBef>
                <a:spcPts val="1800"/>
              </a:spcBef>
            </a:pPr>
            <a:r>
              <a:rPr lang="en-GB" sz="2400" b="1" dirty="0"/>
              <a:t>As antibodies appear early in infection, a combination of molecular/antigen + serology tests may improve case detection </a:t>
            </a:r>
          </a:p>
          <a:p>
            <a:pPr>
              <a:spcBef>
                <a:spcPts val="1800"/>
              </a:spcBef>
            </a:pPr>
            <a:r>
              <a:rPr lang="en-GB" sz="2400" b="1" dirty="0"/>
              <a:t>Serology tests cannot be used to discharge</a:t>
            </a:r>
            <a:r>
              <a:rPr lang="en-GB" sz="2400" dirty="0"/>
              <a:t> </a:t>
            </a:r>
            <a:r>
              <a:rPr lang="en-GB" sz="2400" b="1" dirty="0"/>
              <a:t>of COVID-19 patients from hospital or as “Immunity passport” for health care workers to return to work </a:t>
            </a:r>
          </a:p>
          <a:p>
            <a:pPr>
              <a:spcBef>
                <a:spcPts val="1800"/>
              </a:spcBef>
            </a:pPr>
            <a:r>
              <a:rPr lang="en-GB" sz="2400" b="1" dirty="0"/>
              <a:t>Serology tests are the most useful means of estimating the true extent of the pandemic, map its distributions, identify hotspots and at risk populations, monitor trends over time and assess effectiveness of interventions </a:t>
            </a:r>
            <a:r>
              <a:rPr lang="en-GB" sz="2400" dirty="0"/>
              <a:t> </a:t>
            </a:r>
          </a:p>
          <a:p>
            <a:pPr>
              <a:spcBef>
                <a:spcPts val="1800"/>
              </a:spcBef>
            </a:pPr>
            <a:r>
              <a:rPr lang="en-GB" sz="2400" b="1" dirty="0"/>
              <a:t>Diagnostics can play a role in informing public health measures and easing restrictions while ensuring that schools, workplaces, mass gatherings are safe, but the sampling framework remains to be defined  </a:t>
            </a:r>
          </a:p>
          <a:p>
            <a:pPr>
              <a:spcBef>
                <a:spcPts val="1800"/>
              </a:spcBef>
            </a:pPr>
            <a:endParaRPr lang="en-GB" sz="2400" dirty="0"/>
          </a:p>
          <a:p>
            <a:pPr>
              <a:spcBef>
                <a:spcPts val="1800"/>
              </a:spcBef>
            </a:pPr>
            <a:endParaRPr lang="en-GB" sz="3200" dirty="0"/>
          </a:p>
        </p:txBody>
      </p:sp>
    </p:spTree>
    <p:extLst>
      <p:ext uri="{BB962C8B-B14F-4D97-AF65-F5344CB8AC3E}">
        <p14:creationId xmlns:p14="http://schemas.microsoft.com/office/powerpoint/2010/main" val="1721951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2AAB90B-39B9-455A-903E-8E3FDC815DA3}"/>
              </a:ext>
            </a:extLst>
          </p:cNvPr>
          <p:cNvSpPr>
            <a:spLocks noGrp="1"/>
          </p:cNvSpPr>
          <p:nvPr>
            <p:ph type="subTitle" idx="1"/>
          </p:nvPr>
        </p:nvSpPr>
        <p:spPr>
          <a:xfrm>
            <a:off x="1285370" y="90640"/>
            <a:ext cx="9144000" cy="1655762"/>
          </a:xfrm>
        </p:spPr>
        <p:txBody>
          <a:bodyPr>
            <a:normAutofit/>
          </a:bodyPr>
          <a:lstStyle/>
          <a:p>
            <a:endParaRPr lang="en-GB" dirty="0"/>
          </a:p>
          <a:p>
            <a:endParaRPr lang="en-GB" dirty="0"/>
          </a:p>
          <a:p>
            <a:r>
              <a:rPr lang="en-GB" sz="4000" b="1" dirty="0">
                <a:solidFill>
                  <a:srgbClr val="0070C0"/>
                </a:solidFill>
              </a:rPr>
              <a:t>Acknowledgement</a:t>
            </a:r>
          </a:p>
        </p:txBody>
      </p:sp>
      <p:sp>
        <p:nvSpPr>
          <p:cNvPr id="4" name="Text Box 5">
            <a:extLst>
              <a:ext uri="{FF2B5EF4-FFF2-40B4-BE49-F238E27FC236}">
                <a16:creationId xmlns:a16="http://schemas.microsoft.com/office/drawing/2014/main" id="{9F5BADA7-13F3-43FF-828F-C99D2A17D33D}"/>
              </a:ext>
            </a:extLst>
          </p:cNvPr>
          <p:cNvSpPr txBox="1">
            <a:spLocks noGrp="1" noChangeArrowheads="1"/>
          </p:cNvSpPr>
          <p:nvPr>
            <p:ph type="ctrTitle"/>
          </p:nvPr>
        </p:nvSpPr>
        <p:spPr bwMode="auto">
          <a:xfrm>
            <a:off x="2141855" y="2159901"/>
            <a:ext cx="7658100" cy="2862322"/>
          </a:xfrm>
          <a:prstGeom prst="rect">
            <a:avLst/>
          </a:prstGeom>
          <a:noFill/>
          <a:ln w="9525">
            <a:noFill/>
            <a:miter lim="800000"/>
            <a:headEnd/>
            <a:tailEnd/>
          </a:ln>
        </p:spPr>
        <p:txBody>
          <a:bodyPr wrap="square">
            <a:spAutoFit/>
          </a:bodyPr>
          <a:lstStyle/>
          <a:p>
            <a:r>
              <a:rPr lang="en-GB" sz="2000" b="1" dirty="0">
                <a:latin typeface="Calibri" pitchFamily="34" charset="0"/>
              </a:rPr>
              <a:t>LSHTM/IDC: David </a:t>
            </a:r>
            <a:r>
              <a:rPr lang="en-GB" sz="2000" b="1" dirty="0" err="1">
                <a:latin typeface="Calibri" pitchFamily="34" charset="0"/>
              </a:rPr>
              <a:t>Heymann</a:t>
            </a:r>
            <a:r>
              <a:rPr lang="en-GB" sz="2000" b="1" dirty="0">
                <a:latin typeface="Calibri" pitchFamily="34" charset="0"/>
              </a:rPr>
              <a:t>, Catherine </a:t>
            </a:r>
            <a:r>
              <a:rPr lang="en-GB" sz="2000" b="1" dirty="0" err="1">
                <a:latin typeface="Calibri" pitchFamily="34" charset="0"/>
              </a:rPr>
              <a:t>Wedderburn</a:t>
            </a:r>
            <a:r>
              <a:rPr lang="en-GB" sz="2000" b="1" dirty="0">
                <a:latin typeface="Calibri" pitchFamily="34" charset="0"/>
              </a:rPr>
              <a:t>, Debi </a:t>
            </a:r>
            <a:r>
              <a:rPr lang="en-GB" sz="2000" b="1" dirty="0" err="1">
                <a:latin typeface="Calibri" pitchFamily="34" charset="0"/>
              </a:rPr>
              <a:t>Boeras</a:t>
            </a:r>
            <a:r>
              <a:rPr lang="en-GB" sz="2000" b="1" dirty="0">
                <a:latin typeface="Calibri" pitchFamily="34" charset="0"/>
              </a:rPr>
              <a:t>, Noah </a:t>
            </a:r>
            <a:r>
              <a:rPr lang="en-GB" sz="2000" b="1" dirty="0" err="1">
                <a:latin typeface="Calibri" pitchFamily="34" charset="0"/>
              </a:rPr>
              <a:t>Fongwen</a:t>
            </a:r>
            <a:br>
              <a:rPr lang="en-GB" sz="2000" b="1" dirty="0">
                <a:latin typeface="Calibri" pitchFamily="34" charset="0"/>
              </a:rPr>
            </a:br>
            <a:r>
              <a:rPr lang="en-GB" sz="2000" b="1" dirty="0">
                <a:latin typeface="Calibri" pitchFamily="34" charset="0"/>
              </a:rPr>
              <a:t>Africa CDC: John </a:t>
            </a:r>
            <a:r>
              <a:rPr lang="en-GB" sz="2000" b="1" dirty="0" err="1">
                <a:latin typeface="Calibri" pitchFamily="34" charset="0"/>
              </a:rPr>
              <a:t>Nkengasong</a:t>
            </a:r>
            <a:r>
              <a:rPr lang="en-GB" sz="2000" b="1" dirty="0">
                <a:latin typeface="Calibri" pitchFamily="34" charset="0"/>
              </a:rPr>
              <a:t>, </a:t>
            </a:r>
            <a:r>
              <a:rPr lang="en-GB" sz="2000" b="1" dirty="0" err="1">
                <a:latin typeface="Calibri" pitchFamily="34" charset="0"/>
              </a:rPr>
              <a:t>Yenew</a:t>
            </a:r>
            <a:r>
              <a:rPr lang="en-GB" sz="2000" b="1" dirty="0">
                <a:latin typeface="Calibri" pitchFamily="34" charset="0"/>
              </a:rPr>
              <a:t> Kebede, Xiao-Chun Wang </a:t>
            </a:r>
            <a:br>
              <a:rPr lang="en-GB" sz="2000" b="1" dirty="0">
                <a:latin typeface="Calibri" pitchFamily="34" charset="0"/>
              </a:rPr>
            </a:br>
            <a:r>
              <a:rPr lang="en-GB" sz="2000" b="1" dirty="0" err="1">
                <a:latin typeface="Calibri" pitchFamily="34" charset="0"/>
              </a:rPr>
              <a:t>Institut</a:t>
            </a:r>
            <a:r>
              <a:rPr lang="en-GB" sz="2000" b="1" dirty="0">
                <a:latin typeface="Calibri" pitchFamily="34" charset="0"/>
              </a:rPr>
              <a:t> Pasteur Dakar: </a:t>
            </a:r>
            <a:r>
              <a:rPr lang="en-GB" sz="2000" b="1" dirty="0" err="1">
                <a:latin typeface="Calibri" pitchFamily="34" charset="0"/>
              </a:rPr>
              <a:t>Amadou</a:t>
            </a:r>
            <a:r>
              <a:rPr lang="en-GB" sz="2000" b="1" dirty="0">
                <a:latin typeface="Calibri" pitchFamily="34" charset="0"/>
              </a:rPr>
              <a:t> </a:t>
            </a:r>
            <a:r>
              <a:rPr lang="en-GB" sz="2000" b="1" dirty="0" err="1">
                <a:latin typeface="Calibri" pitchFamily="34" charset="0"/>
              </a:rPr>
              <a:t>Sall</a:t>
            </a:r>
            <a:br>
              <a:rPr lang="en-GB" sz="2000" b="1" dirty="0">
                <a:latin typeface="Calibri" pitchFamily="34" charset="0"/>
              </a:rPr>
            </a:br>
            <a:r>
              <a:rPr lang="en-GB" sz="2000" b="1" dirty="0">
                <a:latin typeface="Calibri" pitchFamily="34" charset="0"/>
              </a:rPr>
              <a:t>ASLM: Ndlovu </a:t>
            </a:r>
            <a:r>
              <a:rPr lang="en-GB" sz="2000" b="1" dirty="0" err="1">
                <a:latin typeface="Calibri" pitchFamily="34" charset="0"/>
              </a:rPr>
              <a:t>Nqobile</a:t>
            </a:r>
            <a:r>
              <a:rPr lang="en-GB" sz="2000" b="1" dirty="0">
                <a:latin typeface="Calibri" pitchFamily="34" charset="0"/>
              </a:rPr>
              <a:t>, Pascale </a:t>
            </a:r>
            <a:r>
              <a:rPr lang="en-GB" sz="2000" b="1" dirty="0" err="1">
                <a:latin typeface="Calibri" pitchFamily="34" charset="0"/>
              </a:rPr>
              <a:t>Ondoa</a:t>
            </a:r>
            <a:br>
              <a:rPr lang="en-GB" sz="2000" b="1" dirty="0">
                <a:latin typeface="Calibri" pitchFamily="34" charset="0"/>
              </a:rPr>
            </a:br>
            <a:r>
              <a:rPr lang="en-GB" sz="2000" b="1" dirty="0">
                <a:latin typeface="Calibri" pitchFamily="34" charset="0"/>
              </a:rPr>
              <a:t>FIND: Sergio Carmona, </a:t>
            </a:r>
            <a:r>
              <a:rPr lang="en-GB" sz="2000" b="1" dirty="0" err="1">
                <a:latin typeface="Calibri" pitchFamily="34" charset="0"/>
              </a:rPr>
              <a:t>Jilian</a:t>
            </a:r>
            <a:r>
              <a:rPr lang="en-GB" sz="2000" b="1" dirty="0">
                <a:latin typeface="Calibri" pitchFamily="34" charset="0"/>
              </a:rPr>
              <a:t> Jacks, Cassandra Kelly</a:t>
            </a:r>
            <a:br>
              <a:rPr lang="en-GB" sz="2000" b="1" dirty="0">
                <a:latin typeface="Calibri" pitchFamily="34" charset="0"/>
              </a:rPr>
            </a:br>
            <a:r>
              <a:rPr lang="en-GB" sz="2000" b="1" dirty="0">
                <a:latin typeface="Calibri" pitchFamily="34" charset="0"/>
              </a:rPr>
              <a:t>Cayetano University, Peru: Patricia Garcia</a:t>
            </a:r>
            <a:br>
              <a:rPr lang="en-GB" sz="2000" b="1" dirty="0">
                <a:latin typeface="Calibri" pitchFamily="34" charset="0"/>
              </a:rPr>
            </a:br>
            <a:r>
              <a:rPr lang="en-GB" sz="2000" b="1" dirty="0">
                <a:latin typeface="Calibri" pitchFamily="34" charset="0"/>
              </a:rPr>
              <a:t>Federal University Rio de Janeiro, Brazil: Amilcar </a:t>
            </a:r>
            <a:r>
              <a:rPr lang="en-GB" sz="2000" b="1" dirty="0" err="1">
                <a:latin typeface="Calibri" pitchFamily="34" charset="0"/>
              </a:rPr>
              <a:t>Tanuri</a:t>
            </a:r>
            <a:br>
              <a:rPr lang="en-GB" sz="2000" b="1" dirty="0">
                <a:latin typeface="Calibri" pitchFamily="34" charset="0"/>
              </a:rPr>
            </a:br>
            <a:br>
              <a:rPr lang="en-GB" sz="2000" b="1" dirty="0">
                <a:latin typeface="Calibri" pitchFamily="34" charset="0"/>
              </a:rPr>
            </a:br>
            <a:endParaRPr lang="en-GB" sz="2000" b="1" dirty="0">
              <a:solidFill>
                <a:schemeClr val="accent1"/>
              </a:solidFill>
              <a:latin typeface="Calibri" pitchFamily="34" charset="0"/>
            </a:endParaRPr>
          </a:p>
        </p:txBody>
      </p:sp>
      <p:pic>
        <p:nvPicPr>
          <p:cNvPr id="5" name="Picture 4">
            <a:extLst>
              <a:ext uri="{FF2B5EF4-FFF2-40B4-BE49-F238E27FC236}">
                <a16:creationId xmlns:a16="http://schemas.microsoft.com/office/drawing/2014/main" id="{1F1F3C94-B678-45C0-8887-60EDB84783AC}"/>
              </a:ext>
            </a:extLst>
          </p:cNvPr>
          <p:cNvPicPr/>
          <p:nvPr/>
        </p:nvPicPr>
        <p:blipFill>
          <a:blip r:embed="rId2"/>
          <a:srcRect/>
          <a:stretch>
            <a:fillRect/>
          </a:stretch>
        </p:blipFill>
        <p:spPr bwMode="auto">
          <a:xfrm>
            <a:off x="10109200" y="5111598"/>
            <a:ext cx="1485900" cy="890545"/>
          </a:xfrm>
          <a:prstGeom prst="rect">
            <a:avLst/>
          </a:prstGeom>
          <a:noFill/>
          <a:ln w="9525">
            <a:noFill/>
            <a:miter lim="800000"/>
            <a:headEnd/>
            <a:tailEnd/>
          </a:ln>
        </p:spPr>
      </p:pic>
      <p:pic>
        <p:nvPicPr>
          <p:cNvPr id="6" name="Picture 5">
            <a:extLst>
              <a:ext uri="{FF2B5EF4-FFF2-40B4-BE49-F238E27FC236}">
                <a16:creationId xmlns:a16="http://schemas.microsoft.com/office/drawing/2014/main" id="{4B5121B8-F0BB-4DFA-B0E8-C1612B8EC0F5}"/>
              </a:ext>
            </a:extLst>
          </p:cNvPr>
          <p:cNvPicPr/>
          <p:nvPr/>
        </p:nvPicPr>
        <p:blipFill rotWithShape="1">
          <a:blip r:embed="rId3"/>
          <a:srcRect l="65069" t="34130" r="7923" b="38275"/>
          <a:stretch/>
        </p:blipFill>
        <p:spPr bwMode="auto">
          <a:xfrm>
            <a:off x="596900" y="5277305"/>
            <a:ext cx="1544955" cy="88773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71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8C602-7965-45BD-BCE5-C6531F4CCB55}"/>
              </a:ext>
            </a:extLst>
          </p:cNvPr>
          <p:cNvSpPr>
            <a:spLocks noGrp="1"/>
          </p:cNvSpPr>
          <p:nvPr>
            <p:ph type="title"/>
          </p:nvPr>
        </p:nvSpPr>
        <p:spPr>
          <a:xfrm>
            <a:off x="1219200" y="2524125"/>
            <a:ext cx="10515600" cy="1325563"/>
          </a:xfrm>
        </p:spPr>
        <p:txBody>
          <a:bodyPr/>
          <a:lstStyle/>
          <a:p>
            <a:r>
              <a:rPr lang="en-GB" b="1" dirty="0"/>
              <a:t>Diagnostics to support patient management</a:t>
            </a:r>
          </a:p>
        </p:txBody>
      </p:sp>
    </p:spTree>
    <p:extLst>
      <p:ext uri="{BB962C8B-B14F-4D97-AF65-F5344CB8AC3E}">
        <p14:creationId xmlns:p14="http://schemas.microsoft.com/office/powerpoint/2010/main" val="967325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E70B-06BA-41A8-B38A-4CB13BDBA840}"/>
              </a:ext>
            </a:extLst>
          </p:cNvPr>
          <p:cNvSpPr>
            <a:spLocks noGrp="1"/>
          </p:cNvSpPr>
          <p:nvPr>
            <p:ph type="title"/>
          </p:nvPr>
        </p:nvSpPr>
        <p:spPr>
          <a:xfrm>
            <a:off x="253999" y="365125"/>
            <a:ext cx="11794067" cy="1325563"/>
          </a:xfrm>
        </p:spPr>
        <p:txBody>
          <a:bodyPr>
            <a:normAutofit/>
          </a:bodyPr>
          <a:lstStyle/>
          <a:p>
            <a:r>
              <a:rPr lang="en-GB" sz="3200" b="1" dirty="0"/>
              <a:t>The right test for the right patient at the right time in the right setting</a:t>
            </a:r>
          </a:p>
        </p:txBody>
      </p:sp>
      <p:graphicFrame>
        <p:nvGraphicFramePr>
          <p:cNvPr id="4" name="Content Placeholder 3">
            <a:extLst>
              <a:ext uri="{FF2B5EF4-FFF2-40B4-BE49-F238E27FC236}">
                <a16:creationId xmlns:a16="http://schemas.microsoft.com/office/drawing/2014/main" id="{A270F956-850E-471C-B8A5-1E6DBDBA83B7}"/>
              </a:ext>
            </a:extLst>
          </p:cNvPr>
          <p:cNvGraphicFramePr>
            <a:graphicFrameLocks noGrp="1"/>
          </p:cNvGraphicFramePr>
          <p:nvPr>
            <p:ph idx="1"/>
            <p:extLst>
              <p:ext uri="{D42A27DB-BD31-4B8C-83A1-F6EECF244321}">
                <p14:modId xmlns:p14="http://schemas.microsoft.com/office/powerpoint/2010/main" val="3739001231"/>
              </p:ext>
            </p:extLst>
          </p:nvPr>
        </p:nvGraphicFramePr>
        <p:xfrm>
          <a:off x="730228" y="1780495"/>
          <a:ext cx="10389530" cy="4084987"/>
        </p:xfrm>
        <a:graphic>
          <a:graphicData uri="http://schemas.openxmlformats.org/drawingml/2006/table">
            <a:tbl>
              <a:tblPr firstRow="1" firstCol="1" bandRow="1">
                <a:tableStyleId>{7DF18680-E054-41AD-8BC1-D1AEF772440D}</a:tableStyleId>
              </a:tblPr>
              <a:tblGrid>
                <a:gridCol w="1719058">
                  <a:extLst>
                    <a:ext uri="{9D8B030D-6E8A-4147-A177-3AD203B41FA5}">
                      <a16:colId xmlns:a16="http://schemas.microsoft.com/office/drawing/2014/main" val="1578292901"/>
                    </a:ext>
                  </a:extLst>
                </a:gridCol>
                <a:gridCol w="1224248">
                  <a:extLst>
                    <a:ext uri="{9D8B030D-6E8A-4147-A177-3AD203B41FA5}">
                      <a16:colId xmlns:a16="http://schemas.microsoft.com/office/drawing/2014/main" val="1706587215"/>
                    </a:ext>
                  </a:extLst>
                </a:gridCol>
                <a:gridCol w="1330815">
                  <a:extLst>
                    <a:ext uri="{9D8B030D-6E8A-4147-A177-3AD203B41FA5}">
                      <a16:colId xmlns:a16="http://schemas.microsoft.com/office/drawing/2014/main" val="741073069"/>
                    </a:ext>
                  </a:extLst>
                </a:gridCol>
                <a:gridCol w="1338736">
                  <a:extLst>
                    <a:ext uri="{9D8B030D-6E8A-4147-A177-3AD203B41FA5}">
                      <a16:colId xmlns:a16="http://schemas.microsoft.com/office/drawing/2014/main" val="4008151666"/>
                    </a:ext>
                  </a:extLst>
                </a:gridCol>
                <a:gridCol w="1069404">
                  <a:extLst>
                    <a:ext uri="{9D8B030D-6E8A-4147-A177-3AD203B41FA5}">
                      <a16:colId xmlns:a16="http://schemas.microsoft.com/office/drawing/2014/main" val="3860093299"/>
                    </a:ext>
                  </a:extLst>
                </a:gridCol>
                <a:gridCol w="982269">
                  <a:extLst>
                    <a:ext uri="{9D8B030D-6E8A-4147-A177-3AD203B41FA5}">
                      <a16:colId xmlns:a16="http://schemas.microsoft.com/office/drawing/2014/main" val="4005336350"/>
                    </a:ext>
                  </a:extLst>
                </a:gridCol>
                <a:gridCol w="1211992">
                  <a:extLst>
                    <a:ext uri="{9D8B030D-6E8A-4147-A177-3AD203B41FA5}">
                      <a16:colId xmlns:a16="http://schemas.microsoft.com/office/drawing/2014/main" val="1059197293"/>
                    </a:ext>
                  </a:extLst>
                </a:gridCol>
                <a:gridCol w="1513008">
                  <a:extLst>
                    <a:ext uri="{9D8B030D-6E8A-4147-A177-3AD203B41FA5}">
                      <a16:colId xmlns:a16="http://schemas.microsoft.com/office/drawing/2014/main" val="590404844"/>
                    </a:ext>
                  </a:extLst>
                </a:gridCol>
              </a:tblGrid>
              <a:tr h="850700">
                <a:tc rowSpan="2">
                  <a:txBody>
                    <a:bodyPr/>
                    <a:lstStyle/>
                    <a:p>
                      <a:pPr>
                        <a:lnSpc>
                          <a:spcPct val="107000"/>
                        </a:lnSpc>
                        <a:spcAft>
                          <a:spcPts val="0"/>
                        </a:spcAft>
                      </a:pPr>
                      <a:r>
                        <a:rPr lang="en-GB" sz="1800" dirty="0">
                          <a:effectLst/>
                        </a:rPr>
                        <a:t>Diagnostic Tests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GB" sz="1800" dirty="0">
                          <a:effectLst/>
                        </a:rPr>
                        <a:t>Target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Use Case</a:t>
                      </a:r>
                    </a:p>
                  </a:txBody>
                  <a:tcPr marL="68580" marR="68580" marT="0" marB="0"/>
                </a:tc>
                <a:tc rowSpan="2">
                  <a:txBody>
                    <a:bodyPr/>
                    <a:lstStyle/>
                    <a:p>
                      <a:pPr>
                        <a:lnSpc>
                          <a:spcPct val="107000"/>
                        </a:lnSpc>
                        <a:spcAft>
                          <a:spcPts val="0"/>
                        </a:spcAft>
                      </a:pPr>
                      <a:r>
                        <a:rPr lang="en-GB" sz="1800" dirty="0">
                          <a:effectLst/>
                        </a:rPr>
                        <a:t>Optimal time for use</a:t>
                      </a:r>
                    </a:p>
                    <a:p>
                      <a:pPr>
                        <a:lnSpc>
                          <a:spcPct val="107000"/>
                        </a:lnSpc>
                        <a:spcAft>
                          <a:spcPts val="0"/>
                        </a:spcAft>
                      </a:pPr>
                      <a:r>
                        <a:rPr lang="en-GB" sz="1800" dirty="0">
                          <a:effectLst/>
                        </a:rPr>
                        <a:t>post onset symptoms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algn="ctr">
                        <a:lnSpc>
                          <a:spcPct val="107000"/>
                        </a:lnSpc>
                        <a:spcAft>
                          <a:spcPts val="0"/>
                        </a:spcAft>
                      </a:pPr>
                      <a:r>
                        <a:rPr lang="en-GB" sz="1800" dirty="0">
                          <a:effectLst/>
                        </a:rPr>
                        <a:t>Accuracy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rowSpan="2">
                  <a:txBody>
                    <a:bodyPr/>
                    <a:lstStyle/>
                    <a:p>
                      <a:pPr algn="ctr">
                        <a:lnSpc>
                          <a:spcPct val="107000"/>
                        </a:lnSpc>
                        <a:spcAft>
                          <a:spcPts val="0"/>
                        </a:spcAft>
                      </a:pPr>
                      <a:r>
                        <a:rPr lang="en-GB" sz="1800" dirty="0">
                          <a:effectLst/>
                        </a:rPr>
                        <a:t>Access-</a:t>
                      </a:r>
                    </a:p>
                    <a:p>
                      <a:pPr algn="ctr">
                        <a:lnSpc>
                          <a:spcPct val="107000"/>
                        </a:lnSpc>
                        <a:spcAft>
                          <a:spcPts val="0"/>
                        </a:spcAft>
                      </a:pPr>
                      <a:r>
                        <a:rPr lang="en-GB" sz="1800" dirty="0" err="1">
                          <a:effectLst/>
                        </a:rPr>
                        <a:t>ibility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gn="ctr">
                        <a:lnSpc>
                          <a:spcPct val="107000"/>
                        </a:lnSpc>
                        <a:spcAft>
                          <a:spcPts val="0"/>
                        </a:spcAft>
                      </a:pPr>
                      <a:r>
                        <a:rPr lang="en-GB" sz="1800" dirty="0">
                          <a:effectLst/>
                        </a:rPr>
                        <a:t>Affordability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3653412"/>
                  </a:ext>
                </a:extLst>
              </a:tr>
              <a:tr h="648639">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lnSpc>
                          <a:spcPct val="107000"/>
                        </a:lnSpc>
                        <a:spcAft>
                          <a:spcPts val="0"/>
                        </a:spcAft>
                      </a:pPr>
                      <a:r>
                        <a:rPr lang="en-GB" sz="1800" dirty="0">
                          <a:effectLst/>
                        </a:rPr>
                        <a:t>Sens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Spec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497949352"/>
                  </a:ext>
                </a:extLst>
              </a:tr>
              <a:tr h="850700">
                <a:tc>
                  <a:txBody>
                    <a:bodyPr/>
                    <a:lstStyle/>
                    <a:p>
                      <a:pPr>
                        <a:lnSpc>
                          <a:spcPct val="107000"/>
                        </a:lnSpc>
                        <a:spcAft>
                          <a:spcPts val="0"/>
                        </a:spcAft>
                      </a:pPr>
                      <a:r>
                        <a:rPr lang="en-GB" sz="1800" dirty="0">
                          <a:effectLst/>
                        </a:rPr>
                        <a:t>Molecular: Lab </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POC</a:t>
                      </a:r>
                    </a:p>
                  </a:txBody>
                  <a:tcPr marL="68580" marR="68580" marT="0" marB="0"/>
                </a:tc>
                <a:tc>
                  <a:txBody>
                    <a:bodyPr/>
                    <a:lstStyle/>
                    <a:p>
                      <a:pPr algn="ctr">
                        <a:lnSpc>
                          <a:spcPct val="107000"/>
                        </a:lnSpc>
                        <a:spcAft>
                          <a:spcPts val="0"/>
                        </a:spcAft>
                      </a:pPr>
                      <a:r>
                        <a:rPr lang="en-GB" sz="1800" dirty="0">
                          <a:effectLst/>
                        </a:rPr>
                        <a:t>RNA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confirm</a:t>
                      </a:r>
                    </a:p>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infection</a:t>
                      </a: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day 0-7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solidFill>
                            <a:srgbClr val="FF0000"/>
                          </a:solidFill>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224230"/>
                  </a:ext>
                </a:extLst>
              </a:tr>
              <a:tr h="850700">
                <a:tc>
                  <a:txBody>
                    <a:bodyPr/>
                    <a:lstStyle/>
                    <a:p>
                      <a:pPr>
                        <a:lnSpc>
                          <a:spcPct val="107000"/>
                        </a:lnSpc>
                        <a:spcAft>
                          <a:spcPts val="0"/>
                        </a:spcAft>
                      </a:pPr>
                      <a:r>
                        <a:rPr lang="en-GB" sz="1800" dirty="0">
                          <a:effectLst/>
                        </a:rPr>
                        <a:t>Antigens:   Lab</a:t>
                      </a:r>
                    </a:p>
                    <a:p>
                      <a:pPr>
                        <a:lnSpc>
                          <a:spcPct val="107000"/>
                        </a:lnSpc>
                        <a:spcAft>
                          <a:spcPts val="0"/>
                        </a:spcAft>
                      </a:pPr>
                      <a:r>
                        <a:rPr lang="en-GB" sz="1800" dirty="0">
                          <a:effectLst/>
                        </a:rPr>
                        <a:t>                    POC</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Proteins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confirm infection</a:t>
                      </a: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day 0-10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a:effectLst/>
                        </a:rPr>
                        <a: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solidFill>
                            <a:srgbClr val="00B050"/>
                          </a:solidFill>
                          <a:effectLst/>
                        </a:rPr>
                        <a:t>√√√</a:t>
                      </a:r>
                      <a:endParaRPr lang="en-GB"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6220739"/>
                  </a:ext>
                </a:extLst>
              </a:tr>
              <a:tr h="850700">
                <a:tc>
                  <a:txBody>
                    <a:bodyPr/>
                    <a:lstStyle/>
                    <a:p>
                      <a:pPr>
                        <a:lnSpc>
                          <a:spcPct val="107000"/>
                        </a:lnSpc>
                        <a:spcAft>
                          <a:spcPts val="0"/>
                        </a:spcAft>
                      </a:pPr>
                      <a:r>
                        <a:rPr lang="en-GB" sz="1800" dirty="0">
                          <a:effectLst/>
                        </a:rPr>
                        <a:t>Serology:   Lab</a:t>
                      </a: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POC</a:t>
                      </a:r>
                    </a:p>
                  </a:txBody>
                  <a:tcPr marL="68580" marR="68580" marT="0" marB="0"/>
                </a:tc>
                <a:tc>
                  <a:txBody>
                    <a:bodyPr/>
                    <a:lstStyle/>
                    <a:p>
                      <a:pPr algn="ctr">
                        <a:lnSpc>
                          <a:spcPct val="107000"/>
                        </a:lnSpc>
                        <a:spcAft>
                          <a:spcPts val="0"/>
                        </a:spcAft>
                      </a:pPr>
                      <a:r>
                        <a:rPr lang="en-GB" sz="1800" dirty="0">
                          <a:effectLst/>
                        </a:rPr>
                        <a:t>Antibodies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exposure,</a:t>
                      </a:r>
                    </a:p>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surveillance</a:t>
                      </a: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day 7-40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800" dirty="0">
                          <a:solidFill>
                            <a:srgbClr val="00B050"/>
                          </a:solidFill>
                          <a:effectLst/>
                        </a:rPr>
                        <a:t>√√√</a:t>
                      </a:r>
                      <a:endParaRPr lang="en-GB" sz="18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800" dirty="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1569542"/>
                  </a:ext>
                </a:extLst>
              </a:tr>
            </a:tbl>
          </a:graphicData>
        </a:graphic>
      </p:graphicFrame>
    </p:spTree>
    <p:extLst>
      <p:ext uri="{BB962C8B-B14F-4D97-AF65-F5344CB8AC3E}">
        <p14:creationId xmlns:p14="http://schemas.microsoft.com/office/powerpoint/2010/main" val="3270626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318A-111F-4341-A34D-6579D0194188}"/>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96DEF77E-5955-43F6-BE20-46901785A97D}"/>
              </a:ext>
            </a:extLst>
          </p:cNvPr>
          <p:cNvSpPr>
            <a:spLocks noGrp="1"/>
          </p:cNvSpPr>
          <p:nvPr>
            <p:ph idx="1"/>
          </p:nvPr>
        </p:nvSpPr>
        <p:spPr>
          <a:xfrm>
            <a:off x="920393" y="1815794"/>
            <a:ext cx="10515600" cy="4050651"/>
          </a:xfrm>
        </p:spPr>
        <p:txBody>
          <a:bodyPr>
            <a:normAutofit fontScale="85000" lnSpcReduction="20000"/>
          </a:bodyPr>
          <a:lstStyle/>
          <a:p>
            <a:pPr>
              <a:lnSpc>
                <a:spcPct val="120000"/>
              </a:lnSpc>
            </a:pPr>
            <a:r>
              <a:rPr lang="en-GB" sz="2400" dirty="0"/>
              <a:t>SARS-CoV-2 RNA can be detected several days before onset of symptoms and can remain detectable up to 25-50 days post onset of symptoms, esp. in patients not showing signs of recovery (To et al 2020, He et al 2020)  </a:t>
            </a:r>
          </a:p>
          <a:p>
            <a:endParaRPr lang="en-GB" sz="1100" dirty="0"/>
          </a:p>
          <a:p>
            <a:r>
              <a:rPr lang="en-GB" sz="2400" dirty="0"/>
              <a:t>Viral RNA levels peak within the first 5 days post onset of symptoms and decrease slowly with rising antibody levels </a:t>
            </a:r>
          </a:p>
          <a:p>
            <a:endParaRPr lang="en-GB" sz="2400" dirty="0"/>
          </a:p>
          <a:p>
            <a:r>
              <a:rPr lang="en-GB" sz="2400" dirty="0"/>
              <a:t>RNA clearance is not always correlated with rising antibody levels, especially in those who were critically ill  </a:t>
            </a:r>
          </a:p>
          <a:p>
            <a:endParaRPr lang="en-GB" sz="1000" dirty="0"/>
          </a:p>
          <a:p>
            <a:pPr>
              <a:lnSpc>
                <a:spcPct val="120000"/>
              </a:lnSpc>
            </a:pPr>
            <a:r>
              <a:rPr lang="en-GB" sz="2400" dirty="0"/>
              <a:t>A positive RNA result does not always imply that the patient is infectious: studies have shown  that RNA tests remained positive for 1-2 weeks after viral replication has stopped (</a:t>
            </a:r>
            <a:r>
              <a:rPr lang="en-GB" sz="2400" dirty="0" err="1"/>
              <a:t>Wolfel</a:t>
            </a:r>
            <a:r>
              <a:rPr lang="en-GB" sz="2400" dirty="0"/>
              <a:t> et al 2020)</a:t>
            </a:r>
            <a:endParaRPr lang="en-US" sz="2100" dirty="0"/>
          </a:p>
          <a:p>
            <a:pPr marL="0" indent="0">
              <a:buNone/>
            </a:pPr>
            <a:endParaRPr lang="en-GB" sz="2100" dirty="0"/>
          </a:p>
          <a:p>
            <a:endParaRPr lang="en-GB" dirty="0"/>
          </a:p>
        </p:txBody>
      </p:sp>
      <p:pic>
        <p:nvPicPr>
          <p:cNvPr id="4" name="Graphic 1" descr="Lightbulb and gear">
            <a:extLst>
              <a:ext uri="{FF2B5EF4-FFF2-40B4-BE49-F238E27FC236}">
                <a16:creationId xmlns:a16="http://schemas.microsoft.com/office/drawing/2014/main" id="{8EE7DED5-4387-42D2-AC72-6097817A4E4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4463" y="570706"/>
            <a:ext cx="914400" cy="914400"/>
          </a:xfrm>
          <a:prstGeom prst="rect">
            <a:avLst/>
          </a:prstGeom>
        </p:spPr>
      </p:pic>
      <p:sp>
        <p:nvSpPr>
          <p:cNvPr id="5" name="TextBox 4">
            <a:extLst>
              <a:ext uri="{FF2B5EF4-FFF2-40B4-BE49-F238E27FC236}">
                <a16:creationId xmlns:a16="http://schemas.microsoft.com/office/drawing/2014/main" id="{EDF49434-E9A7-4C35-B868-C03829C71E57}"/>
              </a:ext>
            </a:extLst>
          </p:cNvPr>
          <p:cNvSpPr txBox="1"/>
          <p:nvPr/>
        </p:nvSpPr>
        <p:spPr>
          <a:xfrm>
            <a:off x="1518863" y="489297"/>
            <a:ext cx="10419708" cy="1077218"/>
          </a:xfrm>
          <a:prstGeom prst="rect">
            <a:avLst/>
          </a:prstGeom>
          <a:noFill/>
        </p:spPr>
        <p:txBody>
          <a:bodyPr wrap="square" rtlCol="0">
            <a:spAutoFit/>
          </a:bodyPr>
          <a:lstStyle/>
          <a:p>
            <a:r>
              <a:rPr lang="en-GB" sz="3200" b="1" dirty="0">
                <a:solidFill>
                  <a:schemeClr val="accent5">
                    <a:lumMod val="75000"/>
                  </a:schemeClr>
                </a:solidFill>
              </a:rPr>
              <a:t>What do we know about SARS-CoV-2 infectivity and RNA detection? </a:t>
            </a:r>
          </a:p>
        </p:txBody>
      </p:sp>
      <p:sp>
        <p:nvSpPr>
          <p:cNvPr id="7" name="TextBox 6">
            <a:extLst>
              <a:ext uri="{FF2B5EF4-FFF2-40B4-BE49-F238E27FC236}">
                <a16:creationId xmlns:a16="http://schemas.microsoft.com/office/drawing/2014/main" id="{11A96B29-3CF2-472E-B4BD-5CA5322EF933}"/>
              </a:ext>
            </a:extLst>
          </p:cNvPr>
          <p:cNvSpPr txBox="1"/>
          <p:nvPr/>
        </p:nvSpPr>
        <p:spPr>
          <a:xfrm>
            <a:off x="2317532" y="6249678"/>
            <a:ext cx="8229599" cy="523220"/>
          </a:xfrm>
          <a:prstGeom prst="rect">
            <a:avLst/>
          </a:prstGeom>
          <a:noFill/>
        </p:spPr>
        <p:txBody>
          <a:bodyPr wrap="square" rtlCol="0">
            <a:spAutoFit/>
          </a:bodyPr>
          <a:lstStyle/>
          <a:p>
            <a:r>
              <a:rPr lang="en-US" sz="1400" dirty="0"/>
              <a:t>Ref.  He X, Lau EHY, Wu P, et al. </a:t>
            </a:r>
            <a:r>
              <a:rPr lang="en-US" sz="1400" i="1" dirty="0"/>
              <a:t>Nat Med</a:t>
            </a:r>
            <a:r>
              <a:rPr lang="en-US" sz="1400" dirty="0"/>
              <a:t> 2020; </a:t>
            </a:r>
            <a:r>
              <a:rPr lang="en-US" sz="1400" b="1" dirty="0"/>
              <a:t>26</a:t>
            </a:r>
            <a:r>
              <a:rPr lang="en-US" sz="1400" dirty="0"/>
              <a:t>(5): 672-5;  To KK et al. Lancet Infect Dis 2020; 20(5): 565-74. </a:t>
            </a:r>
          </a:p>
          <a:p>
            <a:r>
              <a:rPr lang="en-US" sz="1400" dirty="0"/>
              <a:t>         </a:t>
            </a:r>
            <a:r>
              <a:rPr lang="en-US" sz="1400" dirty="0" err="1"/>
              <a:t>Wölfel</a:t>
            </a:r>
            <a:r>
              <a:rPr lang="en-US" sz="1400" dirty="0"/>
              <a:t> R et al. Nature 2020; 581(7809): 465-9.</a:t>
            </a:r>
            <a:endParaRPr lang="en-GB" dirty="0"/>
          </a:p>
        </p:txBody>
      </p:sp>
    </p:spTree>
    <p:extLst>
      <p:ext uri="{BB962C8B-B14F-4D97-AF65-F5344CB8AC3E}">
        <p14:creationId xmlns:p14="http://schemas.microsoft.com/office/powerpoint/2010/main" val="1562332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318A-111F-4341-A34D-6579D0194188}"/>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96DEF77E-5955-43F6-BE20-46901785A97D}"/>
              </a:ext>
            </a:extLst>
          </p:cNvPr>
          <p:cNvSpPr>
            <a:spLocks noGrp="1"/>
          </p:cNvSpPr>
          <p:nvPr>
            <p:ph idx="1"/>
          </p:nvPr>
        </p:nvSpPr>
        <p:spPr>
          <a:xfrm>
            <a:off x="920393" y="1529319"/>
            <a:ext cx="10857949" cy="964936"/>
          </a:xfrm>
        </p:spPr>
        <p:txBody>
          <a:bodyPr>
            <a:normAutofit/>
          </a:bodyPr>
          <a:lstStyle/>
          <a:p>
            <a:pPr>
              <a:spcBef>
                <a:spcPts val="1200"/>
              </a:spcBef>
            </a:pPr>
            <a:r>
              <a:rPr lang="en-GB" sz="2400" dirty="0"/>
              <a:t>Maturation of the immune response takes ~ 40 days; Seroconversion within 3 weeks</a:t>
            </a:r>
          </a:p>
          <a:p>
            <a:pPr>
              <a:spcBef>
                <a:spcPts val="1200"/>
              </a:spcBef>
            </a:pPr>
            <a:r>
              <a:rPr lang="en-GB" sz="2400" dirty="0"/>
              <a:t>For COVID-19, mean time for seroconversion: total Ab= d. 11; IgM= d. 12; IgG: d. 14 </a:t>
            </a:r>
          </a:p>
          <a:p>
            <a:endParaRPr lang="en-GB" sz="2400" dirty="0"/>
          </a:p>
          <a:p>
            <a:endParaRPr lang="en-GB" dirty="0"/>
          </a:p>
        </p:txBody>
      </p:sp>
      <p:pic>
        <p:nvPicPr>
          <p:cNvPr id="4" name="Graphic 1" descr="Lightbulb and gear">
            <a:extLst>
              <a:ext uri="{FF2B5EF4-FFF2-40B4-BE49-F238E27FC236}">
                <a16:creationId xmlns:a16="http://schemas.microsoft.com/office/drawing/2014/main" id="{8EE7DED5-4387-42D2-AC72-6097817A4E4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3193" y="570706"/>
            <a:ext cx="914400" cy="914400"/>
          </a:xfrm>
          <a:prstGeom prst="rect">
            <a:avLst/>
          </a:prstGeom>
        </p:spPr>
      </p:pic>
      <p:sp>
        <p:nvSpPr>
          <p:cNvPr id="5" name="TextBox 4">
            <a:extLst>
              <a:ext uri="{FF2B5EF4-FFF2-40B4-BE49-F238E27FC236}">
                <a16:creationId xmlns:a16="http://schemas.microsoft.com/office/drawing/2014/main" id="{EDF49434-E9A7-4C35-B868-C03829C71E57}"/>
              </a:ext>
            </a:extLst>
          </p:cNvPr>
          <p:cNvSpPr txBox="1"/>
          <p:nvPr/>
        </p:nvSpPr>
        <p:spPr>
          <a:xfrm>
            <a:off x="1231186" y="710735"/>
            <a:ext cx="10673137" cy="584775"/>
          </a:xfrm>
          <a:prstGeom prst="rect">
            <a:avLst/>
          </a:prstGeom>
          <a:noFill/>
        </p:spPr>
        <p:txBody>
          <a:bodyPr wrap="square" rtlCol="0">
            <a:spAutoFit/>
          </a:bodyPr>
          <a:lstStyle/>
          <a:p>
            <a:r>
              <a:rPr lang="en-GB" sz="3200" b="1" dirty="0">
                <a:solidFill>
                  <a:schemeClr val="accent5">
                    <a:lumMod val="75000"/>
                  </a:schemeClr>
                </a:solidFill>
              </a:rPr>
              <a:t>What do we know about the Immune Response to COVID-19? </a:t>
            </a:r>
          </a:p>
        </p:txBody>
      </p:sp>
      <p:pic>
        <p:nvPicPr>
          <p:cNvPr id="7" name="Picture 6">
            <a:extLst>
              <a:ext uri="{FF2B5EF4-FFF2-40B4-BE49-F238E27FC236}">
                <a16:creationId xmlns:a16="http://schemas.microsoft.com/office/drawing/2014/main" id="{7A374FC0-E1E7-4D29-9ED0-42CFCA31BEEA}"/>
              </a:ext>
            </a:extLst>
          </p:cNvPr>
          <p:cNvPicPr>
            <a:picLocks noChangeAspect="1"/>
          </p:cNvPicPr>
          <p:nvPr/>
        </p:nvPicPr>
        <p:blipFill rotWithShape="1">
          <a:blip r:embed="rId4"/>
          <a:srcRect l="35531" t="20932" r="28375" b="30786"/>
          <a:stretch/>
        </p:blipFill>
        <p:spPr>
          <a:xfrm>
            <a:off x="6691046" y="2889433"/>
            <a:ext cx="4662754" cy="3508387"/>
          </a:xfrm>
          <a:prstGeom prst="rect">
            <a:avLst/>
          </a:prstGeom>
        </p:spPr>
      </p:pic>
      <p:sp>
        <p:nvSpPr>
          <p:cNvPr id="8" name="TextBox 7">
            <a:extLst>
              <a:ext uri="{FF2B5EF4-FFF2-40B4-BE49-F238E27FC236}">
                <a16:creationId xmlns:a16="http://schemas.microsoft.com/office/drawing/2014/main" id="{BD83C188-776E-415A-9F80-0ADB08DE0D2E}"/>
              </a:ext>
            </a:extLst>
          </p:cNvPr>
          <p:cNvSpPr txBox="1"/>
          <p:nvPr/>
        </p:nvSpPr>
        <p:spPr>
          <a:xfrm>
            <a:off x="7843196" y="6397820"/>
            <a:ext cx="3051348" cy="338554"/>
          </a:xfrm>
          <a:prstGeom prst="rect">
            <a:avLst/>
          </a:prstGeom>
          <a:noFill/>
        </p:spPr>
        <p:txBody>
          <a:bodyPr wrap="none" rtlCol="0">
            <a:spAutoFit/>
          </a:bodyPr>
          <a:lstStyle/>
          <a:p>
            <a:r>
              <a:rPr lang="en-GB" sz="1600" dirty="0"/>
              <a:t>Lou et al </a:t>
            </a:r>
            <a:r>
              <a:rPr lang="en-GB" sz="1600" dirty="0" err="1"/>
              <a:t>MedRxiv</a:t>
            </a:r>
            <a:r>
              <a:rPr lang="en-GB" sz="1600" dirty="0"/>
              <a:t> mar 2020, N=80</a:t>
            </a:r>
          </a:p>
        </p:txBody>
      </p:sp>
      <p:pic>
        <p:nvPicPr>
          <p:cNvPr id="9" name="Content Placeholder 3">
            <a:extLst>
              <a:ext uri="{FF2B5EF4-FFF2-40B4-BE49-F238E27FC236}">
                <a16:creationId xmlns:a16="http://schemas.microsoft.com/office/drawing/2014/main" id="{0A9949BD-04BF-4EA7-A87A-C4A72F3BAAB0}"/>
              </a:ext>
            </a:extLst>
          </p:cNvPr>
          <p:cNvPicPr>
            <a:picLocks noChangeAspect="1"/>
          </p:cNvPicPr>
          <p:nvPr/>
        </p:nvPicPr>
        <p:blipFill rotWithShape="1">
          <a:blip r:embed="rId5"/>
          <a:srcRect l="17921" t="30999" r="53085" b="29946"/>
          <a:stretch/>
        </p:blipFill>
        <p:spPr>
          <a:xfrm>
            <a:off x="717430" y="2999595"/>
            <a:ext cx="4518547" cy="3423670"/>
          </a:xfrm>
          <a:prstGeom prst="rect">
            <a:avLst/>
          </a:prstGeom>
        </p:spPr>
      </p:pic>
      <p:sp>
        <p:nvSpPr>
          <p:cNvPr id="10" name="TextBox 9">
            <a:extLst>
              <a:ext uri="{FF2B5EF4-FFF2-40B4-BE49-F238E27FC236}">
                <a16:creationId xmlns:a16="http://schemas.microsoft.com/office/drawing/2014/main" id="{D38A1CB0-5E7B-4ECD-91F8-8C5EE2748984}"/>
              </a:ext>
            </a:extLst>
          </p:cNvPr>
          <p:cNvSpPr txBox="1"/>
          <p:nvPr/>
        </p:nvSpPr>
        <p:spPr>
          <a:xfrm>
            <a:off x="8479" y="6323597"/>
            <a:ext cx="2445413" cy="338554"/>
          </a:xfrm>
          <a:prstGeom prst="rect">
            <a:avLst/>
          </a:prstGeom>
          <a:solidFill>
            <a:schemeClr val="bg2"/>
          </a:solidFill>
        </p:spPr>
        <p:txBody>
          <a:bodyPr wrap="none" rtlCol="0">
            <a:spAutoFit/>
          </a:bodyPr>
          <a:lstStyle/>
          <a:p>
            <a:r>
              <a:rPr lang="en-GB" sz="1600" dirty="0"/>
              <a:t>Zhao et al CID 2020, N=173</a:t>
            </a:r>
          </a:p>
        </p:txBody>
      </p:sp>
    </p:spTree>
    <p:extLst>
      <p:ext uri="{BB962C8B-B14F-4D97-AF65-F5344CB8AC3E}">
        <p14:creationId xmlns:p14="http://schemas.microsoft.com/office/powerpoint/2010/main" val="894195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ED48A-E220-45BB-A202-19E719EF4CE7}"/>
              </a:ext>
            </a:extLst>
          </p:cNvPr>
          <p:cNvSpPr>
            <a:spLocks noGrp="1"/>
          </p:cNvSpPr>
          <p:nvPr>
            <p:ph type="title"/>
          </p:nvPr>
        </p:nvSpPr>
        <p:spPr>
          <a:xfrm>
            <a:off x="1253838" y="392835"/>
            <a:ext cx="10042236" cy="1325563"/>
          </a:xfrm>
        </p:spPr>
        <p:txBody>
          <a:bodyPr>
            <a:normAutofit/>
          </a:bodyPr>
          <a:lstStyle/>
          <a:p>
            <a:r>
              <a:rPr lang="en-GB" sz="4000" b="1" dirty="0">
                <a:solidFill>
                  <a:srgbClr val="0070C0"/>
                </a:solidFill>
              </a:rPr>
              <a:t>IgM and IgG Responses in Symptomatic Patients</a:t>
            </a:r>
          </a:p>
        </p:txBody>
      </p:sp>
      <p:pic>
        <p:nvPicPr>
          <p:cNvPr id="4" name="Content Placeholder 3">
            <a:extLst>
              <a:ext uri="{FF2B5EF4-FFF2-40B4-BE49-F238E27FC236}">
                <a16:creationId xmlns:a16="http://schemas.microsoft.com/office/drawing/2014/main" id="{B8A570CC-101A-499B-8B3B-02C0DB5D91E8}"/>
              </a:ext>
            </a:extLst>
          </p:cNvPr>
          <p:cNvPicPr>
            <a:picLocks noGrp="1"/>
          </p:cNvPicPr>
          <p:nvPr>
            <p:ph idx="1"/>
          </p:nvPr>
        </p:nvPicPr>
        <p:blipFill rotWithShape="1">
          <a:blip r:embed="rId2"/>
          <a:srcRect l="13073" t="26394" r="36406" b="16289"/>
          <a:stretch/>
        </p:blipFill>
        <p:spPr bwMode="auto">
          <a:xfrm>
            <a:off x="636278" y="1899518"/>
            <a:ext cx="5459722" cy="4064000"/>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BFB0C765-28E2-4070-B6FB-A1AB2EDEC0C3}"/>
              </a:ext>
            </a:extLst>
          </p:cNvPr>
          <p:cNvPicPr/>
          <p:nvPr/>
        </p:nvPicPr>
        <p:blipFill rotWithShape="1">
          <a:blip r:embed="rId3"/>
          <a:srcRect l="12852" t="22848" r="36406" b="14122"/>
          <a:stretch/>
        </p:blipFill>
        <p:spPr bwMode="auto">
          <a:xfrm>
            <a:off x="6354618" y="1899518"/>
            <a:ext cx="5287240" cy="4064000"/>
          </a:xfrm>
          <a:prstGeom prst="rect">
            <a:avLst/>
          </a:prstGeom>
          <a:ln>
            <a:noFill/>
          </a:ln>
          <a:extLst>
            <a:ext uri="{53640926-AAD7-44D8-BBD7-CCE9431645EC}">
              <a14:shadowObscured xmlns:a14="http://schemas.microsoft.com/office/drawing/2010/main"/>
            </a:ext>
          </a:extLst>
        </p:spPr>
      </p:pic>
      <p:sp>
        <p:nvSpPr>
          <p:cNvPr id="6" name="Oval 5">
            <a:extLst>
              <a:ext uri="{FF2B5EF4-FFF2-40B4-BE49-F238E27FC236}">
                <a16:creationId xmlns:a16="http://schemas.microsoft.com/office/drawing/2014/main" id="{EE74FA76-B2DF-4214-8EF5-FD8002B35263}"/>
              </a:ext>
            </a:extLst>
          </p:cNvPr>
          <p:cNvSpPr/>
          <p:nvPr/>
        </p:nvSpPr>
        <p:spPr>
          <a:xfrm>
            <a:off x="1857678" y="3031958"/>
            <a:ext cx="279132" cy="131866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F8A7F1ED-2F90-4CFE-83C8-5148C225EED7}"/>
              </a:ext>
            </a:extLst>
          </p:cNvPr>
          <p:cNvSpPr/>
          <p:nvPr/>
        </p:nvSpPr>
        <p:spPr>
          <a:xfrm>
            <a:off x="7575081" y="3330341"/>
            <a:ext cx="250257" cy="74114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EF39E3D-9040-4E63-BF8B-217354FF74A0}"/>
              </a:ext>
            </a:extLst>
          </p:cNvPr>
          <p:cNvSpPr/>
          <p:nvPr/>
        </p:nvSpPr>
        <p:spPr>
          <a:xfrm>
            <a:off x="7267073" y="6326665"/>
            <a:ext cx="4561313" cy="276999"/>
          </a:xfrm>
          <a:prstGeom prst="rect">
            <a:avLst/>
          </a:prstGeom>
        </p:spPr>
        <p:txBody>
          <a:bodyPr wrap="none">
            <a:spAutoFit/>
          </a:bodyPr>
          <a:lstStyle/>
          <a:p>
            <a:r>
              <a:rPr lang="en-GB" sz="1200" dirty="0">
                <a:solidFill>
                  <a:srgbClr val="000000"/>
                </a:solidFill>
                <a:latin typeface="Tahoma" panose="020B0604030504040204" pitchFamily="34" charset="0"/>
              </a:rPr>
              <a:t>Source: Health Information and Quality Authority, Ireland, 2020 </a:t>
            </a:r>
            <a:endParaRPr lang="en-GB" sz="1200" dirty="0"/>
          </a:p>
        </p:txBody>
      </p:sp>
    </p:spTree>
    <p:extLst>
      <p:ext uri="{BB962C8B-B14F-4D97-AF65-F5344CB8AC3E}">
        <p14:creationId xmlns:p14="http://schemas.microsoft.com/office/powerpoint/2010/main" val="134842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318A-111F-4341-A34D-6579D0194188}"/>
              </a:ext>
            </a:extLst>
          </p:cNvPr>
          <p:cNvSpPr>
            <a:spLocks noGrp="1"/>
          </p:cNvSpPr>
          <p:nvPr>
            <p:ph type="title"/>
          </p:nvPr>
        </p:nvSpPr>
        <p:spPr/>
        <p:txBody>
          <a:bodyPr/>
          <a:lstStyle/>
          <a:p>
            <a:r>
              <a:rPr lang="en-GB" dirty="0"/>
              <a:t> </a:t>
            </a:r>
          </a:p>
        </p:txBody>
      </p:sp>
      <p:sp>
        <p:nvSpPr>
          <p:cNvPr id="3" name="Content Placeholder 2">
            <a:extLst>
              <a:ext uri="{FF2B5EF4-FFF2-40B4-BE49-F238E27FC236}">
                <a16:creationId xmlns:a16="http://schemas.microsoft.com/office/drawing/2014/main" id="{96DEF77E-5955-43F6-BE20-46901785A97D}"/>
              </a:ext>
            </a:extLst>
          </p:cNvPr>
          <p:cNvSpPr>
            <a:spLocks noGrp="1"/>
          </p:cNvSpPr>
          <p:nvPr>
            <p:ph idx="1"/>
          </p:nvPr>
        </p:nvSpPr>
        <p:spPr>
          <a:xfrm>
            <a:off x="467320" y="1589247"/>
            <a:ext cx="7040946" cy="1542460"/>
          </a:xfrm>
        </p:spPr>
        <p:txBody>
          <a:bodyPr>
            <a:normAutofit fontScale="70000" lnSpcReduction="20000"/>
          </a:bodyPr>
          <a:lstStyle/>
          <a:p>
            <a:pPr marL="0" indent="0">
              <a:spcBef>
                <a:spcPts val="1200"/>
              </a:spcBef>
              <a:buNone/>
            </a:pPr>
            <a:endParaRPr lang="en-GB" sz="1000" dirty="0"/>
          </a:p>
          <a:p>
            <a:pPr marL="0" indent="0">
              <a:spcBef>
                <a:spcPts val="1200"/>
              </a:spcBef>
              <a:buNone/>
            </a:pPr>
            <a:r>
              <a:rPr lang="en-GB" sz="3200" dirty="0"/>
              <a:t>Antibodies against the </a:t>
            </a:r>
            <a:r>
              <a:rPr lang="en-GB" sz="3200" u="sng" dirty="0"/>
              <a:t>Receptor Binding Domain </a:t>
            </a:r>
            <a:r>
              <a:rPr lang="en-GB" sz="3200" dirty="0"/>
              <a:t>(RBD) </a:t>
            </a:r>
          </a:p>
          <a:p>
            <a:pPr marL="0" indent="0">
              <a:spcBef>
                <a:spcPts val="1200"/>
              </a:spcBef>
              <a:buNone/>
            </a:pPr>
            <a:r>
              <a:rPr lang="en-GB" sz="3200" dirty="0"/>
              <a:t>of the Spike protein and the </a:t>
            </a:r>
            <a:r>
              <a:rPr lang="en-GB" sz="3200" u="sng" dirty="0"/>
              <a:t>nucleocapsid protein</a:t>
            </a:r>
            <a:r>
              <a:rPr lang="en-GB" sz="3200" dirty="0"/>
              <a:t> (NP) </a:t>
            </a:r>
          </a:p>
          <a:p>
            <a:pPr marL="0" indent="0">
              <a:spcBef>
                <a:spcPts val="1200"/>
              </a:spcBef>
              <a:buNone/>
            </a:pPr>
            <a:r>
              <a:rPr lang="en-GB" sz="3200" dirty="0"/>
              <a:t>are correlated with neutralising activity </a:t>
            </a:r>
          </a:p>
          <a:p>
            <a:endParaRPr lang="en-GB" dirty="0"/>
          </a:p>
        </p:txBody>
      </p:sp>
      <p:pic>
        <p:nvPicPr>
          <p:cNvPr id="4" name="Graphic 1" descr="Lightbulb and gear">
            <a:extLst>
              <a:ext uri="{FF2B5EF4-FFF2-40B4-BE49-F238E27FC236}">
                <a16:creationId xmlns:a16="http://schemas.microsoft.com/office/drawing/2014/main" id="{8EE7DED5-4387-42D2-AC72-6097817A4E4A}"/>
              </a:ext>
            </a:extLst>
          </p:cNvPr>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1000" y="533210"/>
            <a:ext cx="914400" cy="914400"/>
          </a:xfrm>
          <a:prstGeom prst="rect">
            <a:avLst/>
          </a:prstGeom>
        </p:spPr>
      </p:pic>
      <p:sp>
        <p:nvSpPr>
          <p:cNvPr id="5" name="TextBox 4">
            <a:extLst>
              <a:ext uri="{FF2B5EF4-FFF2-40B4-BE49-F238E27FC236}">
                <a16:creationId xmlns:a16="http://schemas.microsoft.com/office/drawing/2014/main" id="{EDF49434-E9A7-4C35-B868-C03829C71E57}"/>
              </a:ext>
            </a:extLst>
          </p:cNvPr>
          <p:cNvSpPr txBox="1"/>
          <p:nvPr/>
        </p:nvSpPr>
        <p:spPr>
          <a:xfrm>
            <a:off x="1377593" y="376458"/>
            <a:ext cx="10673137" cy="1077218"/>
          </a:xfrm>
          <a:prstGeom prst="rect">
            <a:avLst/>
          </a:prstGeom>
          <a:noFill/>
        </p:spPr>
        <p:txBody>
          <a:bodyPr wrap="square" rtlCol="0">
            <a:spAutoFit/>
          </a:bodyPr>
          <a:lstStyle/>
          <a:p>
            <a:r>
              <a:rPr lang="en-GB" sz="3200" b="1" dirty="0">
                <a:solidFill>
                  <a:schemeClr val="accent5">
                    <a:lumMod val="75000"/>
                  </a:schemeClr>
                </a:solidFill>
              </a:rPr>
              <a:t>What do we know about neutralising antibody responses to COVID-19? </a:t>
            </a:r>
          </a:p>
        </p:txBody>
      </p:sp>
      <p:sp>
        <p:nvSpPr>
          <p:cNvPr id="8" name="TextBox 7">
            <a:extLst>
              <a:ext uri="{FF2B5EF4-FFF2-40B4-BE49-F238E27FC236}">
                <a16:creationId xmlns:a16="http://schemas.microsoft.com/office/drawing/2014/main" id="{BD83C188-776E-415A-9F80-0ADB08DE0D2E}"/>
              </a:ext>
            </a:extLst>
          </p:cNvPr>
          <p:cNvSpPr txBox="1"/>
          <p:nvPr/>
        </p:nvSpPr>
        <p:spPr>
          <a:xfrm>
            <a:off x="8204207" y="6353779"/>
            <a:ext cx="3642728" cy="338554"/>
          </a:xfrm>
          <a:prstGeom prst="rect">
            <a:avLst/>
          </a:prstGeom>
          <a:noFill/>
        </p:spPr>
        <p:txBody>
          <a:bodyPr wrap="none" rtlCol="0">
            <a:spAutoFit/>
          </a:bodyPr>
          <a:lstStyle/>
          <a:p>
            <a:r>
              <a:rPr lang="en-GB" sz="1600" dirty="0"/>
              <a:t>Liu et al J Clin </a:t>
            </a:r>
            <a:r>
              <a:rPr lang="en-GB" sz="1600" dirty="0" err="1"/>
              <a:t>Microbiol</a:t>
            </a:r>
            <a:r>
              <a:rPr lang="en-GB" sz="1600" dirty="0"/>
              <a:t> Mar 2020, N=214</a:t>
            </a:r>
          </a:p>
        </p:txBody>
      </p:sp>
      <p:pic>
        <p:nvPicPr>
          <p:cNvPr id="9" name="Content Placeholder 7">
            <a:extLst>
              <a:ext uri="{FF2B5EF4-FFF2-40B4-BE49-F238E27FC236}">
                <a16:creationId xmlns:a16="http://schemas.microsoft.com/office/drawing/2014/main" id="{0C2A7981-85D0-41F0-A33A-4635F66170FC}"/>
              </a:ext>
            </a:extLst>
          </p:cNvPr>
          <p:cNvPicPr>
            <a:picLocks noChangeAspect="1"/>
          </p:cNvPicPr>
          <p:nvPr/>
        </p:nvPicPr>
        <p:blipFill rotWithShape="1">
          <a:blip r:embed="rId4"/>
          <a:srcRect l="28404" t="22277" r="44276" b="13491"/>
          <a:stretch/>
        </p:blipFill>
        <p:spPr>
          <a:xfrm>
            <a:off x="7965466" y="1299411"/>
            <a:ext cx="3784431" cy="4987883"/>
          </a:xfrm>
          <a:prstGeom prst="rect">
            <a:avLst/>
          </a:prstGeom>
        </p:spPr>
      </p:pic>
      <p:sp>
        <p:nvSpPr>
          <p:cNvPr id="6" name="TextBox 5">
            <a:extLst>
              <a:ext uri="{FF2B5EF4-FFF2-40B4-BE49-F238E27FC236}">
                <a16:creationId xmlns:a16="http://schemas.microsoft.com/office/drawing/2014/main" id="{5E6B7616-2C54-4996-8064-F0BC4674A170}"/>
              </a:ext>
            </a:extLst>
          </p:cNvPr>
          <p:cNvSpPr txBox="1"/>
          <p:nvPr/>
        </p:nvSpPr>
        <p:spPr>
          <a:xfrm>
            <a:off x="7717760" y="2041865"/>
            <a:ext cx="505267" cy="369332"/>
          </a:xfrm>
          <a:prstGeom prst="rect">
            <a:avLst/>
          </a:prstGeom>
          <a:noFill/>
        </p:spPr>
        <p:txBody>
          <a:bodyPr wrap="none" rtlCol="0">
            <a:spAutoFit/>
          </a:bodyPr>
          <a:lstStyle/>
          <a:p>
            <a:r>
              <a:rPr lang="en-GB" dirty="0"/>
              <a:t>NP </a:t>
            </a:r>
          </a:p>
        </p:txBody>
      </p:sp>
      <p:sp>
        <p:nvSpPr>
          <p:cNvPr id="10" name="TextBox 9">
            <a:extLst>
              <a:ext uri="{FF2B5EF4-FFF2-40B4-BE49-F238E27FC236}">
                <a16:creationId xmlns:a16="http://schemas.microsoft.com/office/drawing/2014/main" id="{0601E08F-E762-4EC2-81E6-AF147E15772D}"/>
              </a:ext>
            </a:extLst>
          </p:cNvPr>
          <p:cNvSpPr txBox="1"/>
          <p:nvPr/>
        </p:nvSpPr>
        <p:spPr>
          <a:xfrm>
            <a:off x="7355320" y="4646373"/>
            <a:ext cx="848887" cy="369332"/>
          </a:xfrm>
          <a:prstGeom prst="rect">
            <a:avLst/>
          </a:prstGeom>
          <a:noFill/>
        </p:spPr>
        <p:txBody>
          <a:bodyPr wrap="none" rtlCol="0">
            <a:spAutoFit/>
          </a:bodyPr>
          <a:lstStyle/>
          <a:p>
            <a:r>
              <a:rPr lang="en-GB" dirty="0" err="1"/>
              <a:t>SpikeP</a:t>
            </a:r>
            <a:r>
              <a:rPr lang="en-GB" dirty="0"/>
              <a:t> </a:t>
            </a:r>
          </a:p>
        </p:txBody>
      </p:sp>
      <p:pic>
        <p:nvPicPr>
          <p:cNvPr id="11" name="Picture 10">
            <a:extLst>
              <a:ext uri="{FF2B5EF4-FFF2-40B4-BE49-F238E27FC236}">
                <a16:creationId xmlns:a16="http://schemas.microsoft.com/office/drawing/2014/main" id="{6067633A-13B6-450A-943C-7A27182E6053}"/>
              </a:ext>
            </a:extLst>
          </p:cNvPr>
          <p:cNvPicPr>
            <a:picLocks noChangeAspect="1"/>
          </p:cNvPicPr>
          <p:nvPr/>
        </p:nvPicPr>
        <p:blipFill rotWithShape="1">
          <a:blip r:embed="rId5"/>
          <a:srcRect l="22500" t="37124" r="31116" b="14089"/>
          <a:stretch/>
        </p:blipFill>
        <p:spPr>
          <a:xfrm>
            <a:off x="1268008" y="3374785"/>
            <a:ext cx="4922759" cy="2912509"/>
          </a:xfrm>
          <a:prstGeom prst="rect">
            <a:avLst/>
          </a:prstGeom>
        </p:spPr>
      </p:pic>
      <p:sp>
        <p:nvSpPr>
          <p:cNvPr id="12" name="TextBox 11">
            <a:extLst>
              <a:ext uri="{FF2B5EF4-FFF2-40B4-BE49-F238E27FC236}">
                <a16:creationId xmlns:a16="http://schemas.microsoft.com/office/drawing/2014/main" id="{B9A333B9-A823-467D-BCBB-F953E1172F91}"/>
              </a:ext>
            </a:extLst>
          </p:cNvPr>
          <p:cNvSpPr txBox="1"/>
          <p:nvPr/>
        </p:nvSpPr>
        <p:spPr>
          <a:xfrm>
            <a:off x="2678304" y="6319625"/>
            <a:ext cx="2541978" cy="338554"/>
          </a:xfrm>
          <a:prstGeom prst="rect">
            <a:avLst/>
          </a:prstGeom>
          <a:noFill/>
        </p:spPr>
        <p:txBody>
          <a:bodyPr wrap="none" rtlCol="0">
            <a:spAutoFit/>
          </a:bodyPr>
          <a:lstStyle/>
          <a:p>
            <a:r>
              <a:rPr lang="en-GB" sz="1600" dirty="0"/>
              <a:t>Wu et al. </a:t>
            </a:r>
            <a:r>
              <a:rPr lang="en-GB" sz="1600" dirty="0" err="1"/>
              <a:t>MedRxiv</a:t>
            </a:r>
            <a:r>
              <a:rPr lang="en-GB" sz="1600" dirty="0"/>
              <a:t> mar 2020</a:t>
            </a:r>
          </a:p>
        </p:txBody>
      </p:sp>
    </p:spTree>
    <p:extLst>
      <p:ext uri="{BB962C8B-B14F-4D97-AF65-F5344CB8AC3E}">
        <p14:creationId xmlns:p14="http://schemas.microsoft.com/office/powerpoint/2010/main" val="2225518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rs.els-cdn.com/content/image/1-s2.0-S1473309920301961-gr4.jpg">
            <a:extLst>
              <a:ext uri="{FF2B5EF4-FFF2-40B4-BE49-F238E27FC236}">
                <a16:creationId xmlns:a16="http://schemas.microsoft.com/office/drawing/2014/main" id="{97359011-FDDD-46B9-8046-0C130992896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82558" y="365125"/>
            <a:ext cx="5326055" cy="63638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4C4E0C5-4BE2-4AAC-B665-DD247C48B9FD}"/>
              </a:ext>
            </a:extLst>
          </p:cNvPr>
          <p:cNvSpPr txBox="1"/>
          <p:nvPr/>
        </p:nvSpPr>
        <p:spPr>
          <a:xfrm>
            <a:off x="6247052" y="0"/>
            <a:ext cx="1978106" cy="369332"/>
          </a:xfrm>
          <a:prstGeom prst="rect">
            <a:avLst/>
          </a:prstGeom>
          <a:noFill/>
        </p:spPr>
        <p:txBody>
          <a:bodyPr wrap="none" rtlCol="0">
            <a:spAutoFit/>
          </a:bodyPr>
          <a:lstStyle/>
          <a:p>
            <a:r>
              <a:rPr lang="en-GB" dirty="0"/>
              <a:t>Severe cases, N=10</a:t>
            </a:r>
          </a:p>
        </p:txBody>
      </p:sp>
      <p:sp>
        <p:nvSpPr>
          <p:cNvPr id="6" name="TextBox 5">
            <a:extLst>
              <a:ext uri="{FF2B5EF4-FFF2-40B4-BE49-F238E27FC236}">
                <a16:creationId xmlns:a16="http://schemas.microsoft.com/office/drawing/2014/main" id="{B381A8E0-9CBA-4D8C-B741-81C35FC8F166}"/>
              </a:ext>
            </a:extLst>
          </p:cNvPr>
          <p:cNvSpPr txBox="1"/>
          <p:nvPr/>
        </p:nvSpPr>
        <p:spPr>
          <a:xfrm>
            <a:off x="8972719" y="0"/>
            <a:ext cx="1772921" cy="369332"/>
          </a:xfrm>
          <a:prstGeom prst="rect">
            <a:avLst/>
          </a:prstGeom>
          <a:noFill/>
        </p:spPr>
        <p:txBody>
          <a:bodyPr wrap="none" rtlCol="0">
            <a:spAutoFit/>
          </a:bodyPr>
          <a:lstStyle/>
          <a:p>
            <a:r>
              <a:rPr lang="en-GB" dirty="0"/>
              <a:t>Mild cases, N=13</a:t>
            </a:r>
          </a:p>
        </p:txBody>
      </p:sp>
      <p:sp>
        <p:nvSpPr>
          <p:cNvPr id="7" name="TextBox 6">
            <a:extLst>
              <a:ext uri="{FF2B5EF4-FFF2-40B4-BE49-F238E27FC236}">
                <a16:creationId xmlns:a16="http://schemas.microsoft.com/office/drawing/2014/main" id="{CD23BD2D-23BA-4E53-9AC0-D4A99A78E00E}"/>
              </a:ext>
            </a:extLst>
          </p:cNvPr>
          <p:cNvSpPr txBox="1"/>
          <p:nvPr/>
        </p:nvSpPr>
        <p:spPr>
          <a:xfrm>
            <a:off x="4465453" y="880683"/>
            <a:ext cx="1270989" cy="369332"/>
          </a:xfrm>
          <a:prstGeom prst="rect">
            <a:avLst/>
          </a:prstGeom>
          <a:noFill/>
        </p:spPr>
        <p:txBody>
          <a:bodyPr wrap="none" rtlCol="0">
            <a:spAutoFit/>
          </a:bodyPr>
          <a:lstStyle/>
          <a:p>
            <a:r>
              <a:rPr lang="en-GB" dirty="0"/>
              <a:t>Anti-NP IgG</a:t>
            </a:r>
          </a:p>
        </p:txBody>
      </p:sp>
      <p:sp>
        <p:nvSpPr>
          <p:cNvPr id="8" name="TextBox 7">
            <a:extLst>
              <a:ext uri="{FF2B5EF4-FFF2-40B4-BE49-F238E27FC236}">
                <a16:creationId xmlns:a16="http://schemas.microsoft.com/office/drawing/2014/main" id="{34E8D76F-0492-4CC5-B932-57C3CD90366E}"/>
              </a:ext>
            </a:extLst>
          </p:cNvPr>
          <p:cNvSpPr txBox="1"/>
          <p:nvPr/>
        </p:nvSpPr>
        <p:spPr>
          <a:xfrm>
            <a:off x="4450347" y="2510499"/>
            <a:ext cx="1322285" cy="369332"/>
          </a:xfrm>
          <a:prstGeom prst="rect">
            <a:avLst/>
          </a:prstGeom>
          <a:noFill/>
        </p:spPr>
        <p:txBody>
          <a:bodyPr wrap="none" rtlCol="0">
            <a:spAutoFit/>
          </a:bodyPr>
          <a:lstStyle/>
          <a:p>
            <a:r>
              <a:rPr lang="en-GB" dirty="0"/>
              <a:t>Anti-NP IgM</a:t>
            </a:r>
          </a:p>
        </p:txBody>
      </p:sp>
      <p:sp>
        <p:nvSpPr>
          <p:cNvPr id="9" name="TextBox 8">
            <a:extLst>
              <a:ext uri="{FF2B5EF4-FFF2-40B4-BE49-F238E27FC236}">
                <a16:creationId xmlns:a16="http://schemas.microsoft.com/office/drawing/2014/main" id="{4C139BC4-9F03-48D8-85B2-39DAC1735409}"/>
              </a:ext>
            </a:extLst>
          </p:cNvPr>
          <p:cNvSpPr txBox="1"/>
          <p:nvPr/>
        </p:nvSpPr>
        <p:spPr>
          <a:xfrm>
            <a:off x="4378329" y="4050998"/>
            <a:ext cx="1396023" cy="369332"/>
          </a:xfrm>
          <a:prstGeom prst="rect">
            <a:avLst/>
          </a:prstGeom>
          <a:noFill/>
        </p:spPr>
        <p:txBody>
          <a:bodyPr wrap="none" rtlCol="0">
            <a:spAutoFit/>
          </a:bodyPr>
          <a:lstStyle/>
          <a:p>
            <a:r>
              <a:rPr lang="en-GB" dirty="0"/>
              <a:t>Anti-RBD IgG</a:t>
            </a:r>
          </a:p>
        </p:txBody>
      </p:sp>
      <p:sp>
        <p:nvSpPr>
          <p:cNvPr id="10" name="TextBox 9">
            <a:extLst>
              <a:ext uri="{FF2B5EF4-FFF2-40B4-BE49-F238E27FC236}">
                <a16:creationId xmlns:a16="http://schemas.microsoft.com/office/drawing/2014/main" id="{52AC1B50-1105-413A-BFBE-F01E6C4D52CD}"/>
              </a:ext>
            </a:extLst>
          </p:cNvPr>
          <p:cNvSpPr txBox="1"/>
          <p:nvPr/>
        </p:nvSpPr>
        <p:spPr>
          <a:xfrm>
            <a:off x="4334161" y="5606433"/>
            <a:ext cx="1447319" cy="369332"/>
          </a:xfrm>
          <a:prstGeom prst="rect">
            <a:avLst/>
          </a:prstGeom>
          <a:noFill/>
        </p:spPr>
        <p:txBody>
          <a:bodyPr wrap="none" rtlCol="0">
            <a:spAutoFit/>
          </a:bodyPr>
          <a:lstStyle/>
          <a:p>
            <a:r>
              <a:rPr lang="en-GB" dirty="0"/>
              <a:t>Anti-RBD IgM</a:t>
            </a:r>
          </a:p>
        </p:txBody>
      </p:sp>
      <p:pic>
        <p:nvPicPr>
          <p:cNvPr id="3076" name="Picture 4" descr="Temporal profile of serial viral load from all patients (n=23)">
            <a:extLst>
              <a:ext uri="{FF2B5EF4-FFF2-40B4-BE49-F238E27FC236}">
                <a16:creationId xmlns:a16="http://schemas.microsoft.com/office/drawing/2014/main" id="{AB73C7D6-C8EF-4A71-BD31-4CF88C5EF33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0647"/>
          <a:stretch/>
        </p:blipFill>
        <p:spPr bwMode="auto">
          <a:xfrm>
            <a:off x="295513" y="2416777"/>
            <a:ext cx="3882040" cy="35589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AA06D6A-A816-45BE-A124-147E9B90025D}"/>
              </a:ext>
            </a:extLst>
          </p:cNvPr>
          <p:cNvSpPr txBox="1"/>
          <p:nvPr/>
        </p:nvSpPr>
        <p:spPr>
          <a:xfrm>
            <a:off x="454769" y="6233364"/>
            <a:ext cx="3474413" cy="369332"/>
          </a:xfrm>
          <a:prstGeom prst="rect">
            <a:avLst/>
          </a:prstGeom>
          <a:noFill/>
        </p:spPr>
        <p:txBody>
          <a:bodyPr wrap="none" rtlCol="0">
            <a:spAutoFit/>
          </a:bodyPr>
          <a:lstStyle/>
          <a:p>
            <a:r>
              <a:rPr lang="en-GB" dirty="0"/>
              <a:t>To et al. Lancet Infect Dis Mar 2020</a:t>
            </a:r>
          </a:p>
        </p:txBody>
      </p:sp>
      <p:sp>
        <p:nvSpPr>
          <p:cNvPr id="11" name="Title 10">
            <a:extLst>
              <a:ext uri="{FF2B5EF4-FFF2-40B4-BE49-F238E27FC236}">
                <a16:creationId xmlns:a16="http://schemas.microsoft.com/office/drawing/2014/main" id="{4EFD69CE-BC93-42D5-A32A-18F8B1E30163}"/>
              </a:ext>
            </a:extLst>
          </p:cNvPr>
          <p:cNvSpPr>
            <a:spLocks noGrp="1"/>
          </p:cNvSpPr>
          <p:nvPr>
            <p:ph type="title"/>
          </p:nvPr>
        </p:nvSpPr>
        <p:spPr>
          <a:xfrm>
            <a:off x="295513" y="321858"/>
            <a:ext cx="4346565" cy="1578659"/>
          </a:xfrm>
        </p:spPr>
        <p:txBody>
          <a:bodyPr>
            <a:noAutofit/>
          </a:bodyPr>
          <a:lstStyle/>
          <a:p>
            <a:r>
              <a:rPr lang="en-GB" sz="3200" b="1" dirty="0">
                <a:solidFill>
                  <a:schemeClr val="accent5">
                    <a:lumMod val="75000"/>
                  </a:schemeClr>
                </a:solidFill>
              </a:rPr>
              <a:t>Neutralising antibody responses and viral  </a:t>
            </a:r>
            <a:br>
              <a:rPr lang="en-GB" sz="3200" b="1" dirty="0">
                <a:solidFill>
                  <a:schemeClr val="accent5">
                    <a:lumMod val="75000"/>
                  </a:schemeClr>
                </a:solidFill>
              </a:rPr>
            </a:br>
            <a:r>
              <a:rPr lang="en-GB" sz="3200" b="1" dirty="0">
                <a:solidFill>
                  <a:schemeClr val="accent5">
                    <a:lumMod val="75000"/>
                  </a:schemeClr>
                </a:solidFill>
              </a:rPr>
              <a:t>load in hospitalised COVID-19 patients</a:t>
            </a:r>
            <a:endParaRPr lang="en-GB" sz="3200" dirty="0"/>
          </a:p>
        </p:txBody>
      </p:sp>
    </p:spTree>
    <p:extLst>
      <p:ext uri="{BB962C8B-B14F-4D97-AF65-F5344CB8AC3E}">
        <p14:creationId xmlns:p14="http://schemas.microsoft.com/office/powerpoint/2010/main" val="1946024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45D9-F397-4214-B1D6-EDE75AFC9CE6}"/>
              </a:ext>
            </a:extLst>
          </p:cNvPr>
          <p:cNvSpPr>
            <a:spLocks noGrp="1"/>
          </p:cNvSpPr>
          <p:nvPr>
            <p:ph type="title"/>
          </p:nvPr>
        </p:nvSpPr>
        <p:spPr>
          <a:xfrm>
            <a:off x="484121" y="202267"/>
            <a:ext cx="10515600" cy="1325563"/>
          </a:xfrm>
        </p:spPr>
        <p:txBody>
          <a:bodyPr>
            <a:normAutofit/>
          </a:bodyPr>
          <a:lstStyle/>
          <a:p>
            <a:pPr algn="ctr"/>
            <a:r>
              <a:rPr lang="en-GB" sz="3600" b="1" dirty="0">
                <a:solidFill>
                  <a:srgbClr val="0070C0"/>
                </a:solidFill>
              </a:rPr>
              <a:t>Combining RNA + Serology Tests Improves Sensitivity of COVID-19 Diagnosis </a:t>
            </a:r>
          </a:p>
        </p:txBody>
      </p:sp>
      <p:graphicFrame>
        <p:nvGraphicFramePr>
          <p:cNvPr id="4" name="Content Placeholder 3">
            <a:extLst>
              <a:ext uri="{FF2B5EF4-FFF2-40B4-BE49-F238E27FC236}">
                <a16:creationId xmlns:a16="http://schemas.microsoft.com/office/drawing/2014/main" id="{C5B7A2E7-92BD-4F3E-AEB2-4135BE08CEC1}"/>
              </a:ext>
            </a:extLst>
          </p:cNvPr>
          <p:cNvGraphicFramePr>
            <a:graphicFrameLocks noGrp="1"/>
          </p:cNvGraphicFramePr>
          <p:nvPr>
            <p:ph idx="1"/>
            <p:extLst>
              <p:ext uri="{D42A27DB-BD31-4B8C-83A1-F6EECF244321}">
                <p14:modId xmlns:p14="http://schemas.microsoft.com/office/powerpoint/2010/main" val="1152170259"/>
              </p:ext>
            </p:extLst>
          </p:nvPr>
        </p:nvGraphicFramePr>
        <p:xfrm>
          <a:off x="2853267" y="2573867"/>
          <a:ext cx="6371414" cy="2633743"/>
        </p:xfrm>
        <a:graphic>
          <a:graphicData uri="http://schemas.openxmlformats.org/drawingml/2006/table">
            <a:tbl>
              <a:tblPr firstRow="1" firstCol="1" bandRow="1">
                <a:tableStyleId>{5C22544A-7EE6-4342-B048-85BDC9FD1C3A}</a:tableStyleId>
              </a:tblPr>
              <a:tblGrid>
                <a:gridCol w="1497700">
                  <a:extLst>
                    <a:ext uri="{9D8B030D-6E8A-4147-A177-3AD203B41FA5}">
                      <a16:colId xmlns:a16="http://schemas.microsoft.com/office/drawing/2014/main" val="3970903329"/>
                    </a:ext>
                  </a:extLst>
                </a:gridCol>
                <a:gridCol w="1311205">
                  <a:extLst>
                    <a:ext uri="{9D8B030D-6E8A-4147-A177-3AD203B41FA5}">
                      <a16:colId xmlns:a16="http://schemas.microsoft.com/office/drawing/2014/main" val="3856311834"/>
                    </a:ext>
                  </a:extLst>
                </a:gridCol>
                <a:gridCol w="1156607">
                  <a:extLst>
                    <a:ext uri="{9D8B030D-6E8A-4147-A177-3AD203B41FA5}">
                      <a16:colId xmlns:a16="http://schemas.microsoft.com/office/drawing/2014/main" val="738789065"/>
                    </a:ext>
                  </a:extLst>
                </a:gridCol>
                <a:gridCol w="1189654">
                  <a:extLst>
                    <a:ext uri="{9D8B030D-6E8A-4147-A177-3AD203B41FA5}">
                      <a16:colId xmlns:a16="http://schemas.microsoft.com/office/drawing/2014/main" val="3339024742"/>
                    </a:ext>
                  </a:extLst>
                </a:gridCol>
                <a:gridCol w="1216248">
                  <a:extLst>
                    <a:ext uri="{9D8B030D-6E8A-4147-A177-3AD203B41FA5}">
                      <a16:colId xmlns:a16="http://schemas.microsoft.com/office/drawing/2014/main" val="1168872647"/>
                    </a:ext>
                  </a:extLst>
                </a:gridCol>
              </a:tblGrid>
              <a:tr h="982856">
                <a:tc>
                  <a:txBody>
                    <a:bodyPr/>
                    <a:lstStyle/>
                    <a:p>
                      <a:pPr>
                        <a:lnSpc>
                          <a:spcPct val="107000"/>
                        </a:lnSpc>
                        <a:spcAft>
                          <a:spcPts val="0"/>
                        </a:spcAft>
                      </a:pPr>
                      <a:r>
                        <a:rPr lang="en-GB" sz="2400" dirty="0">
                          <a:effectLst/>
                        </a:rPr>
                        <a:t>Days post onset of symptoms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 patients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RNA+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AB+</a:t>
                      </a:r>
                    </a:p>
                    <a:p>
                      <a:pPr algn="ctr">
                        <a:lnSpc>
                          <a:spcPct val="107000"/>
                        </a:lnSpc>
                        <a:spcAft>
                          <a:spcPts val="0"/>
                        </a:spcAft>
                      </a:pPr>
                      <a:r>
                        <a:rPr lang="en-GB" sz="2400" dirty="0">
                          <a:effectLst/>
                        </a:rPr>
                        <a:t>(%)</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RNA +Ab</a:t>
                      </a:r>
                    </a:p>
                    <a:p>
                      <a:pPr algn="ctr">
                        <a:lnSpc>
                          <a:spcPct val="107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893986944"/>
                  </a:ext>
                </a:extLst>
              </a:tr>
              <a:tr h="491475">
                <a:tc>
                  <a:txBody>
                    <a:bodyPr/>
                    <a:lstStyle/>
                    <a:p>
                      <a:pPr>
                        <a:lnSpc>
                          <a:spcPct val="107000"/>
                        </a:lnSpc>
                        <a:spcAft>
                          <a:spcPts val="0"/>
                        </a:spcAft>
                      </a:pPr>
                      <a:r>
                        <a:rPr lang="en-GB" sz="2400">
                          <a:effectLst/>
                        </a:rPr>
                        <a:t>1-7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94</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66.7</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38.3</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78.7</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6169109"/>
                  </a:ext>
                </a:extLst>
              </a:tr>
              <a:tr h="494077">
                <a:tc>
                  <a:txBody>
                    <a:bodyPr/>
                    <a:lstStyle/>
                    <a:p>
                      <a:pPr>
                        <a:lnSpc>
                          <a:spcPct val="107000"/>
                        </a:lnSpc>
                        <a:spcAft>
                          <a:spcPts val="0"/>
                        </a:spcAft>
                      </a:pPr>
                      <a:r>
                        <a:rPr lang="en-GB" sz="2400">
                          <a:effectLst/>
                        </a:rPr>
                        <a:t>8-14</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135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54.0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89.6</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97.0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589753"/>
                  </a:ext>
                </a:extLst>
              </a:tr>
              <a:tr h="491475">
                <a:tc>
                  <a:txBody>
                    <a:bodyPr/>
                    <a:lstStyle/>
                    <a:p>
                      <a:pPr>
                        <a:lnSpc>
                          <a:spcPct val="107000"/>
                        </a:lnSpc>
                        <a:spcAft>
                          <a:spcPts val="0"/>
                        </a:spcAft>
                      </a:pPr>
                      <a:r>
                        <a:rPr lang="en-GB" sz="2400">
                          <a:effectLst/>
                        </a:rPr>
                        <a:t>15-39</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90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45.5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a:effectLst/>
                        </a:rPr>
                        <a:t>100</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2400" dirty="0">
                          <a:effectLst/>
                        </a:rPr>
                        <a:t>100</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1654733"/>
                  </a:ext>
                </a:extLst>
              </a:tr>
            </a:tbl>
          </a:graphicData>
        </a:graphic>
      </p:graphicFrame>
      <p:sp>
        <p:nvSpPr>
          <p:cNvPr id="5" name="TextBox 4">
            <a:extLst>
              <a:ext uri="{FF2B5EF4-FFF2-40B4-BE49-F238E27FC236}">
                <a16:creationId xmlns:a16="http://schemas.microsoft.com/office/drawing/2014/main" id="{B5BAC107-9A48-4A16-967B-40E19346CEFE}"/>
              </a:ext>
            </a:extLst>
          </p:cNvPr>
          <p:cNvSpPr txBox="1"/>
          <p:nvPr/>
        </p:nvSpPr>
        <p:spPr>
          <a:xfrm>
            <a:off x="358967" y="5455404"/>
            <a:ext cx="11714169" cy="1200329"/>
          </a:xfrm>
          <a:prstGeom prst="rect">
            <a:avLst/>
          </a:prstGeom>
          <a:noFill/>
        </p:spPr>
        <p:txBody>
          <a:bodyPr wrap="none" rtlCol="0">
            <a:spAutoFit/>
          </a:bodyPr>
          <a:lstStyle/>
          <a:p>
            <a:r>
              <a:rPr lang="en-GB" dirty="0"/>
              <a:t>Zhao et al. Antibody responses to SARS-CoV-2 in patients of novel corona virus disease. CID 2020</a:t>
            </a:r>
          </a:p>
          <a:p>
            <a:endParaRPr lang="en-GB" dirty="0"/>
          </a:p>
          <a:p>
            <a:r>
              <a:rPr lang="en-GB" dirty="0" err="1"/>
              <a:t>Hunsperger</a:t>
            </a:r>
            <a:r>
              <a:rPr lang="en-GB" dirty="0"/>
              <a:t> et al. Performance of dengue diagnostic tests in a single specimen diagnostic algorithm. JID. 2016;214:836–44. </a:t>
            </a:r>
          </a:p>
          <a:p>
            <a:r>
              <a:rPr lang="en-GB" dirty="0"/>
              <a:t>Peeling et al.  </a:t>
            </a:r>
            <a:r>
              <a:rPr lang="en-GB" dirty="0">
                <a:hlinkClick r:id="rId2">
                  <a:extLst>
                    <a:ext uri="{A12FA001-AC4F-418D-AE19-62706E023703}">
                      <ahyp:hlinkClr xmlns:ahyp="http://schemas.microsoft.com/office/drawing/2018/hyperlinkcolor" val="tx"/>
                    </a:ext>
                  </a:extLst>
                </a:hlinkClick>
              </a:rPr>
              <a:t>Reimagining the Future of the Diagnosis of Viral Infections</a:t>
            </a:r>
            <a:r>
              <a:rPr lang="en-GB" dirty="0"/>
              <a:t>. JID. 2016;214:828-9 </a:t>
            </a:r>
          </a:p>
        </p:txBody>
      </p:sp>
      <p:sp>
        <p:nvSpPr>
          <p:cNvPr id="3" name="TextBox 2">
            <a:extLst>
              <a:ext uri="{FF2B5EF4-FFF2-40B4-BE49-F238E27FC236}">
                <a16:creationId xmlns:a16="http://schemas.microsoft.com/office/drawing/2014/main" id="{8FE3B2FB-38BE-409E-B7DB-D72DD697FA60}"/>
              </a:ext>
            </a:extLst>
          </p:cNvPr>
          <p:cNvSpPr txBox="1"/>
          <p:nvPr/>
        </p:nvSpPr>
        <p:spPr>
          <a:xfrm>
            <a:off x="2701545" y="1670665"/>
            <a:ext cx="6788910" cy="646331"/>
          </a:xfrm>
          <a:prstGeom prst="rect">
            <a:avLst/>
          </a:prstGeom>
          <a:noFill/>
        </p:spPr>
        <p:txBody>
          <a:bodyPr wrap="none" rtlCol="0">
            <a:spAutoFit/>
          </a:bodyPr>
          <a:lstStyle/>
          <a:p>
            <a:pPr marL="285750" indent="-285750">
              <a:buFont typeface="Arial" panose="020B0604020202020204" pitchFamily="34" charset="0"/>
              <a:buChar char="•"/>
            </a:pPr>
            <a:r>
              <a:rPr lang="en-GB" dirty="0"/>
              <a:t>Patients typically present late as symptoms for a variety of reasons</a:t>
            </a:r>
          </a:p>
          <a:p>
            <a:pPr marL="285750" indent="-285750">
              <a:buFont typeface="Arial" panose="020B0604020202020204" pitchFamily="34" charset="0"/>
              <a:buChar char="•"/>
            </a:pPr>
            <a:r>
              <a:rPr lang="en-GB" dirty="0"/>
              <a:t>A combination of molecular/antigen + serology tests may be useful</a:t>
            </a:r>
          </a:p>
        </p:txBody>
      </p:sp>
    </p:spTree>
    <p:extLst>
      <p:ext uri="{BB962C8B-B14F-4D97-AF65-F5344CB8AC3E}">
        <p14:creationId xmlns:p14="http://schemas.microsoft.com/office/powerpoint/2010/main" val="2671942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11255</TotalTime>
  <Words>1545</Words>
  <Application>Microsoft Macintosh PowerPoint</Application>
  <PresentationFormat>Widescreen</PresentationFormat>
  <Paragraphs>202</Paragraphs>
  <Slides>19</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Arial</vt:lpstr>
      <vt:lpstr>Calibri</vt:lpstr>
      <vt:lpstr>Calibri Light</vt:lpstr>
      <vt:lpstr>Segoe UI</vt:lpstr>
      <vt:lpstr>Tahoma</vt:lpstr>
      <vt:lpstr>Times New Roman</vt:lpstr>
      <vt:lpstr>Office Theme</vt:lpstr>
      <vt:lpstr>Rosanna W Peeling Professor and Chair, Diagnostic Research London School of Hygiene &amp; Tropical Medicine Director, International Diagnostics Centre </vt:lpstr>
      <vt:lpstr>Diagnostics to support patient management</vt:lpstr>
      <vt:lpstr>The right test for the right patient at the right time in the right setting</vt:lpstr>
      <vt:lpstr> </vt:lpstr>
      <vt:lpstr> </vt:lpstr>
      <vt:lpstr>IgM and IgG Responses in Symptomatic Patients</vt:lpstr>
      <vt:lpstr> </vt:lpstr>
      <vt:lpstr>Neutralising antibody responses and viral   load in hospitalised COVID-19 patients</vt:lpstr>
      <vt:lpstr>Combining RNA + Serology Tests Improves Sensitivity of COVID-19 Diagnosis </vt:lpstr>
      <vt:lpstr>Rapid Triage of Suspect Cases in Peru</vt:lpstr>
      <vt:lpstr>Discharge of Recovered COVID-19 cases from Hospital?</vt:lpstr>
      <vt:lpstr>Diagnostics to support public health measures</vt:lpstr>
      <vt:lpstr>Situation Analysis and Surveillance </vt:lpstr>
      <vt:lpstr>Diagnostics to support public health measures</vt:lpstr>
      <vt:lpstr>SARS Coronavirus2 Transmission, Skagit Country, Washington, March 2020</vt:lpstr>
      <vt:lpstr>Translating COVID-19 outbreaks into successful virus suppression: the need for diagnostics</vt:lpstr>
      <vt:lpstr>Health Care Worker Surveillance</vt:lpstr>
      <vt:lpstr>Summary</vt:lpstr>
      <vt:lpstr>LSHTM/IDC: David Heymann, Catherine Wedderburn, Debi Boeras, Noah Fongwen Africa CDC: John Nkengasong, Yenew Kebede, Xiao-Chun Wang  Institut Pasteur Dakar: Amadou Sall ASLM: Ndlovu Nqobile, Pascale Ondoa FIND: Sergio Carmona, Jilian Jacks, Cassandra Kelly Cayetano University, Peru: Patricia Garcia Federal University Rio de Janeiro, Brazil: Amilcar Tanuri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Diagnostics Webinar</dc:title>
  <dc:creator>Rosanna Peeling</dc:creator>
  <cp:lastModifiedBy>Usuário do Microsoft Office</cp:lastModifiedBy>
  <cp:revision>164</cp:revision>
  <dcterms:created xsi:type="dcterms:W3CDTF">2020-03-21T20:31:45Z</dcterms:created>
  <dcterms:modified xsi:type="dcterms:W3CDTF">2020-07-29T10:12:54Z</dcterms:modified>
</cp:coreProperties>
</file>